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77" r:id="rId2"/>
    <p:sldId id="256" r:id="rId3"/>
    <p:sldId id="261" r:id="rId4"/>
    <p:sldId id="265" r:id="rId5"/>
    <p:sldId id="274" r:id="rId6"/>
    <p:sldId id="262" r:id="rId7"/>
    <p:sldId id="264" r:id="rId8"/>
    <p:sldId id="266" r:id="rId9"/>
    <p:sldId id="267" r:id="rId10"/>
    <p:sldId id="275" r:id="rId11"/>
    <p:sldId id="268" r:id="rId12"/>
    <p:sldId id="258" r:id="rId13"/>
    <p:sldId id="271" r:id="rId14"/>
    <p:sldId id="269" r:id="rId15"/>
    <p:sldId id="270" r:id="rId16"/>
    <p:sldId id="272" r:id="rId17"/>
    <p:sldId id="273" r:id="rId18"/>
    <p:sldId id="257" r:id="rId19"/>
    <p:sldId id="276" r:id="rId20"/>
    <p:sldId id="260" r:id="rId21"/>
    <p:sldId id="259" r:id="rId22"/>
    <p:sldId id="279" r:id="rId23"/>
    <p:sldId id="296" r:id="rId24"/>
    <p:sldId id="281" r:id="rId25"/>
    <p:sldId id="302" r:id="rId26"/>
    <p:sldId id="291" r:id="rId27"/>
    <p:sldId id="263" r:id="rId28"/>
    <p:sldId id="301" r:id="rId29"/>
    <p:sldId id="305" r:id="rId30"/>
    <p:sldId id="306" r:id="rId31"/>
    <p:sldId id="307" r:id="rId32"/>
    <p:sldId id="308" r:id="rId33"/>
    <p:sldId id="309" r:id="rId34"/>
    <p:sldId id="310" r:id="rId35"/>
    <p:sldId id="295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60" autoAdjust="0"/>
    <p:restoredTop sz="81101" autoAdjust="0"/>
  </p:normalViewPr>
  <p:slideViewPr>
    <p:cSldViewPr snapToGrid="0">
      <p:cViewPr varScale="1">
        <p:scale>
          <a:sx n="70" d="100"/>
          <a:sy n="70" d="100"/>
        </p:scale>
        <p:origin x="88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7DE5D-FBFD-4511-A320-6437AE95C58F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9EE3C9-05B0-40B7-8F14-FA858A2807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023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EE3C9-05B0-40B7-8F14-FA858A28074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932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该sfence.vma指令用于同步虚拟内存地址空间的更新。在此上下文中，zero, zero指示指令应等待所有先前的虚拟内存操作完成。这对于确保对虚拟内存的任何更改（例如对页表的更新）在继续之前可见是必要的。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926A63-B760-6E70-4FDA-C248BD109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CD3B2A-F53F-F438-8C65-8C72BA480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5FA34B-C27A-D6A6-2FC3-5408BBD9C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BF10-2761-4443-AD9B-C085E8D8BBB6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50B91E-B551-834D-A0CC-2D5FE1A57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D080A5-C233-4F1F-9BF0-F4A347E94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28220-56F0-4A68-81BC-2C6DA3D70A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93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D48B34-4D1C-C1F9-D97D-B9962683C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2A6B07-B57D-D1F5-790C-CF3F721DD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664917-AB5A-797D-50C0-AFBD413FE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BF10-2761-4443-AD9B-C085E8D8BBB6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2DC569-39E4-A83A-0BC6-AB0EC9BC7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2AEF18-DF76-990B-ACAC-B96D2DC0C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28220-56F0-4A68-81BC-2C6DA3D70A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57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90135D5-C605-D06E-3394-C6B79B7D17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B5E9BA-B48E-E558-6BC9-7A1ED5661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FECAD6-1B31-B084-C9F4-ABA4DA5D6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BF10-2761-4443-AD9B-C085E8D8BBB6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D3688A-0A6A-5044-3155-F017CB769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3A8CDD-7C15-4C59-1E78-74346070B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28220-56F0-4A68-81BC-2C6DA3D70A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759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09B887-FBBB-7EA0-DCFE-612511CEB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0D4C54-72CE-78C4-3176-D6533D867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47244D-87C5-24A2-A4C0-B84AE487F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BF10-2761-4443-AD9B-C085E8D8BBB6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C614EB-53FA-D23B-DBE6-6C67ACBCC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27A6D1-5AAF-0879-6E83-D14FB78C2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28220-56F0-4A68-81BC-2C6DA3D70A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91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6A3775-2E44-A198-91F5-8D98C6DAD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5B260D-5DE2-DCFE-AEC3-CB8C29692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33B423-CBFC-841F-EE06-8C684B2B2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BF10-2761-4443-AD9B-C085E8D8BBB6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6A90AA-7FC1-F1D4-60AB-35214CE47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F72D32-A0EF-F6C3-218D-399B6969D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28220-56F0-4A68-81BC-2C6DA3D70A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723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155AAB-6755-1209-3C84-72354FDD3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0C205B-2E66-0C7F-8115-84DE7AD1A8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1264A6-9BAF-F522-FD7A-3730A31EA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C975DA-42BD-6A80-038B-49A1EC066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BF10-2761-4443-AD9B-C085E8D8BBB6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FB80AB-4A0F-D25C-3C87-A3BA40D29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E0B9CA-61C0-4E3A-F361-136D4B96B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28220-56F0-4A68-81BC-2C6DA3D70A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487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B7CCDF-7E3C-6D09-7AA7-A811E6C2E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CA5FA0-4B95-2632-77B8-79A54CFE6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33BC83-D993-DC3A-2F3B-8B13D6E78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00073CB-61BD-6489-DFD1-C2D4CAEA53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894E3D-DCFD-2FC6-BCB2-664E2BB0F5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4A19D59-8A4A-D1C5-6A2A-849E39DF7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BF10-2761-4443-AD9B-C085E8D8BBB6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29BB4E-AD7C-71FE-A707-6E87FDAA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00E9D10-8B80-42A6-9044-E770ADDE4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28220-56F0-4A68-81BC-2C6DA3D70A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376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D13BF6-B5A5-4A21-DAB0-6F46AD96A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6C4789-CB63-6888-1D23-D3E033924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BF10-2761-4443-AD9B-C085E8D8BBB6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4DFDB3A-6296-6A77-8AFE-DB2B884AC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992D9B-DEA3-1E64-6853-49BD1F88E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28220-56F0-4A68-81BC-2C6DA3D70A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762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06A37D-A610-9CE3-DC2C-CB225FEEA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BF10-2761-4443-AD9B-C085E8D8BBB6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ADC437C-EE97-F106-C3AC-6D1954EEF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E66DF5-052B-5D80-083E-9894CA927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28220-56F0-4A68-81BC-2C6DA3D70A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678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64EC70-E7AC-5033-CB0C-470C76A97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6B1FF2-48B7-6C97-EACC-520B59644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1F4B81-44BD-C0A0-25B5-B3C125973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B58EB6-0B59-B997-41F7-9C1424AC2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BF10-2761-4443-AD9B-C085E8D8BBB6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308583-7B7C-8E6D-0B8D-6A3EE0D0F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4AC0A1-0894-5509-8DDB-8025301AB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28220-56F0-4A68-81BC-2C6DA3D70A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929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7E2594-1B1E-D5CC-126A-7E212A899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07A99F1-59C5-641F-A5A1-15056EF25F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5965C4-46F0-813B-6AA1-64FE934EA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B49C4D-FE65-FC0E-0EB9-41BF7A62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BF10-2761-4443-AD9B-C085E8D8BBB6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E38D7A-EC07-BAFC-4650-170E00A92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F3413D-8B03-3D88-FBA5-B1D22126A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28220-56F0-4A68-81BC-2C6DA3D70A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942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4EEDF64-7579-4D46-04FC-77033C6D9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A5C8A6-BE33-6FDC-971B-835CB8C46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F40DE7-56E0-0F4B-618C-373AFAC88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5BF10-2761-4443-AD9B-C085E8D8BBB6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FA172C-E077-D491-28EC-DDC60C94EE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C5E028-C396-FA13-5A2B-38492EEE8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28220-56F0-4A68-81BC-2C6DA3D70A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490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37.png"/><Relationship Id="rId4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632790156" TargetMode="External"/><Relationship Id="rId7" Type="http://schemas.openxmlformats.org/officeDocument/2006/relationships/hyperlink" Target="https://zhuanlan.zhihu.com/p/490504522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hyperlink" Target="https://blog.csdn.net/gatieme/article/details/52403148" TargetMode="External"/><Relationship Id="rId5" Type="http://schemas.openxmlformats.org/officeDocument/2006/relationships/hyperlink" Target="https://zhuanlan.zhihu.com/p/643749962" TargetMode="External"/><Relationship Id="rId4" Type="http://schemas.openxmlformats.org/officeDocument/2006/relationships/hyperlink" Target="https://pdos.csail.mit.edu/6.828/2023/xv6/book-riscv-rev3.pdf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A926B9-A374-1F11-6759-2A57483EFA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第三次实例分析</a:t>
            </a:r>
            <a:r>
              <a:rPr lang="en-US" altLang="zh-CN" dirty="0"/>
              <a:t>-</a:t>
            </a:r>
            <a:r>
              <a:rPr lang="zh-CN" altLang="en-US" dirty="0"/>
              <a:t>第一部分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14F167-C71E-F869-2E59-D785913FA9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第四组：衣然 姜依然 胡力尹</a:t>
            </a:r>
          </a:p>
        </p:txBody>
      </p:sp>
    </p:spTree>
    <p:extLst>
      <p:ext uri="{BB962C8B-B14F-4D97-AF65-F5344CB8AC3E}">
        <p14:creationId xmlns:p14="http://schemas.microsoft.com/office/powerpoint/2010/main" val="482497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6C28B2E-70B7-675F-F5D4-22A73BCFF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70" y="5130298"/>
            <a:ext cx="8709592" cy="92171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8049805-EF98-6E90-6A3A-9E7564EED238}"/>
              </a:ext>
            </a:extLst>
          </p:cNvPr>
          <p:cNvSpPr txBox="1"/>
          <p:nvPr/>
        </p:nvSpPr>
        <p:spPr>
          <a:xfrm>
            <a:off x="7991553" y="2432118"/>
            <a:ext cx="4053525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2800" dirty="0" err="1"/>
              <a:t>proc_mapstacks</a:t>
            </a:r>
            <a:r>
              <a:rPr lang="zh-CN" altLang="en-US" sz="2800" dirty="0"/>
              <a:t>函数：</a:t>
            </a:r>
            <a:endParaRPr lang="en-US" altLang="zh-CN" sz="2800" dirty="0"/>
          </a:p>
          <a:p>
            <a:pPr>
              <a:spcAft>
                <a:spcPts val="1200"/>
              </a:spcAft>
            </a:pPr>
            <a:r>
              <a:rPr lang="zh-CN" altLang="en-US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设置内核堆栈的映射</a:t>
            </a:r>
            <a:endParaRPr lang="en-US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endParaRPr lang="en-US" altLang="zh-CN" sz="2800" dirty="0"/>
          </a:p>
          <a:p>
            <a:endParaRPr lang="zh-CN" altLang="en-US" sz="28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5E51262-CDA8-0FA8-94B2-A6FF483391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318"/>
          <a:stretch/>
        </p:blipFill>
        <p:spPr>
          <a:xfrm>
            <a:off x="335458" y="416394"/>
            <a:ext cx="7467559" cy="458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26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D8049805-EF98-6E90-6A3A-9E7564EED238}"/>
              </a:ext>
            </a:extLst>
          </p:cNvPr>
          <p:cNvSpPr txBox="1"/>
          <p:nvPr/>
        </p:nvSpPr>
        <p:spPr>
          <a:xfrm>
            <a:off x="838200" y="3973508"/>
            <a:ext cx="5157247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2800" dirty="0" err="1"/>
              <a:t>kvminit</a:t>
            </a:r>
            <a:r>
              <a:rPr lang="zh-CN" altLang="en-US" sz="2800" dirty="0"/>
              <a:t>函数：调用</a:t>
            </a:r>
            <a:r>
              <a:rPr lang="en-US" altLang="zh-CN" sz="2800" dirty="0" err="1"/>
              <a:t>kvmmake</a:t>
            </a:r>
            <a:r>
              <a:rPr lang="zh-CN" altLang="en-US" sz="2800" dirty="0"/>
              <a:t>函数初始化一个内核页表</a:t>
            </a:r>
            <a:endParaRPr lang="en-US" altLang="zh-CN" sz="2800" dirty="0"/>
          </a:p>
          <a:p>
            <a:endParaRPr lang="en-US" altLang="zh-CN" sz="2800" dirty="0"/>
          </a:p>
          <a:p>
            <a:endParaRPr lang="zh-CN" altLang="en-US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88B7714-5997-0665-3D95-C88F34A5E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35600"/>
            <a:ext cx="6672825" cy="189449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57A2858-8A74-C8EE-E243-7722359E94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05" b="7716"/>
          <a:stretch/>
        </p:blipFill>
        <p:spPr>
          <a:xfrm>
            <a:off x="6334812" y="1057533"/>
            <a:ext cx="5157247" cy="5800468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98E97826-5155-DA57-3698-C04C0379D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65" y="25194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+mn-ea"/>
                <a:ea typeface="+mn-ea"/>
              </a:rPr>
              <a:t>Q2: </a:t>
            </a:r>
            <a:r>
              <a:rPr lang="en-US" altLang="zh-CN" sz="3200" b="1" dirty="0" err="1">
                <a:latin typeface="+mn-ea"/>
                <a:ea typeface="+mn-ea"/>
              </a:rPr>
              <a:t>kvminit</a:t>
            </a:r>
            <a:r>
              <a:rPr lang="en-US" altLang="zh-CN" sz="3200" b="1" dirty="0">
                <a:latin typeface="+mn-ea"/>
                <a:ea typeface="+mn-ea"/>
              </a:rPr>
              <a:t>() </a:t>
            </a:r>
            <a:r>
              <a:rPr lang="zh-CN" altLang="en-US" sz="3200" b="1" dirty="0">
                <a:latin typeface="+mn-ea"/>
                <a:ea typeface="+mn-ea"/>
              </a:rPr>
              <a:t>函数是如何工作的？</a:t>
            </a:r>
            <a:br>
              <a:rPr lang="en-US" altLang="zh-CN" sz="3200" b="1" dirty="0">
                <a:latin typeface="+mn-ea"/>
                <a:ea typeface="+mn-ea"/>
              </a:rPr>
            </a:br>
            <a:r>
              <a:rPr lang="en-US" altLang="zh-CN" sz="3200" b="1" dirty="0">
                <a:latin typeface="+mn-ea"/>
                <a:ea typeface="+mn-ea"/>
              </a:rPr>
              <a:t>      </a:t>
            </a:r>
            <a:r>
              <a:rPr lang="zh-CN" altLang="en-US" sz="3200" b="1" dirty="0">
                <a:latin typeface="+mn-ea"/>
                <a:ea typeface="+mn-ea"/>
              </a:rPr>
              <a:t>它如何构建 </a:t>
            </a:r>
            <a:r>
              <a:rPr lang="en-US" altLang="zh-CN" sz="3200" b="1" dirty="0">
                <a:latin typeface="+mn-ea"/>
                <a:ea typeface="+mn-ea"/>
              </a:rPr>
              <a:t>xv6 </a:t>
            </a:r>
            <a:r>
              <a:rPr lang="zh-CN" altLang="en-US" sz="3200" b="1" dirty="0">
                <a:latin typeface="+mn-ea"/>
                <a:ea typeface="+mn-ea"/>
              </a:rPr>
              <a:t>的虚拟地址布局？ 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C45CD57-9143-A8A8-07E2-E1084948E6F6}"/>
              </a:ext>
            </a:extLst>
          </p:cNvPr>
          <p:cNvSpPr txBox="1"/>
          <p:nvPr/>
        </p:nvSpPr>
        <p:spPr>
          <a:xfrm>
            <a:off x="10070580" y="638878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</a:rPr>
              <a:t>一个页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3E11EE2-6C34-ACEC-3FC9-8BD25F9C8B25}"/>
              </a:ext>
            </a:extLst>
          </p:cNvPr>
          <p:cNvSpPr txBox="1"/>
          <p:nvPr/>
        </p:nvSpPr>
        <p:spPr>
          <a:xfrm>
            <a:off x="9608916" y="495839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</a:rPr>
              <a:t>一个连续内存块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4460F75-E9CA-7F45-847B-9D2BBBD2BB71}"/>
              </a:ext>
            </a:extLst>
          </p:cNvPr>
          <p:cNvSpPr txBox="1"/>
          <p:nvPr/>
        </p:nvSpPr>
        <p:spPr>
          <a:xfrm>
            <a:off x="9493501" y="315866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</a:rPr>
              <a:t>整个内核地址空间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3E08CCA-8F0F-FF74-960E-38878451FC66}"/>
              </a:ext>
            </a:extLst>
          </p:cNvPr>
          <p:cNvCxnSpPr>
            <a:endCxn id="4" idx="0"/>
          </p:cNvCxnSpPr>
          <p:nvPr/>
        </p:nvCxnSpPr>
        <p:spPr>
          <a:xfrm>
            <a:off x="10509162" y="3527999"/>
            <a:ext cx="1" cy="143039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25143C4-4D3A-0C25-7542-33AFA7137DE1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10509161" y="5327725"/>
            <a:ext cx="1" cy="106106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826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0147E5-C31B-5121-362E-A19BF22AD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421" y="192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+mn-ea"/>
                <a:ea typeface="+mn-ea"/>
              </a:rPr>
              <a:t>Q3: </a:t>
            </a:r>
            <a:r>
              <a:rPr lang="en-US" altLang="zh-CN" sz="3200" b="1" dirty="0" err="1">
                <a:latin typeface="+mn-ea"/>
                <a:ea typeface="+mn-ea"/>
              </a:rPr>
              <a:t>kvminithart</a:t>
            </a:r>
            <a:r>
              <a:rPr lang="en-US" altLang="zh-CN" sz="3200" b="1" dirty="0">
                <a:latin typeface="+mn-ea"/>
                <a:ea typeface="+mn-ea"/>
              </a:rPr>
              <a:t>() </a:t>
            </a:r>
            <a:r>
              <a:rPr lang="zh-CN" altLang="en-US" sz="3200" b="1" dirty="0">
                <a:latin typeface="+mn-ea"/>
                <a:ea typeface="+mn-ea"/>
              </a:rPr>
              <a:t>函数的作用是什么？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7758C8B-3ED5-93F8-7771-87718B4E7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99" y="2937675"/>
            <a:ext cx="9038721" cy="326247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D2DC20D-17EA-852B-99F4-E5D29DE52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21" y="1615274"/>
            <a:ext cx="8369445" cy="976402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59004-BF35-8ECA-610F-6FB343C0D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8619" y="1690688"/>
            <a:ext cx="3689429" cy="5253905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altLang="zh-CN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kvminithart</a:t>
            </a:r>
            <a:r>
              <a:rPr lang="zh-CN" altLang="en-US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函数的作用是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打开分页机制</a:t>
            </a:r>
          </a:p>
        </p:txBody>
      </p:sp>
    </p:spTree>
    <p:extLst>
      <p:ext uri="{BB962C8B-B14F-4D97-AF65-F5344CB8AC3E}">
        <p14:creationId xmlns:p14="http://schemas.microsoft.com/office/powerpoint/2010/main" val="4092324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8C1D311-07D1-0F8B-A632-79FFFC5A4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473" y="1853246"/>
            <a:ext cx="7134533" cy="1789216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59004-BF35-8ECA-610F-6FB343C0D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7465" y="1485057"/>
            <a:ext cx="5185723" cy="2157406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altLang="zh-CN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sfence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_vma</a:t>
            </a:r>
            <a:r>
              <a:rPr lang="zh-CN" altLang="en-US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函数：</a:t>
            </a:r>
            <a:endParaRPr lang="en-US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zh-CN" altLang="en-US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使用嵌入式汇编，刷新整个</a:t>
            </a:r>
            <a:r>
              <a:rPr lang="en-US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TLB</a:t>
            </a:r>
            <a:r>
              <a:rPr lang="zh-CN" altLang="en-US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，并保证之前对页表的任何操作都在此指令之前执行完毕</a:t>
            </a:r>
            <a:endParaRPr lang="en-US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D01690A-16EB-807B-2837-AB146589F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949" y="3655179"/>
            <a:ext cx="9663260" cy="3083782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B3201AF4-2C4A-05B6-7434-81AA09E99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421" y="192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+mn-ea"/>
                <a:ea typeface="+mn-ea"/>
              </a:rPr>
              <a:t>Q3: </a:t>
            </a:r>
            <a:r>
              <a:rPr lang="en-US" altLang="zh-CN" sz="3200" b="1" dirty="0" err="1">
                <a:latin typeface="+mn-ea"/>
                <a:ea typeface="+mn-ea"/>
              </a:rPr>
              <a:t>kvminithart</a:t>
            </a:r>
            <a:r>
              <a:rPr lang="en-US" altLang="zh-CN" sz="3200" b="1" dirty="0">
                <a:latin typeface="+mn-ea"/>
                <a:ea typeface="+mn-ea"/>
              </a:rPr>
              <a:t>() </a:t>
            </a:r>
            <a:r>
              <a:rPr lang="zh-CN" altLang="en-US" sz="3200" b="1" dirty="0">
                <a:latin typeface="+mn-ea"/>
                <a:ea typeface="+mn-ea"/>
              </a:rPr>
              <a:t>函数的作用是什么？</a:t>
            </a:r>
          </a:p>
        </p:txBody>
      </p:sp>
    </p:spTree>
    <p:extLst>
      <p:ext uri="{BB962C8B-B14F-4D97-AF65-F5344CB8AC3E}">
        <p14:creationId xmlns:p14="http://schemas.microsoft.com/office/powerpoint/2010/main" val="3807050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0147E5-C31B-5121-362E-A19BF22AD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BAE1C56-4DE6-AFF8-B8C5-DACE7B34D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89" y="158750"/>
            <a:ext cx="8138591" cy="195381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4E90860-9EFD-365F-104B-03A256708F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98"/>
          <a:stretch/>
        </p:blipFill>
        <p:spPr>
          <a:xfrm>
            <a:off x="838200" y="2428651"/>
            <a:ext cx="9054668" cy="427059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64FA471-0D31-9B4D-F641-C211A143CC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57" t="6445" r="20484" b="-7101"/>
          <a:stretch/>
        </p:blipFill>
        <p:spPr>
          <a:xfrm>
            <a:off x="734871" y="2254269"/>
            <a:ext cx="9326950" cy="404093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59004-BF35-8ECA-610F-6FB343C0D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4414" y="365125"/>
            <a:ext cx="4128297" cy="5253905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_satp</a:t>
            </a:r>
            <a:r>
              <a:rPr lang="zh-CN" altLang="en-US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函数：</a:t>
            </a:r>
            <a:endParaRPr lang="en-US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将数值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写入寄存器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satp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kernel_pagetable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1094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7758C8B-3ED5-93F8-7771-87718B4E7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299" y="2937675"/>
            <a:ext cx="9038721" cy="326247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D2DC20D-17EA-852B-99F4-E5D29DE526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421" y="1615274"/>
            <a:ext cx="8369445" cy="976402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59004-BF35-8ECA-610F-6FB343C0D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2930" y="4231047"/>
            <a:ext cx="3689429" cy="52539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67</a:t>
            </a:r>
            <a:r>
              <a:rPr lang="zh-CN" altLang="en-US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行</a:t>
            </a:r>
            <a:r>
              <a:rPr lang="en-US" altLang="zh-CN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w_stap</a:t>
            </a:r>
            <a:r>
              <a:rPr lang="zh-CN" altLang="en-US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函数：</a:t>
            </a:r>
            <a:endParaRPr lang="en-US" altLang="zh-CN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zh-CN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设置内核根页表寄存器的，一旦设置完毕之后相当于也打开了分页机制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F9EC384-BFF2-4D6A-260A-5399526CA8B3}"/>
              </a:ext>
            </a:extLst>
          </p:cNvPr>
          <p:cNvSpPr/>
          <p:nvPr/>
        </p:nvSpPr>
        <p:spPr>
          <a:xfrm>
            <a:off x="1168924" y="4903361"/>
            <a:ext cx="3893270" cy="3393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B2075A62-3D87-C759-CCBC-987159F60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421" y="192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+mn-ea"/>
                <a:ea typeface="+mn-ea"/>
              </a:rPr>
              <a:t>Q3: </a:t>
            </a:r>
            <a:r>
              <a:rPr lang="en-US" altLang="zh-CN" sz="3200" b="1" dirty="0" err="1">
                <a:latin typeface="+mn-ea"/>
                <a:ea typeface="+mn-ea"/>
              </a:rPr>
              <a:t>kvminithart</a:t>
            </a:r>
            <a:r>
              <a:rPr lang="en-US" altLang="zh-CN" sz="3200" b="1" dirty="0">
                <a:latin typeface="+mn-ea"/>
                <a:ea typeface="+mn-ea"/>
              </a:rPr>
              <a:t>() </a:t>
            </a:r>
            <a:r>
              <a:rPr lang="zh-CN" altLang="en-US" sz="3200" b="1" dirty="0">
                <a:latin typeface="+mn-ea"/>
                <a:ea typeface="+mn-ea"/>
              </a:rPr>
              <a:t>函数的作用是什么？</a:t>
            </a:r>
          </a:p>
        </p:txBody>
      </p:sp>
    </p:spTree>
    <p:extLst>
      <p:ext uri="{BB962C8B-B14F-4D97-AF65-F5344CB8AC3E}">
        <p14:creationId xmlns:p14="http://schemas.microsoft.com/office/powerpoint/2010/main" val="1716053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7758C8B-3ED5-93F8-7771-87718B4E7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99" y="2937675"/>
            <a:ext cx="9038721" cy="326247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D2DC20D-17EA-852B-99F4-E5D29DE52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21" y="1615274"/>
            <a:ext cx="8369445" cy="976402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59004-BF35-8ECA-610F-6FB343C0D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2571" y="4350470"/>
            <a:ext cx="3689429" cy="5253905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65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行调用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sfence_vma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函数：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等待确保之前对页表的更新已经完成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D2C9B14-A707-E822-340D-796752F961C8}"/>
              </a:ext>
            </a:extLst>
          </p:cNvPr>
          <p:cNvSpPr/>
          <p:nvPr/>
        </p:nvSpPr>
        <p:spPr>
          <a:xfrm>
            <a:off x="1206632" y="4479155"/>
            <a:ext cx="1489434" cy="3096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CA11676-3BE6-0810-7BE6-8FA6EC2724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299" y="1312392"/>
            <a:ext cx="11107700" cy="1657581"/>
          </a:xfrm>
          <a:prstGeom prst="rect">
            <a:avLst/>
          </a:prstGeom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id="{830459D0-57D3-A271-CB69-B20B0B7F4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421" y="192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+mn-ea"/>
                <a:ea typeface="+mn-ea"/>
              </a:rPr>
              <a:t>Q3: </a:t>
            </a:r>
            <a:r>
              <a:rPr lang="en-US" altLang="zh-CN" sz="3200" b="1" dirty="0" err="1">
                <a:latin typeface="+mn-ea"/>
                <a:ea typeface="+mn-ea"/>
              </a:rPr>
              <a:t>kvminithart</a:t>
            </a:r>
            <a:r>
              <a:rPr lang="en-US" altLang="zh-CN" sz="3200" b="1" dirty="0">
                <a:latin typeface="+mn-ea"/>
                <a:ea typeface="+mn-ea"/>
              </a:rPr>
              <a:t>() </a:t>
            </a:r>
            <a:r>
              <a:rPr lang="zh-CN" altLang="en-US" sz="3200" b="1" dirty="0">
                <a:latin typeface="+mn-ea"/>
                <a:ea typeface="+mn-ea"/>
              </a:rPr>
              <a:t>函数的作用是什么？</a:t>
            </a:r>
          </a:p>
        </p:txBody>
      </p:sp>
    </p:spTree>
    <p:extLst>
      <p:ext uri="{BB962C8B-B14F-4D97-AF65-F5344CB8AC3E}">
        <p14:creationId xmlns:p14="http://schemas.microsoft.com/office/powerpoint/2010/main" val="3209432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7758C8B-3ED5-93F8-7771-87718B4E7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99" y="2937675"/>
            <a:ext cx="9038721" cy="326247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D2DC20D-17EA-852B-99F4-E5D29DE52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21" y="1615274"/>
            <a:ext cx="8369445" cy="976402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59004-BF35-8ECA-610F-6FB343C0D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2571" y="1639372"/>
            <a:ext cx="3689429" cy="52539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70</a:t>
            </a:r>
            <a:r>
              <a:rPr lang="zh-CN" altLang="en-US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行</a:t>
            </a:r>
            <a:r>
              <a:rPr lang="en-US" altLang="zh-CN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w_stap</a:t>
            </a:r>
            <a:r>
              <a:rPr lang="zh-CN" altLang="en-US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函数：</a:t>
            </a:r>
            <a:endParaRPr lang="en-US" altLang="zh-CN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刷新</a:t>
            </a:r>
            <a:r>
              <a:rPr lang="en-US" altLang="zh-CN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TLB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14A98FF-0DC9-6003-F683-701C76EA3484}"/>
              </a:ext>
            </a:extLst>
          </p:cNvPr>
          <p:cNvSpPr/>
          <p:nvPr/>
        </p:nvSpPr>
        <p:spPr>
          <a:xfrm>
            <a:off x="1206632" y="5693791"/>
            <a:ext cx="1674056" cy="3393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67B8BB7F-602D-F951-691E-DEFD1F28E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421" y="192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+mn-ea"/>
                <a:ea typeface="+mn-ea"/>
              </a:rPr>
              <a:t>Q3: </a:t>
            </a:r>
            <a:r>
              <a:rPr lang="en-US" altLang="zh-CN" sz="3200" b="1" dirty="0" err="1">
                <a:latin typeface="+mn-ea"/>
                <a:ea typeface="+mn-ea"/>
              </a:rPr>
              <a:t>kvminithart</a:t>
            </a:r>
            <a:r>
              <a:rPr lang="en-US" altLang="zh-CN" sz="3200" b="1" dirty="0">
                <a:latin typeface="+mn-ea"/>
                <a:ea typeface="+mn-ea"/>
              </a:rPr>
              <a:t>() </a:t>
            </a:r>
            <a:r>
              <a:rPr lang="zh-CN" altLang="en-US" sz="3200" b="1" dirty="0">
                <a:latin typeface="+mn-ea"/>
                <a:ea typeface="+mn-ea"/>
              </a:rPr>
              <a:t>函数的作用是什么？</a:t>
            </a:r>
          </a:p>
        </p:txBody>
      </p:sp>
    </p:spTree>
    <p:extLst>
      <p:ext uri="{BB962C8B-B14F-4D97-AF65-F5344CB8AC3E}">
        <p14:creationId xmlns:p14="http://schemas.microsoft.com/office/powerpoint/2010/main" val="906842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DA5EBE2-56D0-6D2A-6FEA-405BD3E50960}"/>
              </a:ext>
            </a:extLst>
          </p:cNvPr>
          <p:cNvSpPr txBox="1"/>
          <p:nvPr/>
        </p:nvSpPr>
        <p:spPr>
          <a:xfrm>
            <a:off x="308113" y="288235"/>
            <a:ext cx="11126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Q4</a:t>
            </a:r>
            <a:r>
              <a:rPr lang="zh-CN" altLang="en-US" sz="3200" b="1" dirty="0"/>
              <a:t>：</a:t>
            </a:r>
            <a:r>
              <a:rPr lang="en-US" altLang="zh-CN" sz="3200" b="1" dirty="0"/>
              <a:t>xv6</a:t>
            </a:r>
            <a:r>
              <a:rPr lang="zh-CN" altLang="en-US" sz="3200" b="1" dirty="0"/>
              <a:t>中可用物理内存是用什么数据结构进行组织管理的？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8A045F0-3890-3ABE-B707-AE2E8D2DD71D}"/>
              </a:ext>
            </a:extLst>
          </p:cNvPr>
          <p:cNvSpPr txBox="1"/>
          <p:nvPr/>
        </p:nvSpPr>
        <p:spPr>
          <a:xfrm>
            <a:off x="1178719" y="990456"/>
            <a:ext cx="7643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数据结构：链表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BE6BC3F-F403-FA09-8D42-D30F3680D6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0126"/>
          <a:stretch/>
        </p:blipFill>
        <p:spPr>
          <a:xfrm>
            <a:off x="1807990" y="1776773"/>
            <a:ext cx="3192324" cy="1828800"/>
          </a:xfrm>
          <a:prstGeom prst="rect">
            <a:avLst/>
          </a:prstGeom>
          <a:ln w="12700">
            <a:solidFill>
              <a:schemeClr val="accent5"/>
            </a:solidFill>
          </a:ln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FAE1436-1E66-9BDA-EBE6-11BECF5F5CE5}"/>
              </a:ext>
            </a:extLst>
          </p:cNvPr>
          <p:cNvSpPr txBox="1"/>
          <p:nvPr/>
        </p:nvSpPr>
        <p:spPr>
          <a:xfrm>
            <a:off x="5271022" y="2154342"/>
            <a:ext cx="51129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</a:t>
            </a:r>
            <a:r>
              <a:rPr lang="zh-CN" altLang="en-US" dirty="0"/>
              <a:t>全局结构体</a:t>
            </a:r>
            <a:r>
              <a:rPr lang="en-US" altLang="zh-CN" dirty="0" err="1"/>
              <a:t>kmem</a:t>
            </a:r>
            <a:r>
              <a:rPr lang="zh-CN" altLang="en-US" dirty="0"/>
              <a:t>来对物理内存进行组织管理</a:t>
            </a:r>
            <a:endParaRPr lang="en-US" altLang="zh-CN" dirty="0"/>
          </a:p>
          <a:p>
            <a:r>
              <a:rPr lang="en-US" altLang="zh-CN" dirty="0"/>
              <a:t>-</a:t>
            </a:r>
            <a:r>
              <a:rPr lang="zh-CN" altLang="en-US" dirty="0"/>
              <a:t>空闲列表表项指向一个可用的物理内存区域</a:t>
            </a:r>
            <a:endParaRPr lang="en-US" altLang="zh-CN" dirty="0"/>
          </a:p>
          <a:p>
            <a:r>
              <a:rPr lang="en-US" altLang="zh-CN" dirty="0"/>
              <a:t>-</a:t>
            </a:r>
            <a:r>
              <a:rPr lang="zh-CN" altLang="en-US" dirty="0"/>
              <a:t>表项中的指针</a:t>
            </a:r>
            <a:r>
              <a:rPr lang="en-US" altLang="zh-CN" dirty="0"/>
              <a:t>next</a:t>
            </a:r>
            <a:r>
              <a:rPr lang="zh-CN" altLang="en-US" dirty="0"/>
              <a:t>指向下一个可用区域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501595D-7F6C-146C-98BD-7399FB7031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554" y="3932336"/>
            <a:ext cx="7440891" cy="218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864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6BE7304-8DFA-56B5-CDE1-086900972E02}"/>
              </a:ext>
            </a:extLst>
          </p:cNvPr>
          <p:cNvSpPr txBox="1"/>
          <p:nvPr/>
        </p:nvSpPr>
        <p:spPr>
          <a:xfrm>
            <a:off x="6317975" y="1578268"/>
            <a:ext cx="4542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kinit()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-</a:t>
            </a:r>
            <a:r>
              <a:rPr lang="zh-CN" altLang="en-US" dirty="0"/>
              <a:t>初始化锁</a:t>
            </a:r>
            <a:endParaRPr lang="en-US" altLang="zh-CN" dirty="0"/>
          </a:p>
          <a:p>
            <a:r>
              <a:rPr lang="en-US" altLang="zh-CN" dirty="0"/>
              <a:t>-</a:t>
            </a:r>
            <a:r>
              <a:rPr lang="zh-CN" altLang="en-US" dirty="0"/>
              <a:t>调用</a:t>
            </a:r>
            <a:r>
              <a:rPr lang="en-US" altLang="zh-CN" dirty="0" err="1"/>
              <a:t>freerange</a:t>
            </a:r>
            <a:r>
              <a:rPr lang="en-US" altLang="zh-CN" dirty="0"/>
              <a:t>()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5611E0C-9D59-F751-09C5-9A9CB08D8BE5}"/>
              </a:ext>
            </a:extLst>
          </p:cNvPr>
          <p:cNvSpPr txBox="1"/>
          <p:nvPr/>
        </p:nvSpPr>
        <p:spPr>
          <a:xfrm>
            <a:off x="944217" y="990583"/>
            <a:ext cx="4850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物理内存初始化相关函数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D442644-16B5-0653-1EF6-CBCDDA8851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84" r="2017" b="59562"/>
          <a:stretch/>
        </p:blipFill>
        <p:spPr>
          <a:xfrm>
            <a:off x="944217" y="1352297"/>
            <a:ext cx="4929807" cy="1375273"/>
          </a:xfrm>
          <a:prstGeom prst="rect">
            <a:avLst/>
          </a:prstGeom>
          <a:ln w="12700">
            <a:solidFill>
              <a:schemeClr val="accent5"/>
            </a:solidFill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353CB48-87BE-2620-10E5-FD6BD1431D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98" t="46183" r="608"/>
          <a:stretch/>
        </p:blipFill>
        <p:spPr>
          <a:xfrm>
            <a:off x="944219" y="3701380"/>
            <a:ext cx="4929807" cy="1804323"/>
          </a:xfrm>
          <a:prstGeom prst="rect">
            <a:avLst/>
          </a:prstGeom>
          <a:ln w="12700">
            <a:solidFill>
              <a:schemeClr val="accent5"/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4C2619A-7172-FB07-0791-C3440D124D33}"/>
              </a:ext>
            </a:extLst>
          </p:cNvPr>
          <p:cNvSpPr txBox="1"/>
          <p:nvPr/>
        </p:nvSpPr>
        <p:spPr>
          <a:xfrm>
            <a:off x="6317975" y="4059488"/>
            <a:ext cx="45421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freerange</a:t>
            </a:r>
            <a:r>
              <a:rPr lang="en-US" altLang="zh-CN" dirty="0"/>
              <a:t>()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-</a:t>
            </a:r>
            <a:r>
              <a:rPr lang="zh-CN" altLang="en-US" dirty="0"/>
              <a:t>遍历 </a:t>
            </a:r>
            <a:r>
              <a:rPr lang="en-US" altLang="zh-CN" dirty="0"/>
              <a:t>[end, PHYSTOP] </a:t>
            </a:r>
            <a:r>
              <a:rPr lang="zh-CN" altLang="en-US" dirty="0"/>
              <a:t>间的每个页</a:t>
            </a:r>
            <a:endParaRPr lang="en-US" altLang="zh-CN" dirty="0"/>
          </a:p>
          <a:p>
            <a:r>
              <a:rPr lang="en-US" altLang="zh-CN" dirty="0"/>
              <a:t>-</a:t>
            </a:r>
            <a:r>
              <a:rPr lang="zh-CN" altLang="en-US" dirty="0"/>
              <a:t>调用</a:t>
            </a:r>
            <a:r>
              <a:rPr lang="en-US" altLang="zh-CN" dirty="0" err="1"/>
              <a:t>kfree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A57D919-D794-55DF-2213-B62843EC2D77}"/>
              </a:ext>
            </a:extLst>
          </p:cNvPr>
          <p:cNvSpPr txBox="1"/>
          <p:nvPr/>
        </p:nvSpPr>
        <p:spPr>
          <a:xfrm>
            <a:off x="308113" y="288235"/>
            <a:ext cx="11126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Q4</a:t>
            </a:r>
            <a:r>
              <a:rPr lang="zh-CN" altLang="en-US" sz="3200" b="1" dirty="0"/>
              <a:t>：</a:t>
            </a:r>
            <a:r>
              <a:rPr lang="en-US" altLang="zh-CN" sz="3200" b="1" dirty="0"/>
              <a:t>xv6</a:t>
            </a:r>
            <a:r>
              <a:rPr lang="zh-CN" altLang="en-US" sz="3200" b="1" dirty="0"/>
              <a:t>中可用物理内存是用什么数据结构进行组织管理的？</a:t>
            </a:r>
          </a:p>
        </p:txBody>
      </p:sp>
    </p:spTree>
    <p:extLst>
      <p:ext uri="{BB962C8B-B14F-4D97-AF65-F5344CB8AC3E}">
        <p14:creationId xmlns:p14="http://schemas.microsoft.com/office/powerpoint/2010/main" val="8785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DA5EBE2-56D0-6D2A-6FEA-405BD3E50960}"/>
              </a:ext>
            </a:extLst>
          </p:cNvPr>
          <p:cNvSpPr txBox="1"/>
          <p:nvPr/>
        </p:nvSpPr>
        <p:spPr>
          <a:xfrm>
            <a:off x="308114" y="288235"/>
            <a:ext cx="6510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Q1</a:t>
            </a:r>
            <a:r>
              <a:rPr lang="zh-CN" altLang="en-US" sz="3200" dirty="0"/>
              <a:t>：</a:t>
            </a:r>
            <a:r>
              <a:rPr lang="en-US" altLang="zh-CN" sz="3200" dirty="0"/>
              <a:t>xv6</a:t>
            </a:r>
            <a:r>
              <a:rPr lang="zh-CN" altLang="en-US" sz="3200" dirty="0"/>
              <a:t>的虚拟地址是如何布局的？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85A7500-1E7F-0663-4147-2178F0FAD7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872" b="8730"/>
          <a:stretch/>
        </p:blipFill>
        <p:spPr>
          <a:xfrm>
            <a:off x="5772565" y="758897"/>
            <a:ext cx="5652721" cy="600937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8034576-6FA3-6D52-38AB-4A5AF29BEBF3}"/>
              </a:ext>
            </a:extLst>
          </p:cNvPr>
          <p:cNvSpPr txBox="1"/>
          <p:nvPr/>
        </p:nvSpPr>
        <p:spPr>
          <a:xfrm>
            <a:off x="889646" y="1232578"/>
            <a:ext cx="43550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物理地址：</a:t>
            </a:r>
            <a:endParaRPr lang="en-US" altLang="zh-CN" dirty="0"/>
          </a:p>
          <a:p>
            <a:r>
              <a:rPr lang="en-US" altLang="zh-CN" dirty="0"/>
              <a:t>0x80000000</a:t>
            </a:r>
            <a:r>
              <a:rPr lang="zh-CN" altLang="en-US" dirty="0"/>
              <a:t>到</a:t>
            </a:r>
            <a:r>
              <a:rPr lang="en-US" altLang="zh-CN" dirty="0"/>
              <a:t>0x88000000</a:t>
            </a:r>
            <a:r>
              <a:rPr lang="zh-CN" altLang="en-US" dirty="0"/>
              <a:t>为物理内存区域，</a:t>
            </a:r>
            <a:r>
              <a:rPr lang="en-US" altLang="zh-CN" dirty="0"/>
              <a:t>0x80000000</a:t>
            </a:r>
            <a:r>
              <a:rPr lang="zh-CN" altLang="en-US" dirty="0"/>
              <a:t>以下是其它硬件资源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DC0DA73-BEBE-DDE8-6B8E-E5113CDC93FD}"/>
              </a:ext>
            </a:extLst>
          </p:cNvPr>
          <p:cNvSpPr txBox="1"/>
          <p:nvPr/>
        </p:nvSpPr>
        <p:spPr>
          <a:xfrm>
            <a:off x="889646" y="2418879"/>
            <a:ext cx="43550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内核虚拟地址空间布局：</a:t>
            </a:r>
            <a:endParaRPr lang="en-US" altLang="zh-CN" b="1" dirty="0"/>
          </a:p>
          <a:p>
            <a:r>
              <a:rPr lang="en-US" altLang="zh-CN" dirty="0"/>
              <a:t>-PLIC</a:t>
            </a:r>
            <a:r>
              <a:rPr lang="zh-CN" altLang="en-US" dirty="0"/>
              <a:t>、</a:t>
            </a:r>
            <a:r>
              <a:rPr lang="en-US" altLang="zh-CN" dirty="0"/>
              <a:t>UART0</a:t>
            </a:r>
            <a:r>
              <a:rPr lang="zh-CN" altLang="en-US" dirty="0"/>
              <a:t>、</a:t>
            </a:r>
            <a:r>
              <a:rPr lang="en-US" altLang="zh-CN" dirty="0"/>
              <a:t>VIRTIO disk</a:t>
            </a:r>
            <a:r>
              <a:rPr lang="zh-CN" altLang="en-US" dirty="0"/>
              <a:t>以及内存都直接映射到物理地址上</a:t>
            </a:r>
            <a:endParaRPr lang="en-US" altLang="zh-CN" dirty="0"/>
          </a:p>
          <a:p>
            <a:r>
              <a:rPr lang="en-US" altLang="zh-CN" dirty="0"/>
              <a:t>-Trampoline</a:t>
            </a:r>
            <a:r>
              <a:rPr lang="zh-CN" altLang="en-US" dirty="0"/>
              <a:t>映射到虚拟地址的高位</a:t>
            </a:r>
            <a:endParaRPr lang="en-US" altLang="zh-CN" dirty="0"/>
          </a:p>
          <a:p>
            <a:r>
              <a:rPr lang="en-US" altLang="zh-CN" dirty="0"/>
              <a:t>-</a:t>
            </a:r>
            <a:r>
              <a:rPr lang="zh-CN" altLang="en-US" dirty="0"/>
              <a:t>内核栈映射在</a:t>
            </a:r>
            <a:r>
              <a:rPr lang="en-US" altLang="zh-CN" dirty="0"/>
              <a:t>Trampoline</a:t>
            </a:r>
            <a:r>
              <a:rPr lang="zh-CN" altLang="en-US" dirty="0"/>
              <a:t>之下，需要被保护页包围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CCD179C-9968-9ED8-D591-A2C7EAC32185}"/>
              </a:ext>
            </a:extLst>
          </p:cNvPr>
          <p:cNvSpPr txBox="1"/>
          <p:nvPr/>
        </p:nvSpPr>
        <p:spPr>
          <a:xfrm>
            <a:off x="889646" y="4436176"/>
            <a:ext cx="44427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[KERNBASE</a:t>
            </a:r>
            <a:r>
              <a:rPr lang="zh-CN" altLang="en-US" dirty="0"/>
              <a:t>，</a:t>
            </a:r>
            <a:r>
              <a:rPr lang="en-US" altLang="zh-CN" dirty="0"/>
              <a:t>PHYSTOP]</a:t>
            </a:r>
            <a:r>
              <a:rPr lang="zh-CN" altLang="en-US" dirty="0"/>
              <a:t>对应物理内存空间</a:t>
            </a:r>
            <a:endParaRPr lang="en-US" altLang="zh-CN" dirty="0"/>
          </a:p>
          <a:p>
            <a:r>
              <a:rPr lang="en-US" altLang="zh-CN" dirty="0"/>
              <a:t>-</a:t>
            </a:r>
            <a:r>
              <a:rPr lang="zh-CN" altLang="en-US" dirty="0"/>
              <a:t>从</a:t>
            </a:r>
            <a:r>
              <a:rPr lang="en-US" altLang="zh-CN" dirty="0"/>
              <a:t>KERNBASE</a:t>
            </a:r>
            <a:r>
              <a:rPr lang="zh-CN" altLang="en-US" dirty="0"/>
              <a:t>起，存放</a:t>
            </a:r>
            <a:r>
              <a:rPr lang="en-US" altLang="zh-CN" dirty="0" err="1"/>
              <a:t>entry.S</a:t>
            </a:r>
            <a:r>
              <a:rPr lang="zh-CN" altLang="en-US" dirty="0"/>
              <a:t>、内核的</a:t>
            </a:r>
            <a:r>
              <a:rPr lang="en-US" altLang="zh-CN" dirty="0"/>
              <a:t>text</a:t>
            </a:r>
            <a:r>
              <a:rPr lang="zh-CN" altLang="en-US" dirty="0"/>
              <a:t>段与</a:t>
            </a:r>
            <a:r>
              <a:rPr lang="en-US" altLang="zh-CN" dirty="0"/>
              <a:t>data</a:t>
            </a:r>
            <a:r>
              <a:rPr lang="zh-CN" altLang="en-US" dirty="0"/>
              <a:t>段，</a:t>
            </a:r>
            <a:r>
              <a:rPr lang="en-US" altLang="zh-CN" dirty="0"/>
              <a:t>end</a:t>
            </a:r>
            <a:r>
              <a:rPr lang="zh-CN" altLang="en-US" dirty="0"/>
              <a:t>为结束地址</a:t>
            </a:r>
            <a:endParaRPr lang="en-US" altLang="zh-CN" dirty="0"/>
          </a:p>
          <a:p>
            <a:r>
              <a:rPr lang="en-US" altLang="zh-CN" dirty="0"/>
              <a:t>-[end</a:t>
            </a:r>
            <a:r>
              <a:rPr lang="zh-CN" altLang="en-US" dirty="0"/>
              <a:t>，</a:t>
            </a:r>
            <a:r>
              <a:rPr lang="en-US" altLang="zh-CN" dirty="0"/>
              <a:t>PHYSTOP]</a:t>
            </a:r>
            <a:r>
              <a:rPr lang="zh-CN" altLang="en-US" dirty="0"/>
              <a:t>是真正需要</a:t>
            </a:r>
            <a:r>
              <a:rPr lang="en-US" altLang="zh-CN" dirty="0"/>
              <a:t>xv6</a:t>
            </a:r>
            <a:r>
              <a:rPr lang="zh-CN" altLang="en-US" dirty="0"/>
              <a:t>管理分配的内存，内核页、用户页均从这里分配</a:t>
            </a:r>
            <a:endParaRPr lang="en-US" altLang="zh-CN" dirty="0"/>
          </a:p>
          <a:p>
            <a:r>
              <a:rPr lang="en-US" altLang="zh-CN" dirty="0"/>
              <a:t>-</a:t>
            </a:r>
            <a:r>
              <a:rPr lang="zh-CN" altLang="en-US" dirty="0"/>
              <a:t>一次性分配、释放</a:t>
            </a:r>
            <a:r>
              <a:rPr lang="en-US" altLang="zh-CN" dirty="0"/>
              <a:t>4KB</a:t>
            </a:r>
            <a:r>
              <a:rPr lang="zh-CN" altLang="en-US" dirty="0"/>
              <a:t>大小</a:t>
            </a:r>
          </a:p>
        </p:txBody>
      </p:sp>
    </p:spTree>
    <p:extLst>
      <p:ext uri="{BB962C8B-B14F-4D97-AF65-F5344CB8AC3E}">
        <p14:creationId xmlns:p14="http://schemas.microsoft.com/office/powerpoint/2010/main" val="2559404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5611E0C-9D59-F751-09C5-9A9CB08D8BE5}"/>
              </a:ext>
            </a:extLst>
          </p:cNvPr>
          <p:cNvSpPr txBox="1"/>
          <p:nvPr/>
        </p:nvSpPr>
        <p:spPr>
          <a:xfrm>
            <a:off x="457201" y="1192074"/>
            <a:ext cx="651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释放物理内存的函数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4A55B66-F678-39D2-39EE-34389775CA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24"/>
          <a:stretch/>
        </p:blipFill>
        <p:spPr>
          <a:xfrm>
            <a:off x="4646320" y="1261894"/>
            <a:ext cx="7200000" cy="4099475"/>
          </a:xfrm>
          <a:prstGeom prst="rect">
            <a:avLst/>
          </a:prstGeom>
          <a:ln w="12700">
            <a:solidFill>
              <a:schemeClr val="accent5"/>
            </a:solidFill>
          </a:ln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7E1404D-4C5F-04F6-EE1E-58CB657577CC}"/>
              </a:ext>
            </a:extLst>
          </p:cNvPr>
          <p:cNvSpPr txBox="1"/>
          <p:nvPr/>
        </p:nvSpPr>
        <p:spPr>
          <a:xfrm>
            <a:off x="457201" y="1880471"/>
            <a:ext cx="400546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kfree</a:t>
            </a:r>
            <a:r>
              <a:rPr lang="en-US" altLang="zh-CN" dirty="0"/>
              <a:t>()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-</a:t>
            </a:r>
            <a:r>
              <a:rPr lang="zh-CN" altLang="en-US" dirty="0"/>
              <a:t>检查地址是否对齐、要释放的页是否在 </a:t>
            </a:r>
            <a:r>
              <a:rPr lang="en-US" altLang="zh-CN" dirty="0"/>
              <a:t>[end, PHYSTOP]</a:t>
            </a:r>
            <a:r>
              <a:rPr lang="zh-CN" altLang="en-US" dirty="0"/>
              <a:t>范围内</a:t>
            </a:r>
            <a:endParaRPr lang="en-US" altLang="zh-CN" dirty="0"/>
          </a:p>
          <a:p>
            <a:r>
              <a:rPr lang="en-US" altLang="zh-CN" dirty="0"/>
              <a:t>-</a:t>
            </a:r>
            <a:r>
              <a:rPr lang="zh-CN" altLang="en-US" dirty="0"/>
              <a:t>在要释放的页中填充</a:t>
            </a:r>
            <a:r>
              <a:rPr lang="en-US" altLang="zh-CN" dirty="0"/>
              <a:t>1</a:t>
            </a:r>
            <a:r>
              <a:rPr lang="zh-CN" altLang="en-US" dirty="0"/>
              <a:t>，这样内存释放后代码读取内存时得到垃圾数据，而不是旧的有效值，希望以此让代码崩溃得更快</a:t>
            </a:r>
            <a:endParaRPr lang="en-US" altLang="zh-CN" dirty="0"/>
          </a:p>
          <a:p>
            <a:r>
              <a:rPr lang="en-US" altLang="zh-CN" dirty="0"/>
              <a:t>-</a:t>
            </a:r>
            <a:r>
              <a:rPr lang="zh-CN" altLang="en-US" dirty="0"/>
              <a:t>请求锁，进入临界区</a:t>
            </a:r>
            <a:endParaRPr lang="en-US" altLang="zh-CN" dirty="0"/>
          </a:p>
          <a:p>
            <a:r>
              <a:rPr lang="en-US" altLang="zh-CN" dirty="0"/>
              <a:t>-</a:t>
            </a:r>
            <a:r>
              <a:rPr lang="zh-CN" altLang="en-US" dirty="0"/>
              <a:t>将释放的页插入空闲链表头部</a:t>
            </a:r>
            <a:endParaRPr lang="en-US" altLang="zh-CN" dirty="0"/>
          </a:p>
          <a:p>
            <a:r>
              <a:rPr lang="en-US" altLang="zh-CN" dirty="0"/>
              <a:t>-</a:t>
            </a:r>
            <a:r>
              <a:rPr lang="zh-CN" altLang="en-US" dirty="0"/>
              <a:t>释放锁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56417DB-28A2-0E6F-100B-F85A2D4EFFA9}"/>
              </a:ext>
            </a:extLst>
          </p:cNvPr>
          <p:cNvSpPr txBox="1"/>
          <p:nvPr/>
        </p:nvSpPr>
        <p:spPr>
          <a:xfrm>
            <a:off x="308113" y="288235"/>
            <a:ext cx="11126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Q4</a:t>
            </a:r>
            <a:r>
              <a:rPr lang="zh-CN" altLang="en-US" sz="3200" b="1" dirty="0"/>
              <a:t>：</a:t>
            </a:r>
            <a:r>
              <a:rPr lang="en-US" altLang="zh-CN" sz="3200" b="1" dirty="0"/>
              <a:t>xv6</a:t>
            </a:r>
            <a:r>
              <a:rPr lang="zh-CN" altLang="en-US" sz="3200" b="1" dirty="0"/>
              <a:t>中可用物理内存是用什么数据结构进行组织管理的？</a:t>
            </a:r>
          </a:p>
        </p:txBody>
      </p:sp>
    </p:spTree>
    <p:extLst>
      <p:ext uri="{BB962C8B-B14F-4D97-AF65-F5344CB8AC3E}">
        <p14:creationId xmlns:p14="http://schemas.microsoft.com/office/powerpoint/2010/main" val="2203592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5611E0C-9D59-F751-09C5-9A9CB08D8BE5}"/>
              </a:ext>
            </a:extLst>
          </p:cNvPr>
          <p:cNvSpPr txBox="1"/>
          <p:nvPr/>
        </p:nvSpPr>
        <p:spPr>
          <a:xfrm>
            <a:off x="576471" y="1040163"/>
            <a:ext cx="651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分配物理内存的函数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C50D74A-0A81-1063-F983-66993138D3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62" r="-7109"/>
          <a:stretch/>
        </p:blipFill>
        <p:spPr>
          <a:xfrm>
            <a:off x="576471" y="1576649"/>
            <a:ext cx="5082116" cy="3400900"/>
          </a:xfrm>
          <a:prstGeom prst="rect">
            <a:avLst/>
          </a:prstGeom>
          <a:ln w="12700">
            <a:solidFill>
              <a:schemeClr val="accent5"/>
            </a:solidFill>
          </a:ln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9369D46-50FE-EE40-51D6-431BA04CA0E5}"/>
              </a:ext>
            </a:extLst>
          </p:cNvPr>
          <p:cNvSpPr txBox="1"/>
          <p:nvPr/>
        </p:nvSpPr>
        <p:spPr>
          <a:xfrm>
            <a:off x="5956761" y="2399936"/>
            <a:ext cx="54036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kalloc</a:t>
            </a:r>
            <a:r>
              <a:rPr lang="en-US" altLang="zh-CN" dirty="0"/>
              <a:t>()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-</a:t>
            </a:r>
            <a:r>
              <a:rPr lang="zh-CN" altLang="en-US" dirty="0"/>
              <a:t>请求锁，进入临界区</a:t>
            </a:r>
            <a:endParaRPr lang="en-US" altLang="zh-CN" dirty="0"/>
          </a:p>
          <a:p>
            <a:r>
              <a:rPr lang="en-US" altLang="zh-CN" dirty="0"/>
              <a:t>-</a:t>
            </a:r>
            <a:r>
              <a:rPr lang="zh-CN" altLang="en-US" dirty="0"/>
              <a:t>若空闲链表中有空闲页，取第一项，并将其从空闲链表移除</a:t>
            </a:r>
            <a:endParaRPr lang="en-US" altLang="zh-CN" dirty="0"/>
          </a:p>
          <a:p>
            <a:r>
              <a:rPr lang="en-US" altLang="zh-CN" dirty="0"/>
              <a:t>-</a:t>
            </a:r>
            <a:r>
              <a:rPr lang="zh-CN" altLang="en-US" dirty="0"/>
              <a:t>在要分配的空闲页中填充垃圾数据</a:t>
            </a:r>
            <a:endParaRPr lang="en-US" altLang="zh-CN" dirty="0"/>
          </a:p>
          <a:p>
            <a:r>
              <a:rPr lang="en-US" altLang="zh-CN" dirty="0"/>
              <a:t>-</a:t>
            </a:r>
            <a:r>
              <a:rPr lang="zh-CN" altLang="en-US" dirty="0"/>
              <a:t>返回分配的空闲页（若没有可分配的空闲页返回</a:t>
            </a:r>
            <a:r>
              <a:rPr lang="en-US" altLang="zh-CN" dirty="0"/>
              <a:t>0</a:t>
            </a:r>
            <a:r>
              <a:rPr lang="zh-CN" altLang="en-US" dirty="0"/>
              <a:t>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B3B20DC-0EC7-3959-01B4-DE075B60852A}"/>
              </a:ext>
            </a:extLst>
          </p:cNvPr>
          <p:cNvSpPr txBox="1"/>
          <p:nvPr/>
        </p:nvSpPr>
        <p:spPr>
          <a:xfrm>
            <a:off x="308113" y="288235"/>
            <a:ext cx="11126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Q4</a:t>
            </a:r>
            <a:r>
              <a:rPr lang="zh-CN" altLang="en-US" sz="3200" b="1" dirty="0"/>
              <a:t>：</a:t>
            </a:r>
            <a:r>
              <a:rPr lang="en-US" altLang="zh-CN" sz="3200" b="1" dirty="0"/>
              <a:t>xv6</a:t>
            </a:r>
            <a:r>
              <a:rPr lang="zh-CN" altLang="en-US" sz="3200" b="1" dirty="0"/>
              <a:t>中可用物理内存是用什么数据结构进行组织管理的？</a:t>
            </a:r>
          </a:p>
        </p:txBody>
      </p:sp>
    </p:spTree>
    <p:extLst>
      <p:ext uri="{BB962C8B-B14F-4D97-AF65-F5344CB8AC3E}">
        <p14:creationId xmlns:p14="http://schemas.microsoft.com/office/powerpoint/2010/main" val="34490246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latin typeface="+mn-ea"/>
                <a:ea typeface="+mn-ea"/>
                <a:sym typeface="+mn-ea"/>
              </a:rPr>
              <a:t>Q5: </a:t>
            </a:r>
            <a:r>
              <a:rPr lang="zh-CN" altLang="en-US" sz="3200" b="1" dirty="0">
                <a:latin typeface="+mn-ea"/>
                <a:ea typeface="+mn-ea"/>
                <a:sym typeface="+mn-ea"/>
              </a:rPr>
              <a:t>trampoline.S 中，汇编命令 csrw satp 的作用是什么？在哪些情况下需要执行这一命令？</a:t>
            </a:r>
            <a:endParaRPr lang="zh-CN" altLang="en-US" sz="3200" b="1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`csrw satp`的作用是写入值到Supervisor Address Translation and Protection Register（SATP）寄存器。控制supervisor模式下的地址转换和保护。</a:t>
            </a:r>
          </a:p>
          <a:p>
            <a:r>
              <a:rPr lang="zh-CN" altLang="en-US" dirty="0"/>
              <a:t>执行`csrw satp`的情况通常是在操作系统内核的启动或切换过程中，以设置新的页表和地址空间配置。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zh-CN" altLang="en-US" sz="3200" b="1" dirty="0">
                <a:latin typeface="+mn-ea"/>
                <a:ea typeface="+mn-ea"/>
              </a:rPr>
            </a:br>
            <a:r>
              <a:rPr lang="en-US" altLang="zh-CN" sz="3200" b="1" dirty="0">
                <a:latin typeface="+mn-ea"/>
                <a:ea typeface="+mn-ea"/>
              </a:rPr>
              <a:t>Q6: </a:t>
            </a:r>
            <a:r>
              <a:rPr lang="zh-CN" altLang="en-US" sz="3200" b="1" dirty="0">
                <a:latin typeface="+mn-ea"/>
                <a:ea typeface="+mn-ea"/>
              </a:rPr>
              <a:t>结合 uint64_t trampoline_userret = TRAMPOLINE + (userret - trampoline); 代码，解释 xv6 中的 trampoline 机制是如何工作的。 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24DB92A-DD95-2C75-296F-20C869C495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998"/>
          <a:stretch/>
        </p:blipFill>
        <p:spPr>
          <a:xfrm>
            <a:off x="484174" y="2331860"/>
            <a:ext cx="11223652" cy="280387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097840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Trampoline: </a:t>
            </a:r>
            <a:r>
              <a:rPr lang="en-US" altLang="zh-CN" dirty="0" err="1"/>
              <a:t>userret</a:t>
            </a:r>
            <a:r>
              <a:rPr lang="en-US" altLang="zh-CN" dirty="0"/>
              <a:t> </a:t>
            </a:r>
            <a:r>
              <a:rPr lang="zh-CN" altLang="en-US" dirty="0">
                <a:sym typeface="+mn-ea"/>
              </a:rPr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486501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/>
              <a:t>userret:</a:t>
            </a:r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//</a:t>
            </a:r>
            <a:r>
              <a:rPr lang="zh-CN" altLang="en-US" sz="2000" dirty="0">
                <a:sym typeface="+mn-ea"/>
              </a:rPr>
              <a:t>用于从内核态切换到用户态</a:t>
            </a:r>
          </a:p>
          <a:p>
            <a:pPr marL="0" indent="457200">
              <a:buNone/>
            </a:pPr>
            <a:r>
              <a:rPr lang="en-US" altLang="zh-CN" sz="2000" dirty="0">
                <a:sym typeface="+mn-ea"/>
              </a:rPr>
              <a:t>  //</a:t>
            </a:r>
            <a:r>
              <a:rPr lang="zh-CN" altLang="en-US" sz="2000" dirty="0">
                <a:sym typeface="+mn-ea"/>
              </a:rPr>
              <a:t>等待其他需要内存访问的进程</a:t>
            </a:r>
          </a:p>
          <a:p>
            <a:pPr marL="0" indent="0">
              <a:buNone/>
            </a:pPr>
            <a:r>
              <a:rPr lang="zh-CN" altLang="en-US" sz="2000" dirty="0"/>
              <a:t>        sfence.vma zero, zero</a:t>
            </a:r>
          </a:p>
          <a:p>
            <a:pPr marL="0" indent="457200">
              <a:buNone/>
            </a:pPr>
            <a:r>
              <a:rPr lang="en-US" altLang="zh-CN" sz="2000" dirty="0">
                <a:sym typeface="+mn-ea"/>
              </a:rPr>
              <a:t>  // </a:t>
            </a:r>
            <a:r>
              <a:rPr lang="zh-CN" altLang="en-US" sz="2000" dirty="0">
                <a:sym typeface="+mn-ea"/>
              </a:rPr>
              <a:t>a0</a:t>
            </a:r>
            <a:r>
              <a:rPr lang="en-US" altLang="zh-CN" sz="2000" dirty="0">
                <a:sym typeface="+mn-ea"/>
              </a:rPr>
              <a:t> </a:t>
            </a:r>
            <a:r>
              <a:rPr lang="zh-CN" altLang="en-US" sz="2000" dirty="0">
                <a:sym typeface="+mn-ea"/>
              </a:rPr>
              <a:t>中存放的是用户页表</a:t>
            </a:r>
            <a:endParaRPr lang="en-US" altLang="zh-CN" sz="2000" dirty="0">
              <a:sym typeface="+mn-ea"/>
            </a:endParaRPr>
          </a:p>
          <a:p>
            <a:pPr marL="0" indent="457200">
              <a:buNone/>
            </a:pPr>
            <a:r>
              <a:rPr lang="zh-CN" altLang="en-US" sz="2000" dirty="0"/>
              <a:t> csrw satp, a0</a:t>
            </a:r>
          </a:p>
          <a:p>
            <a:pPr marL="0" indent="0">
              <a:buNone/>
            </a:pPr>
            <a:r>
              <a:rPr lang="zh-CN" altLang="en-US" sz="2000" dirty="0"/>
              <a:t>        sfence.vma zero, zero</a:t>
            </a:r>
            <a:r>
              <a:rPr lang="en-US" altLang="zh-CN" sz="2000" dirty="0"/>
              <a:t> </a:t>
            </a:r>
          </a:p>
          <a:p>
            <a:pPr marL="0" indent="457200">
              <a:buNone/>
            </a:pPr>
            <a:r>
              <a:rPr lang="en-US" altLang="zh-CN" sz="2000" dirty="0"/>
              <a:t>  //</a:t>
            </a:r>
            <a:r>
              <a:rPr lang="zh-CN" altLang="en-US" sz="2000" dirty="0"/>
              <a:t>将</a:t>
            </a:r>
            <a:r>
              <a:rPr lang="en-US" altLang="zh-CN" sz="2000" dirty="0"/>
              <a:t>TRAPFRAME</a:t>
            </a:r>
            <a:r>
              <a:rPr lang="zh-CN" altLang="en-US" sz="2000" dirty="0"/>
              <a:t>存入</a:t>
            </a:r>
            <a:r>
              <a:rPr lang="en-US" altLang="zh-CN" sz="2000" dirty="0"/>
              <a:t>a0</a:t>
            </a:r>
            <a:r>
              <a:rPr lang="zh-CN" altLang="en-US" sz="2000" dirty="0"/>
              <a:t>寄存器</a:t>
            </a:r>
          </a:p>
          <a:p>
            <a:pPr marL="0" indent="0">
              <a:buNone/>
            </a:pPr>
            <a:r>
              <a:rPr lang="zh-CN" altLang="en-US" sz="2000" dirty="0"/>
              <a:t>        li a0, TRAPFRAME</a:t>
            </a:r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6E24D352-66AC-FA71-A0A4-B1C12AF38CC7}"/>
              </a:ext>
            </a:extLst>
          </p:cNvPr>
          <p:cNvSpPr txBox="1">
            <a:spLocks/>
          </p:cNvSpPr>
          <p:nvPr/>
        </p:nvSpPr>
        <p:spPr>
          <a:xfrm>
            <a:off x="6637256" y="1803596"/>
            <a:ext cx="53724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dirty="0">
                <a:sym typeface="+mn-ea"/>
              </a:rPr>
              <a:t>从</a:t>
            </a:r>
            <a:r>
              <a:rPr lang="en-US" altLang="zh-CN" sz="2000" dirty="0">
                <a:sym typeface="+mn-ea"/>
              </a:rPr>
              <a:t>TRAPFRAME</a:t>
            </a:r>
            <a:r>
              <a:rPr lang="zh-CN" altLang="en-US" sz="2000" dirty="0">
                <a:sym typeface="+mn-ea"/>
              </a:rPr>
              <a:t>恢复除</a:t>
            </a:r>
            <a:r>
              <a:rPr lang="en-US" altLang="zh-CN" sz="2000" dirty="0">
                <a:sym typeface="+mn-ea"/>
              </a:rPr>
              <a:t>a0</a:t>
            </a:r>
            <a:r>
              <a:rPr lang="zh-CN" altLang="en-US" sz="2000" dirty="0">
                <a:sym typeface="+mn-ea"/>
              </a:rPr>
              <a:t>以外的所有寄存器</a:t>
            </a:r>
            <a:endParaRPr lang="en-US" altLang="zh-CN" sz="2000" dirty="0">
              <a:sym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>
                <a:sym typeface="+mn-ea"/>
              </a:rPr>
              <a:t>        </a:t>
            </a:r>
            <a:r>
              <a:rPr lang="en-US" altLang="zh-CN" sz="2000" dirty="0" err="1">
                <a:sym typeface="+mn-ea"/>
              </a:rPr>
              <a:t>ld</a:t>
            </a:r>
            <a:r>
              <a:rPr lang="en-US" altLang="zh-CN" sz="2000" dirty="0">
                <a:sym typeface="+mn-ea"/>
              </a:rPr>
              <a:t> </a:t>
            </a:r>
            <a:r>
              <a:rPr lang="en-US" altLang="zh-CN" sz="2000" dirty="0" err="1">
                <a:sym typeface="+mn-ea"/>
              </a:rPr>
              <a:t>ra</a:t>
            </a:r>
            <a:r>
              <a:rPr lang="en-US" altLang="zh-CN" sz="2000" dirty="0">
                <a:sym typeface="+mn-ea"/>
              </a:rPr>
              <a:t>, 40(a0)</a:t>
            </a:r>
            <a:endParaRPr lang="en-US" altLang="zh-CN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>
                <a:sym typeface="+mn-ea"/>
              </a:rPr>
              <a:t>........</a:t>
            </a:r>
            <a:endParaRPr lang="en-US" altLang="zh-CN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>
                <a:sym typeface="+mn-ea"/>
              </a:rPr>
              <a:t>        </a:t>
            </a:r>
            <a:r>
              <a:rPr lang="en-US" altLang="zh-CN" sz="2000" dirty="0" err="1">
                <a:sym typeface="+mn-ea"/>
              </a:rPr>
              <a:t>ld</a:t>
            </a:r>
            <a:r>
              <a:rPr lang="en-US" altLang="zh-CN" sz="2000" dirty="0">
                <a:sym typeface="+mn-ea"/>
              </a:rPr>
              <a:t> t6, 280(a0)</a:t>
            </a:r>
            <a:endParaRPr lang="zh-CN" alt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dirty="0"/>
              <a:t>恢复用户寄存器</a:t>
            </a:r>
            <a:r>
              <a:rPr lang="en-US" altLang="zh-CN" sz="2000" dirty="0"/>
              <a:t>a0</a:t>
            </a:r>
            <a:endParaRPr lang="zh-CN" alt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dirty="0"/>
              <a:t>        ld a0, 112(a0)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dirty="0">
                <a:sym typeface="+mn-ea"/>
              </a:rPr>
              <a:t>恢复</a:t>
            </a:r>
            <a:r>
              <a:rPr lang="en-US" altLang="zh-CN" sz="2000" dirty="0"/>
              <a:t>pc</a:t>
            </a:r>
            <a:r>
              <a:rPr lang="zh-CN" altLang="en-US" sz="2000" dirty="0"/>
              <a:t>，返回用户态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dirty="0"/>
              <a:t>        # usertrapret() set up sstatus and sepc.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dirty="0"/>
              <a:t>从陷阱返回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dirty="0"/>
              <a:t>        sret</a:t>
            </a:r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1A6F18C1-CF2B-78B3-E79E-653390E90B2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Trampoline: </a:t>
            </a:r>
            <a:r>
              <a:rPr lang="en-US" altLang="zh-CN" dirty="0" err="1"/>
              <a:t>uservec</a:t>
            </a:r>
            <a:r>
              <a:rPr lang="en-US" altLang="zh-CN" dirty="0"/>
              <a:t> </a:t>
            </a:r>
            <a:r>
              <a:rPr lang="zh-CN" altLang="en-US" dirty="0">
                <a:sym typeface="+mn-ea"/>
              </a:rPr>
              <a:t>函数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B53902B-5DB4-5656-3683-0380FA054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1546820-E809-2CD4-12B4-06E01A8E1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04045"/>
            <a:ext cx="10525862" cy="435133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772357" y="315626"/>
            <a:ext cx="7776996" cy="622674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397087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DA5EBE2-56D0-6D2A-6FEA-405BD3E50960}"/>
              </a:ext>
            </a:extLst>
          </p:cNvPr>
          <p:cNvSpPr txBox="1"/>
          <p:nvPr/>
        </p:nvSpPr>
        <p:spPr>
          <a:xfrm>
            <a:off x="308114" y="288235"/>
            <a:ext cx="9516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进阶题：</a:t>
            </a:r>
            <a:r>
              <a:rPr lang="en-US" altLang="zh-CN" sz="3200" b="1" dirty="0"/>
              <a:t>Linux kernel </a:t>
            </a:r>
            <a:r>
              <a:rPr lang="zh-CN" altLang="en-US" sz="3200" b="1" dirty="0"/>
              <a:t>内存初始化做了哪些⼯作？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A6211D2-DED0-6BBC-6B40-BDDE2B882178}"/>
              </a:ext>
            </a:extLst>
          </p:cNvPr>
          <p:cNvSpPr txBox="1"/>
          <p:nvPr/>
        </p:nvSpPr>
        <p:spPr>
          <a:xfrm>
            <a:off x="5373757" y="1421198"/>
            <a:ext cx="61883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rgbClr val="FF0000"/>
                </a:solidFill>
              </a:rPr>
              <a:t>setup_arch</a:t>
            </a:r>
            <a:r>
              <a:rPr lang="en-US" altLang="zh-CN" sz="2400" dirty="0">
                <a:solidFill>
                  <a:srgbClr val="FF0000"/>
                </a:solidFill>
              </a:rPr>
              <a:t>() </a:t>
            </a:r>
          </a:p>
          <a:p>
            <a:r>
              <a:rPr lang="zh-CN" altLang="en-US" sz="2400" dirty="0"/>
              <a:t>不同架构下的</a:t>
            </a:r>
            <a:r>
              <a:rPr lang="en-US" altLang="zh-CN" sz="2400" dirty="0" err="1"/>
              <a:t>setup_arch</a:t>
            </a:r>
            <a:r>
              <a:rPr lang="en-US" altLang="zh-CN" sz="2400" dirty="0"/>
              <a:t>()</a:t>
            </a:r>
            <a:r>
              <a:rPr lang="zh-CN" altLang="en-US" sz="2400" dirty="0"/>
              <a:t>函数不同。此函数的主要工作是初始化体系结构，包括初始化内存分配器、初始化分页机制和初始化内存数据结构等。</a:t>
            </a:r>
          </a:p>
          <a:p>
            <a:r>
              <a:rPr lang="en-US" altLang="zh-CN" sz="2400" dirty="0" err="1">
                <a:solidFill>
                  <a:srgbClr val="FF0000"/>
                </a:solidFill>
              </a:rPr>
              <a:t>build_all_zonelists</a:t>
            </a:r>
            <a:r>
              <a:rPr lang="en-US" altLang="zh-CN" sz="2400" dirty="0">
                <a:solidFill>
                  <a:srgbClr val="FF0000"/>
                </a:solidFill>
              </a:rPr>
              <a:t>()</a:t>
            </a:r>
          </a:p>
          <a:p>
            <a:r>
              <a:rPr lang="zh-CN" altLang="en-US" sz="2400" dirty="0"/>
              <a:t>初始化所有内存管理节点列表，以便后面进行内存管理初始化</a:t>
            </a:r>
            <a:endParaRPr lang="en-US" altLang="zh-CN" sz="2400" dirty="0"/>
          </a:p>
          <a:p>
            <a:r>
              <a:rPr lang="en-US" altLang="zh-CN" sz="2400" dirty="0" err="1">
                <a:solidFill>
                  <a:srgbClr val="FF0000"/>
                </a:solidFill>
              </a:rPr>
              <a:t>mm_init</a:t>
            </a:r>
            <a:r>
              <a:rPr lang="en-US" altLang="zh-CN" sz="2400" dirty="0">
                <a:solidFill>
                  <a:srgbClr val="FF0000"/>
                </a:solidFill>
              </a:rPr>
              <a:t>()</a:t>
            </a:r>
          </a:p>
          <a:p>
            <a:r>
              <a:rPr lang="zh-CN" altLang="en-US" sz="2400" dirty="0"/>
              <a:t>内存管理初始化</a:t>
            </a:r>
          </a:p>
          <a:p>
            <a:r>
              <a:rPr lang="en-US" altLang="zh-CN" sz="2400" dirty="0" err="1">
                <a:solidFill>
                  <a:srgbClr val="FF0000"/>
                </a:solidFill>
              </a:rPr>
              <a:t>kmemleak_init</a:t>
            </a:r>
            <a:r>
              <a:rPr lang="en-US" altLang="zh-CN" sz="2400" dirty="0">
                <a:solidFill>
                  <a:srgbClr val="FF0000"/>
                </a:solidFill>
              </a:rPr>
              <a:t>()</a:t>
            </a:r>
          </a:p>
          <a:p>
            <a:r>
              <a:rPr lang="zh-CN" altLang="en-US" sz="2400" dirty="0"/>
              <a:t>初始化内核内存泄漏检测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0EB916D-407D-EE5F-7981-2AFE05E6E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14" y="1590487"/>
            <a:ext cx="4858428" cy="2800741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005034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DA5EBE2-56D0-6D2A-6FEA-405BD3E50960}"/>
              </a:ext>
            </a:extLst>
          </p:cNvPr>
          <p:cNvSpPr txBox="1"/>
          <p:nvPr/>
        </p:nvSpPr>
        <p:spPr>
          <a:xfrm>
            <a:off x="308113" y="288235"/>
            <a:ext cx="106758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进阶题：</a:t>
            </a:r>
            <a:r>
              <a:rPr lang="en-US" altLang="zh-CN" sz="3200" b="1" dirty="0"/>
              <a:t>Linux kernel </a:t>
            </a:r>
            <a:r>
              <a:rPr lang="zh-CN" altLang="en-US" sz="3200" b="1" dirty="0"/>
              <a:t>内存初始化做了哪些⼯作？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A6211D2-DED0-6BBC-6B40-BDDE2B882178}"/>
              </a:ext>
            </a:extLst>
          </p:cNvPr>
          <p:cNvSpPr txBox="1"/>
          <p:nvPr/>
        </p:nvSpPr>
        <p:spPr>
          <a:xfrm>
            <a:off x="5725939" y="873010"/>
            <a:ext cx="635720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rgbClr val="FF0000"/>
                </a:solidFill>
              </a:rPr>
              <a:t>memblock_reserve</a:t>
            </a:r>
            <a:r>
              <a:rPr lang="en-US" altLang="zh-CN" sz="2400" dirty="0">
                <a:solidFill>
                  <a:srgbClr val="FF0000"/>
                </a:solidFill>
              </a:rPr>
              <a:t>()</a:t>
            </a:r>
          </a:p>
          <a:p>
            <a:r>
              <a:rPr lang="zh-CN" altLang="en-US" sz="2400" dirty="0"/>
              <a:t>保留</a:t>
            </a:r>
            <a:r>
              <a:rPr lang="en-US" altLang="zh-CN" sz="2400" dirty="0"/>
              <a:t>kernel</a:t>
            </a:r>
            <a:r>
              <a:rPr lang="zh-CN" altLang="en-US" sz="2400" dirty="0"/>
              <a:t>的</a:t>
            </a:r>
            <a:r>
              <a:rPr lang="en-US" altLang="zh-CN" sz="2400" dirty="0"/>
              <a:t>text</a:t>
            </a:r>
            <a:r>
              <a:rPr lang="zh-CN" altLang="en-US" sz="2400" dirty="0"/>
              <a:t>段和</a:t>
            </a:r>
            <a:r>
              <a:rPr lang="en-US" altLang="zh-CN" sz="2400" dirty="0"/>
              <a:t>data</a:t>
            </a:r>
            <a:r>
              <a:rPr lang="zh-CN" altLang="en-US" sz="2400" dirty="0"/>
              <a:t>段</a:t>
            </a:r>
            <a:endParaRPr lang="en-US" altLang="zh-CN" sz="2400" dirty="0"/>
          </a:p>
          <a:p>
            <a:r>
              <a:rPr lang="en-US" altLang="zh-CN" sz="2400" dirty="0" err="1">
                <a:solidFill>
                  <a:srgbClr val="FF0000"/>
                </a:solidFill>
              </a:rPr>
              <a:t>early_ioremap_init</a:t>
            </a:r>
            <a:r>
              <a:rPr lang="en-US" altLang="zh-CN" sz="2400" dirty="0">
                <a:solidFill>
                  <a:srgbClr val="FF0000"/>
                </a:solidFill>
              </a:rPr>
              <a:t>()</a:t>
            </a:r>
          </a:p>
          <a:p>
            <a:r>
              <a:rPr lang="en-US" altLang="zh-CN" sz="2400" dirty="0"/>
              <a:t>I/O</a:t>
            </a:r>
            <a:r>
              <a:rPr lang="zh-CN" altLang="en-US" sz="2400" dirty="0"/>
              <a:t>设备内存映射到内核地址空间</a:t>
            </a:r>
            <a:endParaRPr lang="en-US" altLang="zh-CN" sz="2400" dirty="0"/>
          </a:p>
          <a:p>
            <a:r>
              <a:rPr lang="en-US" altLang="zh-CN" sz="2400" dirty="0">
                <a:solidFill>
                  <a:srgbClr val="FF0000"/>
                </a:solidFill>
              </a:rPr>
              <a:t>e820__memory_setup()</a:t>
            </a:r>
          </a:p>
          <a:p>
            <a:r>
              <a:rPr lang="zh-CN" altLang="en-US" sz="2400" dirty="0"/>
              <a:t>从</a:t>
            </a:r>
            <a:r>
              <a:rPr lang="en-US" altLang="zh-CN" sz="2400" dirty="0"/>
              <a:t>BIOS</a:t>
            </a:r>
            <a:r>
              <a:rPr lang="zh-CN" altLang="en-US" sz="2400" dirty="0"/>
              <a:t>获取初始化信息，其中包括内存信息</a:t>
            </a:r>
            <a:endParaRPr lang="en-US" altLang="zh-CN" sz="2400" dirty="0"/>
          </a:p>
          <a:p>
            <a:r>
              <a:rPr lang="zh-CN" altLang="en-US" sz="2400" dirty="0">
                <a:solidFill>
                  <a:srgbClr val="FF0000"/>
                </a:solidFill>
              </a:rPr>
              <a:t>对</a:t>
            </a:r>
            <a:r>
              <a:rPr lang="en-US" altLang="zh-CN" sz="2400" dirty="0" err="1">
                <a:solidFill>
                  <a:srgbClr val="FF0000"/>
                </a:solidFill>
              </a:rPr>
              <a:t>init_mm</a:t>
            </a:r>
            <a:r>
              <a:rPr lang="zh-CN" altLang="en-US" sz="2400" dirty="0">
                <a:solidFill>
                  <a:srgbClr val="FF0000"/>
                </a:solidFill>
              </a:rPr>
              <a:t>结构体元素赋值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/>
              <a:t>内存描述符初始化</a:t>
            </a:r>
            <a:endParaRPr lang="en-US" altLang="zh-CN" sz="2400" dirty="0"/>
          </a:p>
          <a:p>
            <a:r>
              <a:rPr lang="en-US" altLang="zh-CN" sz="2400" dirty="0">
                <a:solidFill>
                  <a:srgbClr val="FF0000"/>
                </a:solidFill>
              </a:rPr>
              <a:t>e820__memblock_setup()</a:t>
            </a:r>
          </a:p>
          <a:p>
            <a:r>
              <a:rPr lang="zh-CN" altLang="en-US" sz="2400" dirty="0"/>
              <a:t>根据获取的信息构建 </a:t>
            </a:r>
            <a:r>
              <a:rPr lang="en-US" altLang="zh-CN" sz="2400" dirty="0" err="1"/>
              <a:t>memblock</a:t>
            </a:r>
            <a:r>
              <a:rPr lang="en-US" altLang="zh-CN" sz="2400" dirty="0"/>
              <a:t> </a:t>
            </a:r>
            <a:r>
              <a:rPr lang="zh-CN" altLang="en-US" sz="2400" dirty="0"/>
              <a:t>内存管理器。此后，内存管理权交给</a:t>
            </a:r>
            <a:r>
              <a:rPr lang="en-US" altLang="zh-CN" sz="2400" dirty="0" err="1"/>
              <a:t>memblock</a:t>
            </a:r>
            <a:r>
              <a:rPr lang="zh-CN" altLang="en-US" sz="2400" dirty="0"/>
              <a:t>管理器</a:t>
            </a:r>
            <a:endParaRPr lang="en-US" altLang="zh-CN" sz="2400" dirty="0"/>
          </a:p>
          <a:p>
            <a:r>
              <a:rPr lang="en-US" altLang="zh-CN" sz="2400" dirty="0" err="1">
                <a:solidFill>
                  <a:srgbClr val="FF0000"/>
                </a:solidFill>
              </a:rPr>
              <a:t>Initmem_init</a:t>
            </a:r>
            <a:r>
              <a:rPr lang="en-US" altLang="zh-CN" sz="2400" dirty="0">
                <a:solidFill>
                  <a:srgbClr val="FF0000"/>
                </a:solidFill>
              </a:rPr>
              <a:t>()</a:t>
            </a:r>
            <a:r>
              <a:rPr lang="zh-CN" altLang="en-US" sz="2400" dirty="0">
                <a:solidFill>
                  <a:srgbClr val="FF0000"/>
                </a:solidFill>
              </a:rPr>
              <a:t>、</a:t>
            </a:r>
            <a:r>
              <a:rPr lang="en-US" altLang="zh-CN" sz="2400" dirty="0" err="1">
                <a:solidFill>
                  <a:srgbClr val="FF0000"/>
                </a:solidFill>
              </a:rPr>
              <a:t>Init_cpu_to_node</a:t>
            </a:r>
            <a:r>
              <a:rPr lang="en-US" altLang="zh-CN" sz="2400" dirty="0">
                <a:solidFill>
                  <a:srgbClr val="FF0000"/>
                </a:solidFill>
              </a:rPr>
              <a:t>()</a:t>
            </a:r>
          </a:p>
          <a:p>
            <a:r>
              <a:rPr lang="zh-CN" altLang="en-US" sz="2400" dirty="0"/>
              <a:t>为</a:t>
            </a:r>
            <a:r>
              <a:rPr lang="en-US" altLang="zh-CN" sz="2400" dirty="0" err="1"/>
              <a:t>numa</a:t>
            </a:r>
            <a:r>
              <a:rPr lang="zh-CN" altLang="en-US" sz="2400" dirty="0"/>
              <a:t>机制提供前提条件</a:t>
            </a:r>
            <a:endParaRPr lang="en-US" altLang="zh-CN" sz="2400" dirty="0"/>
          </a:p>
          <a:p>
            <a:r>
              <a:rPr lang="en-US" altLang="zh-CN" sz="2400" dirty="0" err="1">
                <a:solidFill>
                  <a:srgbClr val="FF0000"/>
                </a:solidFill>
              </a:rPr>
              <a:t>pagetable_init</a:t>
            </a:r>
            <a:r>
              <a:rPr lang="en-US" altLang="zh-CN" sz="2400" dirty="0">
                <a:solidFill>
                  <a:srgbClr val="FF0000"/>
                </a:solidFill>
              </a:rPr>
              <a:t>()-&gt;</a:t>
            </a:r>
            <a:r>
              <a:rPr lang="en-US" altLang="zh-CN" sz="2400" dirty="0" err="1">
                <a:solidFill>
                  <a:srgbClr val="FF0000"/>
                </a:solidFill>
              </a:rPr>
              <a:t>paging_init</a:t>
            </a:r>
            <a:r>
              <a:rPr lang="en-US" altLang="zh-CN" sz="2400" dirty="0">
                <a:solidFill>
                  <a:srgbClr val="FF0000"/>
                </a:solidFill>
              </a:rPr>
              <a:t>()</a:t>
            </a:r>
          </a:p>
          <a:p>
            <a:r>
              <a:rPr lang="zh-CN" altLang="en-US" sz="2400" dirty="0"/>
              <a:t>初始化</a:t>
            </a:r>
            <a:r>
              <a:rPr lang="en-US" altLang="zh-CN" sz="2400" dirty="0"/>
              <a:t>zone</a:t>
            </a:r>
            <a:r>
              <a:rPr lang="zh-CN" altLang="en-US" sz="2400" dirty="0"/>
              <a:t>的结构体，初始化分页机制</a:t>
            </a:r>
            <a:endParaRPr lang="en-US" altLang="zh-CN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FAD459-35D8-C2D6-9BEA-C5A6F75C8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49" y="2047382"/>
            <a:ext cx="5237462" cy="4645180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4C6624A-B581-3A09-6DD9-CED48A8C8782}"/>
              </a:ext>
            </a:extLst>
          </p:cNvPr>
          <p:cNvSpPr txBox="1"/>
          <p:nvPr/>
        </p:nvSpPr>
        <p:spPr>
          <a:xfrm>
            <a:off x="387949" y="1362867"/>
            <a:ext cx="5120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setup_arch</a:t>
            </a:r>
            <a:r>
              <a:rPr lang="en-US" altLang="zh-CN" sz="2400" dirty="0"/>
              <a:t>()</a:t>
            </a:r>
            <a:r>
              <a:rPr lang="zh-CN" altLang="en-US" sz="2400" dirty="0"/>
              <a:t>中内存初始化相关函数</a:t>
            </a:r>
          </a:p>
        </p:txBody>
      </p:sp>
    </p:spTree>
    <p:extLst>
      <p:ext uri="{BB962C8B-B14F-4D97-AF65-F5344CB8AC3E}">
        <p14:creationId xmlns:p14="http://schemas.microsoft.com/office/powerpoint/2010/main" val="20324373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0228" y="231775"/>
            <a:ext cx="11451771" cy="576580"/>
          </a:xfrm>
        </p:spPr>
        <p:txBody>
          <a:bodyPr>
            <a:noAutofit/>
          </a:bodyPr>
          <a:lstStyle/>
          <a:p>
            <a:r>
              <a:rPr lang="en-US" altLang="zh-CN" sz="3200" b="1" dirty="0" err="1">
                <a:latin typeface="+mn-ea"/>
                <a:ea typeface="+mn-ea"/>
              </a:rPr>
              <a:t>build_all_zonelists</a:t>
            </a:r>
            <a:r>
              <a:rPr lang="zh-CN" altLang="en-US" sz="3200" b="1" dirty="0">
                <a:latin typeface="+mn-ea"/>
                <a:ea typeface="+mn-ea"/>
              </a:rPr>
              <a:t>：</a:t>
            </a:r>
            <a:r>
              <a:rPr lang="zh-CN" altLang="en-US" sz="3200" b="1" dirty="0">
                <a:latin typeface="+mn-ea"/>
                <a:ea typeface="+mn-ea"/>
                <a:sym typeface="+mn-ea"/>
              </a:rPr>
              <a:t>建立内存管理结点及其内存域的组织形式</a:t>
            </a:r>
            <a:endParaRPr lang="en-US" altLang="zh-CN" sz="3200" b="1" dirty="0"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018744" y="2573645"/>
            <a:ext cx="5842228" cy="104738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146028" y="4027520"/>
            <a:ext cx="8075657" cy="25987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文本框 9"/>
          <p:cNvSpPr txBox="1"/>
          <p:nvPr/>
        </p:nvSpPr>
        <p:spPr>
          <a:xfrm>
            <a:off x="2146028" y="3621029"/>
            <a:ext cx="562546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>
                <a:sym typeface="+mn-ea"/>
              </a:rPr>
              <a:t>zonelist_order有如下三种形式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286328" y="1112768"/>
            <a:ext cx="9795056" cy="950816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indent="457200"/>
            <a:r>
              <a:rPr lang="zh-CN" altLang="en-US" sz="2400" dirty="0">
                <a:sym typeface="+mn-ea"/>
              </a:rPr>
              <a:t>NUMA系统中存在多个节点, 每个节点对应一个struct pglist_data结构, 每个节点中可以包含多个zone, 如: ZONE_DMA, ZONE_NORMAL, 这样就产生几种排列顺序。 通过set_zonelist_order函数设置了zonelist_order</a:t>
            </a:r>
            <a:endParaRPr lang="zh-CN" altLang="en-US" sz="2400" dirty="0"/>
          </a:p>
          <a:p>
            <a:pPr indent="457200"/>
            <a:endParaRPr lang="zh-CN" alt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DA5EBE2-56D0-6D2A-6FEA-405BD3E50960}"/>
              </a:ext>
            </a:extLst>
          </p:cNvPr>
          <p:cNvSpPr txBox="1"/>
          <p:nvPr/>
        </p:nvSpPr>
        <p:spPr>
          <a:xfrm>
            <a:off x="308114" y="288235"/>
            <a:ext cx="6510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Q1</a:t>
            </a:r>
            <a:r>
              <a:rPr lang="zh-CN" altLang="en-US" sz="3200" dirty="0"/>
              <a:t>：</a:t>
            </a:r>
            <a:r>
              <a:rPr lang="en-US" altLang="zh-CN" sz="3200" dirty="0"/>
              <a:t>xv6</a:t>
            </a:r>
            <a:r>
              <a:rPr lang="zh-CN" altLang="en-US" sz="3200" dirty="0"/>
              <a:t>的虚拟地址是如何布局的？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CCD179C-9968-9ED8-D591-A2C7EAC32185}"/>
              </a:ext>
            </a:extLst>
          </p:cNvPr>
          <p:cNvSpPr txBox="1"/>
          <p:nvPr/>
        </p:nvSpPr>
        <p:spPr>
          <a:xfrm>
            <a:off x="1152940" y="2680149"/>
            <a:ext cx="44427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进程的虚拟地址布局</a:t>
            </a:r>
            <a:endParaRPr lang="en-US" altLang="zh-CN" b="1" dirty="0"/>
          </a:p>
          <a:p>
            <a:r>
              <a:rPr lang="en-US" altLang="zh-CN" dirty="0"/>
              <a:t>-</a:t>
            </a:r>
            <a:r>
              <a:rPr lang="zh-CN" altLang="en-US" dirty="0"/>
              <a:t>进程需要更多用户空间时，堆增长，分配物理页，并将指向新物理页的</a:t>
            </a:r>
            <a:r>
              <a:rPr lang="en-US" altLang="zh-CN" dirty="0"/>
              <a:t>PTE</a:t>
            </a:r>
            <a:r>
              <a:rPr lang="zh-CN" altLang="en-US" dirty="0"/>
              <a:t>加入进程页表中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17B083D-5A1E-8863-C80F-36649AC57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269" y="1541759"/>
            <a:ext cx="4239217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8141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703433" y="2681061"/>
            <a:ext cx="8616224" cy="369291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文本框 8"/>
          <p:cNvSpPr txBox="1"/>
          <p:nvPr/>
        </p:nvSpPr>
        <p:spPr>
          <a:xfrm>
            <a:off x="740228" y="1024315"/>
            <a:ext cx="9969500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/>
            <a:r>
              <a:rPr lang="zh-CN" altLang="en-US" sz="2400" dirty="0">
                <a:sym typeface="+mn-ea"/>
              </a:rPr>
              <a:t>如果系统system_state是SYSTEM_BOOTING, 则调用build_all_zonelists_init初始化所有的内存节点</a:t>
            </a:r>
          </a:p>
          <a:p>
            <a:pPr indent="457200"/>
            <a:r>
              <a:rPr lang="zh-CN" altLang="en-US" sz="2400" dirty="0">
                <a:sym typeface="+mn-ea"/>
              </a:rPr>
              <a:t>否则如果定义了冷热页CONFIG_MEMORY_HOTPLUG且参数zone(待初始化的内存管理域zone)不为NULL, 则调用setup_zone_pageset设置冷热页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0426242-A7CB-E841-5722-CABEE1C5C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228" y="231775"/>
            <a:ext cx="11451771" cy="576580"/>
          </a:xfrm>
        </p:spPr>
        <p:txBody>
          <a:bodyPr>
            <a:noAutofit/>
          </a:bodyPr>
          <a:lstStyle/>
          <a:p>
            <a:r>
              <a:rPr lang="en-US" altLang="zh-CN" sz="3200" b="1" dirty="0" err="1">
                <a:latin typeface="+mn-ea"/>
                <a:ea typeface="+mn-ea"/>
              </a:rPr>
              <a:t>build_all_zonelists</a:t>
            </a:r>
            <a:r>
              <a:rPr lang="zh-CN" altLang="en-US" sz="3200" b="1" dirty="0">
                <a:latin typeface="+mn-ea"/>
                <a:ea typeface="+mn-ea"/>
              </a:rPr>
              <a:t>：</a:t>
            </a:r>
            <a:r>
              <a:rPr lang="zh-CN" altLang="en-US" sz="3200" b="1" dirty="0">
                <a:latin typeface="+mn-ea"/>
                <a:ea typeface="+mn-ea"/>
                <a:sym typeface="+mn-ea"/>
              </a:rPr>
              <a:t>建立内存管理结点及其内存域的组织形式</a:t>
            </a:r>
            <a:endParaRPr lang="en-US" altLang="zh-CN" sz="3200" b="1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356179" y="993412"/>
            <a:ext cx="9479642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/>
            <a:r>
              <a:rPr sz="2400" dirty="0">
                <a:sym typeface="+mn-ea"/>
              </a:rPr>
              <a:t>build_all_zonelists_</a:t>
            </a:r>
            <a:r>
              <a:rPr sz="2400" dirty="0" err="1">
                <a:sym typeface="+mn-ea"/>
              </a:rPr>
              <a:t>init将将所有工作都委托给</a:t>
            </a:r>
            <a:r>
              <a:rPr sz="2400" dirty="0">
                <a:sym typeface="+mn-ea"/>
              </a:rPr>
              <a:t>__</a:t>
            </a:r>
            <a:r>
              <a:rPr sz="2400" dirty="0" err="1">
                <a:sym typeface="+mn-ea"/>
              </a:rPr>
              <a:t>build_all_zonelists</a:t>
            </a:r>
            <a:r>
              <a:rPr lang="zh-CN" altLang="en-US" sz="2400" dirty="0">
                <a:sym typeface="+mn-ea"/>
              </a:rPr>
              <a:t>，</a:t>
            </a:r>
            <a:r>
              <a:rPr sz="2400" dirty="0" err="1">
                <a:sym typeface="+mn-ea"/>
              </a:rPr>
              <a:t>后者又对系统中的各个NUMA</a:t>
            </a:r>
            <a:r>
              <a:rPr lang="zh-CN" altLang="en-US" sz="2400" dirty="0">
                <a:sym typeface="+mn-ea"/>
              </a:rPr>
              <a:t>节点</a:t>
            </a:r>
            <a:r>
              <a:rPr sz="2400" dirty="0" err="1">
                <a:sym typeface="+mn-ea"/>
              </a:rPr>
              <a:t>分别调用build_zonelists</a:t>
            </a:r>
            <a:r>
              <a:rPr sz="2400" dirty="0">
                <a:sym typeface="+mn-ea"/>
              </a:rPr>
              <a:t>.</a:t>
            </a:r>
          </a:p>
          <a:p>
            <a:pPr indent="457200"/>
            <a:endParaRPr lang="zh-CN" altLang="en-US" sz="2400" dirty="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146299" y="1829393"/>
            <a:ext cx="7531099" cy="486477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25288086-065C-0CA2-6C15-A7E4634C4529}"/>
              </a:ext>
            </a:extLst>
          </p:cNvPr>
          <p:cNvSpPr txBox="1">
            <a:spLocks/>
          </p:cNvSpPr>
          <p:nvPr/>
        </p:nvSpPr>
        <p:spPr>
          <a:xfrm>
            <a:off x="740228" y="231775"/>
            <a:ext cx="11451771" cy="5765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>
                <a:latin typeface="+mn-ea"/>
                <a:ea typeface="+mn-ea"/>
              </a:rPr>
              <a:t>build_all_zonelists</a:t>
            </a:r>
            <a:r>
              <a:rPr lang="zh-CN" altLang="en-US" sz="3200" b="1">
                <a:latin typeface="+mn-ea"/>
                <a:ea typeface="+mn-ea"/>
              </a:rPr>
              <a:t>：</a:t>
            </a:r>
            <a:r>
              <a:rPr lang="zh-CN" altLang="en-US" sz="3200" b="1">
                <a:latin typeface="+mn-ea"/>
                <a:ea typeface="+mn-ea"/>
                <a:sym typeface="+mn-ea"/>
              </a:rPr>
              <a:t>建立内存管理结点及其内存域的组织形式</a:t>
            </a:r>
            <a:endParaRPr lang="en-US" altLang="zh-CN" sz="3200" b="1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611416" y="1233262"/>
            <a:ext cx="4730884" cy="30469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/>
            <a:r>
              <a:rPr sz="2400" dirty="0" err="1">
                <a:sym typeface="+mn-ea"/>
              </a:rPr>
              <a:t>内核在build_zonelists中按分配代价从昂贵到低廉的次序</a:t>
            </a:r>
            <a:r>
              <a:rPr sz="2400" dirty="0">
                <a:sym typeface="+mn-ea"/>
              </a:rPr>
              <a:t>, </a:t>
            </a:r>
            <a:r>
              <a:rPr sz="2400" dirty="0" err="1">
                <a:sym typeface="+mn-ea"/>
              </a:rPr>
              <a:t>迭代了</a:t>
            </a:r>
            <a:r>
              <a:rPr lang="zh-CN" altLang="en-US" sz="2400" dirty="0">
                <a:sym typeface="+mn-ea"/>
              </a:rPr>
              <a:t>节点</a:t>
            </a:r>
            <a:r>
              <a:rPr sz="2400" dirty="0" err="1">
                <a:sym typeface="+mn-ea"/>
              </a:rPr>
              <a:t>中所有的内存域</a:t>
            </a:r>
            <a:endParaRPr lang="en-US" sz="2400" dirty="0">
              <a:sym typeface="+mn-ea"/>
            </a:endParaRPr>
          </a:p>
          <a:p>
            <a:pPr indent="457200"/>
            <a:r>
              <a:rPr sz="2400" dirty="0" err="1">
                <a:sym typeface="+mn-ea"/>
              </a:rPr>
              <a:t>而在build_zonelists_node中</a:t>
            </a:r>
            <a:r>
              <a:rPr lang="zh-CN" altLang="en-US" sz="2400" dirty="0">
                <a:sym typeface="+mn-ea"/>
              </a:rPr>
              <a:t>，</a:t>
            </a:r>
            <a:r>
              <a:rPr sz="2400" dirty="0" err="1">
                <a:sym typeface="+mn-ea"/>
              </a:rPr>
              <a:t>则按照分配代价从低廉到昂贵的次序</a:t>
            </a:r>
            <a:r>
              <a:rPr lang="zh-CN" altLang="en-US" sz="2400" dirty="0">
                <a:sym typeface="+mn-ea"/>
              </a:rPr>
              <a:t>，</a:t>
            </a:r>
            <a:r>
              <a:rPr sz="2400" dirty="0" err="1">
                <a:sym typeface="+mn-ea"/>
              </a:rPr>
              <a:t>迭代了分配代价不低于当前内存域的内存域</a:t>
            </a:r>
            <a:r>
              <a:rPr sz="2400" dirty="0">
                <a:sym typeface="+mn-ea"/>
              </a:rPr>
              <a:t>.</a:t>
            </a:r>
          </a:p>
          <a:p>
            <a:pPr indent="457200"/>
            <a:endParaRPr lang="zh-CN" altLang="en-US" sz="2400" dirty="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342300" y="1037166"/>
            <a:ext cx="6631986" cy="558905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843502A6-418D-548A-C0C6-75EF853FC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228" y="231775"/>
            <a:ext cx="11451771" cy="576580"/>
          </a:xfrm>
        </p:spPr>
        <p:txBody>
          <a:bodyPr>
            <a:noAutofit/>
          </a:bodyPr>
          <a:lstStyle/>
          <a:p>
            <a:r>
              <a:rPr lang="en-US" altLang="zh-CN" sz="3200" b="1" dirty="0" err="1">
                <a:latin typeface="+mn-ea"/>
                <a:ea typeface="+mn-ea"/>
              </a:rPr>
              <a:t>build_all_zonelists</a:t>
            </a:r>
            <a:r>
              <a:rPr lang="zh-CN" altLang="en-US" sz="3200" b="1" dirty="0">
                <a:latin typeface="+mn-ea"/>
                <a:ea typeface="+mn-ea"/>
              </a:rPr>
              <a:t>：</a:t>
            </a:r>
            <a:r>
              <a:rPr lang="zh-CN" altLang="en-US" sz="3200" b="1" dirty="0">
                <a:latin typeface="+mn-ea"/>
                <a:ea typeface="+mn-ea"/>
                <a:sym typeface="+mn-ea"/>
              </a:rPr>
              <a:t>建立内存管理结点及其内存域的组织形式</a:t>
            </a:r>
            <a:endParaRPr lang="en-US" altLang="zh-CN" sz="3200" b="1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6963" y="228816"/>
            <a:ext cx="9620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进阶题：</a:t>
            </a:r>
            <a:r>
              <a:rPr lang="en-US" altLang="zh-CN" sz="3200" b="1" dirty="0"/>
              <a:t>Linux kernel </a:t>
            </a:r>
            <a:r>
              <a:rPr lang="zh-CN" altLang="en-US" sz="3200" b="1" dirty="0"/>
              <a:t>内存初始化做了哪些⼯作？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963886" y="813591"/>
            <a:ext cx="7228114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rgbClr val="FF0000"/>
                </a:solidFill>
                <a:sym typeface="+mn-ea"/>
              </a:rPr>
              <a:t>page_ext_init_flatmem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();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 indent="457200"/>
            <a:r>
              <a:rPr lang="zh-CN" altLang="en-US" sz="2000" dirty="0">
                <a:sym typeface="+mn-ea"/>
              </a:rPr>
              <a:t>初始化页表扩展(page_ext)的内存管理器</a:t>
            </a:r>
            <a:endParaRPr lang="zh-CN" altLang="en-US" sz="2000" dirty="0"/>
          </a:p>
          <a:p>
            <a:r>
              <a:rPr lang="en-US" altLang="zh-CN" sz="2000" dirty="0" err="1">
                <a:solidFill>
                  <a:srgbClr val="FF0000"/>
                </a:solidFill>
                <a:sym typeface="+mn-ea"/>
              </a:rPr>
              <a:t>mem_init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();</a:t>
            </a:r>
          </a:p>
          <a:p>
            <a:pPr indent="457200"/>
            <a:r>
              <a:rPr lang="zh-CN" altLang="en-US" sz="2000" dirty="0">
                <a:sym typeface="+mn-ea"/>
              </a:rPr>
              <a:t>架构相关，主要为释放内存到伙伴系统</a:t>
            </a:r>
          </a:p>
          <a:p>
            <a:r>
              <a:rPr lang="en-US" altLang="zh-CN" sz="2000" dirty="0" err="1">
                <a:solidFill>
                  <a:srgbClr val="FF0000"/>
                </a:solidFill>
                <a:sym typeface="+mn-ea"/>
              </a:rPr>
              <a:t>kmem_cache_init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();</a:t>
            </a:r>
            <a:endParaRPr lang="zh-CN" altLang="en-US" sz="2000" dirty="0">
              <a:solidFill>
                <a:srgbClr val="FF0000"/>
              </a:solidFill>
              <a:sym typeface="+mn-ea"/>
            </a:endParaRPr>
          </a:p>
          <a:p>
            <a:pPr indent="457200"/>
            <a:r>
              <a:rPr lang="zh-CN" altLang="en-US" sz="2000" dirty="0">
                <a:sym typeface="+mn-ea"/>
              </a:rPr>
              <a:t>用于初始化小内存slab分配器</a:t>
            </a:r>
            <a:endParaRPr lang="en-US" altLang="zh-CN" sz="2000" dirty="0"/>
          </a:p>
          <a:p>
            <a:r>
              <a:rPr lang="en-US" altLang="zh-CN" sz="2000" dirty="0" err="1">
                <a:solidFill>
                  <a:srgbClr val="FF0000"/>
                </a:solidFill>
                <a:sym typeface="+mn-ea"/>
              </a:rPr>
              <a:t>percpu_init_late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();</a:t>
            </a:r>
            <a:endParaRPr lang="zh-CN" altLang="en-US" sz="2000" dirty="0">
              <a:solidFill>
                <a:srgbClr val="FF0000"/>
              </a:solidFill>
              <a:sym typeface="+mn-ea"/>
            </a:endParaRPr>
          </a:p>
          <a:p>
            <a:pPr lvl="1"/>
            <a:r>
              <a:rPr lang="zh-CN" altLang="en-US" sz="2000" dirty="0">
                <a:sym typeface="+mn-ea"/>
              </a:rPr>
              <a:t>在init</a:t>
            </a:r>
            <a:r>
              <a:rPr lang="en-US" altLang="zh-CN" sz="2000" dirty="0">
                <a:sym typeface="+mn-ea"/>
              </a:rPr>
              <a:t>_</a:t>
            </a:r>
            <a:r>
              <a:rPr lang="zh-CN" altLang="en-US" sz="2000" dirty="0">
                <a:sym typeface="+mn-ea"/>
              </a:rPr>
              <a:t>data中使用临时分配的map初始化保留块，便于在slab联机之前使用。这个函数在slab创建后被调用，并用正确分配的映射替换那些</a:t>
            </a:r>
            <a:r>
              <a:rPr lang="en-US" altLang="zh-CN" sz="2000" dirty="0">
                <a:sym typeface="+mn-ea"/>
              </a:rPr>
              <a:t>map</a:t>
            </a:r>
            <a:r>
              <a:rPr lang="zh-CN" altLang="en-US" sz="2000" dirty="0">
                <a:sym typeface="+mn-ea"/>
              </a:rPr>
              <a:t>。</a:t>
            </a:r>
          </a:p>
          <a:p>
            <a:r>
              <a:rPr lang="en-US" altLang="zh-CN" sz="2000" dirty="0" err="1">
                <a:solidFill>
                  <a:srgbClr val="FF0000"/>
                </a:solidFill>
                <a:sym typeface="+mn-ea"/>
              </a:rPr>
              <a:t>pgtable_init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();</a:t>
            </a:r>
            <a:endParaRPr lang="zh-CN" altLang="en-US" sz="2000" dirty="0">
              <a:solidFill>
                <a:srgbClr val="FF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lvl="1"/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函数用于初始化pgtable，调用下面两个函数初始化页表锁结构的缓存：ptlock_cache_init()初始化页表条目的缓存：pgtable_cache_init()</a:t>
            </a:r>
            <a:endParaRPr lang="en-US" altLang="zh-CN" sz="2000" dirty="0"/>
          </a:p>
          <a:p>
            <a:r>
              <a:rPr lang="en-US" altLang="zh-CN" sz="2000" dirty="0" err="1">
                <a:solidFill>
                  <a:srgbClr val="FF0000"/>
                </a:solidFill>
                <a:sym typeface="+mn-ea"/>
              </a:rPr>
              <a:t>vmalloc_init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();</a:t>
            </a:r>
            <a:endParaRPr lang="zh-CN" altLang="en-US" sz="2000" dirty="0">
              <a:solidFill>
                <a:srgbClr val="FF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lvl="1"/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功能是初始化vmalloc。vmalloc是一个接口函数, 使用vmap机制在虚拟内存中连续但在物理内存中不一定连续的内存。vmap机制，将不连续的物理内存页框映射到连续的虚拟地址空间中。</a:t>
            </a:r>
          </a:p>
          <a:p>
            <a:pPr lvl="1"/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7" name="文本框 6"/>
          <p:cNvSpPr txBox="1"/>
          <p:nvPr/>
        </p:nvSpPr>
        <p:spPr>
          <a:xfrm>
            <a:off x="446962" y="1037332"/>
            <a:ext cx="3428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ym typeface="+mn-ea"/>
              </a:rPr>
              <a:t>mm_init</a:t>
            </a:r>
            <a:r>
              <a:rPr lang="en-US" altLang="zh-CN" sz="2400" dirty="0">
                <a:sym typeface="+mn-ea"/>
              </a:rPr>
              <a:t>()</a:t>
            </a:r>
            <a:r>
              <a:rPr lang="zh-CN" altLang="en-US" sz="2400" dirty="0"/>
              <a:t>中相关函数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1498997"/>
            <a:ext cx="4963886" cy="35765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A956280-7488-61E6-C64F-3ED7E9B4E967}"/>
              </a:ext>
            </a:extLst>
          </p:cNvPr>
          <p:cNvSpPr txBox="1"/>
          <p:nvPr/>
        </p:nvSpPr>
        <p:spPr>
          <a:xfrm flipH="1">
            <a:off x="121919" y="5359003"/>
            <a:ext cx="484196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rgbClr val="FF0000"/>
                </a:solidFill>
                <a:sym typeface="+mn-ea"/>
              </a:rPr>
              <a:t>ioremap_huge_init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();</a:t>
            </a:r>
          </a:p>
          <a:p>
            <a:pPr lvl="1"/>
            <a:r>
              <a:rPr lang="en-US" altLang="zh-CN" sz="2000" dirty="0" err="1">
                <a:sym typeface="+mn-ea"/>
              </a:rPr>
              <a:t>ioremap实现I</a:t>
            </a:r>
            <a:r>
              <a:rPr lang="en-US" altLang="zh-CN" sz="2000" dirty="0">
                <a:sym typeface="+mn-ea"/>
              </a:rPr>
              <a:t>/</a:t>
            </a:r>
            <a:r>
              <a:rPr lang="en-US" altLang="zh-CN" sz="2000" dirty="0" err="1">
                <a:sym typeface="+mn-ea"/>
              </a:rPr>
              <a:t>O内存资源由物理地址映射到虚拟地址空间，此处为其功能的初始化</a:t>
            </a:r>
            <a:endParaRPr lang="en-US" altLang="zh-CN" sz="20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450216" y="338515"/>
            <a:ext cx="7770495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sz="3200" b="1" dirty="0" err="1">
                <a:sym typeface="+mn-ea"/>
              </a:rPr>
              <a:t>setup_per_cpu_pageset</a:t>
            </a:r>
            <a:endParaRPr sz="3200" b="1" dirty="0"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600527" y="1130300"/>
            <a:ext cx="11308443" cy="26776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/>
            <a:r>
              <a:rPr sz="2400" dirty="0">
                <a:sym typeface="+mn-ea"/>
              </a:rPr>
              <a:t>Linux系统中0阶内存分配需求是最多的， </a:t>
            </a:r>
            <a:r>
              <a:rPr sz="2400" dirty="0" err="1">
                <a:sym typeface="+mn-ea"/>
              </a:rPr>
              <a:t>而且经常存在频繁分配释放的行为，如果每次都去伙伴系统中申请，会经常需要获取zone</a:t>
            </a:r>
            <a:r>
              <a:rPr sz="2400" dirty="0">
                <a:sym typeface="+mn-ea"/>
              </a:rPr>
              <a:t>-&gt;</a:t>
            </a:r>
            <a:r>
              <a:rPr sz="2400" dirty="0" err="1">
                <a:sym typeface="+mn-ea"/>
              </a:rPr>
              <a:t>lock锁住整个zone区域。随着CPU核心数的增加，伙伴系统锁竞争激烈程度也会越来越大</a:t>
            </a:r>
            <a:r>
              <a:rPr sz="2400" dirty="0">
                <a:sym typeface="+mn-ea"/>
              </a:rPr>
              <a:t>。</a:t>
            </a:r>
          </a:p>
          <a:p>
            <a:pPr indent="457200"/>
            <a:r>
              <a:rPr sz="2400" dirty="0" err="1">
                <a:sym typeface="+mn-ea"/>
              </a:rPr>
              <a:t>为了改善这个问题，linux内核中引入了per_cpu_pageset（下面简称pcp</a:t>
            </a:r>
            <a:r>
              <a:rPr sz="2400" dirty="0">
                <a:sym typeface="+mn-ea"/>
              </a:rPr>
              <a:t>）。</a:t>
            </a:r>
            <a:r>
              <a:rPr sz="2400" dirty="0" err="1">
                <a:sym typeface="+mn-ea"/>
              </a:rPr>
              <a:t>优化思路是先从zone一次性拿一些页出来，放到每个cpu自己本地中。释放也先放回到这里，等满了再一起还给zone</a:t>
            </a:r>
            <a:r>
              <a:rPr sz="2400" dirty="0">
                <a:sym typeface="+mn-ea"/>
              </a:rPr>
              <a:t>。</a:t>
            </a:r>
          </a:p>
          <a:p>
            <a:pPr indent="457200"/>
            <a:r>
              <a:rPr sz="2400" dirty="0" err="1">
                <a:sym typeface="+mn-ea"/>
              </a:rPr>
              <a:t>setup_per_cpu_pageset</a:t>
            </a:r>
            <a:r>
              <a:rPr lang="zh-CN" altLang="en-US" sz="2400" dirty="0">
                <a:sym typeface="+mn-ea"/>
              </a:rPr>
              <a:t>实现了</a:t>
            </a:r>
            <a:r>
              <a:rPr sz="2400" dirty="0" err="1">
                <a:sym typeface="+mn-ea"/>
              </a:rPr>
              <a:t>实现各zone设置PCP</a:t>
            </a:r>
            <a:endParaRPr sz="2400" dirty="0"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582350" y="3833435"/>
            <a:ext cx="5344795" cy="26860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参考文献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hlinkClick r:id="rId3"/>
              </a:rPr>
              <a:t>https://zhuanlan.zhihu.com/p/632790156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https://pdos.csail.mit.edu/6.828/2023/xv6/book-riscv-rev3.pdf</a:t>
            </a:r>
            <a:endParaRPr lang="en-US" altLang="zh-CN" dirty="0"/>
          </a:p>
          <a:p>
            <a:r>
              <a:rPr lang="en-US" altLang="zh-CN" dirty="0">
                <a:hlinkClick r:id="rId5"/>
              </a:rPr>
              <a:t>https://zhuanlan.zhihu.com/p/643749962</a:t>
            </a:r>
            <a:endParaRPr lang="en-US" altLang="zh-CN" dirty="0"/>
          </a:p>
          <a:p>
            <a:r>
              <a:rPr lang="en-US" altLang="zh-CN" dirty="0">
                <a:hlinkClick r:id="rId6"/>
              </a:rPr>
              <a:t>https://blog.csdn.net/gatieme/article/details/52403148</a:t>
            </a:r>
            <a:endParaRPr lang="en-US" altLang="zh-CN" dirty="0"/>
          </a:p>
          <a:p>
            <a:r>
              <a:rPr lang="en-US" altLang="zh-CN" dirty="0">
                <a:hlinkClick r:id="rId7"/>
              </a:rPr>
              <a:t>https://zhuanlan.zhihu.com/p/490504522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FEC5101-6221-7605-0EF9-6A32F1E80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74" y="151672"/>
            <a:ext cx="6765669" cy="655465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2C06694-1AF3-E15E-FA01-3AE962B81236}"/>
              </a:ext>
            </a:extLst>
          </p:cNvPr>
          <p:cNvSpPr txBox="1"/>
          <p:nvPr/>
        </p:nvSpPr>
        <p:spPr>
          <a:xfrm>
            <a:off x="7381188" y="735291"/>
            <a:ext cx="4838184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三级页表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虚拟地址格式</a:t>
            </a:r>
            <a:r>
              <a:rPr lang="en-US" altLang="zh-CN" sz="2800" dirty="0"/>
              <a:t>Sv39</a:t>
            </a:r>
          </a:p>
          <a:p>
            <a:r>
              <a:rPr lang="en-US" altLang="zh-CN" sz="2800" dirty="0"/>
              <a:t>  0~11</a:t>
            </a:r>
            <a:r>
              <a:rPr lang="zh-CN" altLang="en-US" sz="2800" dirty="0"/>
              <a:t>（</a:t>
            </a:r>
            <a:r>
              <a:rPr lang="en-US" altLang="zh-CN" sz="2800" dirty="0"/>
              <a:t>12bit</a:t>
            </a:r>
            <a:r>
              <a:rPr lang="zh-CN" altLang="en-US" sz="2800" dirty="0"/>
              <a:t>）偏移量</a:t>
            </a:r>
            <a:endParaRPr lang="en-US" altLang="zh-CN" sz="2800" dirty="0"/>
          </a:p>
          <a:p>
            <a:r>
              <a:rPr lang="en-US" altLang="zh-CN" sz="2800" dirty="0"/>
              <a:t>12~20</a:t>
            </a:r>
            <a:r>
              <a:rPr lang="zh-CN" altLang="en-US" sz="2800" dirty="0"/>
              <a:t>（  </a:t>
            </a:r>
            <a:r>
              <a:rPr lang="en-US" altLang="zh-CN" sz="2800" dirty="0"/>
              <a:t>9bit</a:t>
            </a:r>
            <a:r>
              <a:rPr lang="zh-CN" altLang="en-US" sz="2800" dirty="0"/>
              <a:t>）三级页表索引</a:t>
            </a:r>
            <a:endParaRPr lang="en-US" altLang="zh-CN" sz="2800" dirty="0"/>
          </a:p>
          <a:p>
            <a:r>
              <a:rPr lang="en-US" altLang="zh-CN" sz="2800" dirty="0"/>
              <a:t>21~29</a:t>
            </a:r>
            <a:r>
              <a:rPr lang="zh-CN" altLang="en-US" sz="2800" dirty="0"/>
              <a:t>（  </a:t>
            </a:r>
            <a:r>
              <a:rPr lang="en-US" altLang="zh-CN" sz="2800" dirty="0"/>
              <a:t>9bit</a:t>
            </a:r>
            <a:r>
              <a:rPr lang="zh-CN" altLang="en-US" sz="2800" dirty="0"/>
              <a:t>）二级页表索引</a:t>
            </a:r>
            <a:endParaRPr lang="en-US" altLang="zh-CN" sz="2800" dirty="0"/>
          </a:p>
          <a:p>
            <a:r>
              <a:rPr lang="en-US" altLang="zh-CN" sz="2800" dirty="0"/>
              <a:t>30~38</a:t>
            </a:r>
            <a:r>
              <a:rPr lang="zh-CN" altLang="en-US" sz="2800" dirty="0"/>
              <a:t>（  </a:t>
            </a:r>
            <a:r>
              <a:rPr lang="en-US" altLang="zh-CN" sz="2800" dirty="0"/>
              <a:t>9bit</a:t>
            </a:r>
            <a:r>
              <a:rPr lang="zh-CN" altLang="en-US" sz="2800" dirty="0"/>
              <a:t>）一级页表索引</a:t>
            </a:r>
            <a:endParaRPr lang="en-US" altLang="zh-CN" sz="2800" dirty="0"/>
          </a:p>
          <a:p>
            <a:r>
              <a:rPr lang="en-US" altLang="zh-CN" sz="2800" dirty="0"/>
              <a:t>39~63</a:t>
            </a:r>
            <a:r>
              <a:rPr lang="zh-CN" altLang="en-US" sz="2800" dirty="0"/>
              <a:t>（</a:t>
            </a:r>
            <a:r>
              <a:rPr lang="en-US" altLang="zh-CN" sz="2800" dirty="0"/>
              <a:t>25bit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PTE</a:t>
            </a:r>
            <a:r>
              <a:rPr lang="zh-CN" altLang="en-US" sz="2800" dirty="0"/>
              <a:t>格式</a:t>
            </a:r>
            <a:endParaRPr lang="en-US" altLang="zh-CN" sz="2800" dirty="0"/>
          </a:p>
          <a:p>
            <a:r>
              <a:rPr lang="en-US" altLang="zh-CN" sz="2800" dirty="0"/>
              <a:t>  0~  9</a:t>
            </a:r>
            <a:r>
              <a:rPr lang="zh-CN" altLang="en-US" sz="2800" dirty="0"/>
              <a:t>（</a:t>
            </a:r>
            <a:r>
              <a:rPr lang="en-US" altLang="zh-CN" sz="2800" dirty="0"/>
              <a:t>10bit</a:t>
            </a:r>
            <a:r>
              <a:rPr lang="zh-CN" altLang="en-US" sz="2800" dirty="0"/>
              <a:t>）标志位</a:t>
            </a:r>
            <a:endParaRPr lang="en-US" altLang="zh-CN" sz="2800" dirty="0"/>
          </a:p>
          <a:p>
            <a:r>
              <a:rPr lang="en-US" altLang="zh-CN" sz="2800" dirty="0"/>
              <a:t>10~53</a:t>
            </a:r>
            <a:r>
              <a:rPr lang="zh-CN" altLang="en-US" sz="2800" dirty="0"/>
              <a:t>（</a:t>
            </a:r>
            <a:r>
              <a:rPr lang="en-US" altLang="zh-CN" sz="2800" dirty="0"/>
              <a:t>44bit</a:t>
            </a:r>
            <a:r>
              <a:rPr lang="zh-CN" altLang="en-US" sz="2800" dirty="0"/>
              <a:t>）物理地址</a:t>
            </a:r>
            <a:endParaRPr lang="en-US" altLang="zh-CN" sz="2800" dirty="0"/>
          </a:p>
          <a:p>
            <a:r>
              <a:rPr lang="en-US" altLang="zh-CN" sz="2800" dirty="0"/>
              <a:t>54~63</a:t>
            </a:r>
            <a:r>
              <a:rPr lang="zh-CN" altLang="en-US" sz="2800" dirty="0"/>
              <a:t>（</a:t>
            </a:r>
            <a:r>
              <a:rPr lang="en-US" altLang="zh-CN" sz="2800" dirty="0"/>
              <a:t>10bit</a:t>
            </a:r>
            <a:r>
              <a:rPr lang="zh-CN" altLang="en-US" sz="28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577595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D8049805-EF98-6E90-6A3A-9E7564EED238}"/>
              </a:ext>
            </a:extLst>
          </p:cNvPr>
          <p:cNvSpPr txBox="1"/>
          <p:nvPr/>
        </p:nvSpPr>
        <p:spPr>
          <a:xfrm>
            <a:off x="838200" y="3973508"/>
            <a:ext cx="5157247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2800" dirty="0" err="1"/>
              <a:t>kvminit</a:t>
            </a:r>
            <a:r>
              <a:rPr lang="zh-CN" altLang="en-US" sz="2800" dirty="0"/>
              <a:t>函数：调用</a:t>
            </a:r>
            <a:r>
              <a:rPr lang="en-US" altLang="zh-CN" sz="2800" dirty="0" err="1"/>
              <a:t>kvmmake</a:t>
            </a:r>
            <a:r>
              <a:rPr lang="zh-CN" altLang="en-US" sz="2800" dirty="0"/>
              <a:t>函数初始化一个内核页表</a:t>
            </a:r>
            <a:endParaRPr lang="en-US" altLang="zh-CN" sz="2800" dirty="0"/>
          </a:p>
          <a:p>
            <a:endParaRPr lang="en-US" altLang="zh-CN" sz="2800" dirty="0"/>
          </a:p>
          <a:p>
            <a:endParaRPr lang="zh-CN" altLang="en-US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88B7714-5997-0665-3D95-C88F34A5E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35600"/>
            <a:ext cx="6672825" cy="189449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57A2858-8A74-C8EE-E243-7722359E94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05" b="7716"/>
          <a:stretch/>
        </p:blipFill>
        <p:spPr>
          <a:xfrm>
            <a:off x="6334812" y="1057533"/>
            <a:ext cx="5157247" cy="580046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35DB25B-65BC-37D5-7DE2-4B9C50DBD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65" y="25194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+mn-ea"/>
                <a:ea typeface="+mn-ea"/>
              </a:rPr>
              <a:t>Q2: </a:t>
            </a:r>
            <a:r>
              <a:rPr lang="en-US" altLang="zh-CN" sz="3200" b="1" dirty="0" err="1">
                <a:latin typeface="+mn-ea"/>
                <a:ea typeface="+mn-ea"/>
              </a:rPr>
              <a:t>kvminit</a:t>
            </a:r>
            <a:r>
              <a:rPr lang="en-US" altLang="zh-CN" sz="3200" b="1" dirty="0">
                <a:latin typeface="+mn-ea"/>
                <a:ea typeface="+mn-ea"/>
              </a:rPr>
              <a:t>() </a:t>
            </a:r>
            <a:r>
              <a:rPr lang="zh-CN" altLang="en-US" sz="3200" b="1" dirty="0">
                <a:latin typeface="+mn-ea"/>
                <a:ea typeface="+mn-ea"/>
              </a:rPr>
              <a:t>函数是如何工作的？</a:t>
            </a:r>
            <a:br>
              <a:rPr lang="en-US" altLang="zh-CN" sz="3200" b="1" dirty="0">
                <a:latin typeface="+mn-ea"/>
                <a:ea typeface="+mn-ea"/>
              </a:rPr>
            </a:br>
            <a:r>
              <a:rPr lang="en-US" altLang="zh-CN" sz="3200" b="1" dirty="0">
                <a:latin typeface="+mn-ea"/>
                <a:ea typeface="+mn-ea"/>
              </a:rPr>
              <a:t>      </a:t>
            </a:r>
            <a:r>
              <a:rPr lang="zh-CN" altLang="en-US" sz="3200" b="1" dirty="0">
                <a:latin typeface="+mn-ea"/>
                <a:ea typeface="+mn-ea"/>
              </a:rPr>
              <a:t>它如何构建 </a:t>
            </a:r>
            <a:r>
              <a:rPr lang="en-US" altLang="zh-CN" sz="3200" b="1" dirty="0">
                <a:latin typeface="+mn-ea"/>
                <a:ea typeface="+mn-ea"/>
              </a:rPr>
              <a:t>xv6 </a:t>
            </a:r>
            <a:r>
              <a:rPr lang="zh-CN" altLang="en-US" sz="3200" b="1" dirty="0">
                <a:latin typeface="+mn-ea"/>
                <a:ea typeface="+mn-ea"/>
              </a:rPr>
              <a:t>的虚拟地址布局？ </a:t>
            </a:r>
          </a:p>
        </p:txBody>
      </p:sp>
    </p:spTree>
    <p:extLst>
      <p:ext uri="{BB962C8B-B14F-4D97-AF65-F5344CB8AC3E}">
        <p14:creationId xmlns:p14="http://schemas.microsoft.com/office/powerpoint/2010/main" val="3722657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FBF3FD9-C339-54C1-BE76-901E8889CC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708" r="20019"/>
          <a:stretch/>
        </p:blipFill>
        <p:spPr>
          <a:xfrm>
            <a:off x="574250" y="2183236"/>
            <a:ext cx="6005659" cy="44981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8049805-EF98-6E90-6A3A-9E7564EED238}"/>
              </a:ext>
            </a:extLst>
          </p:cNvPr>
          <p:cNvSpPr txBox="1"/>
          <p:nvPr/>
        </p:nvSpPr>
        <p:spPr>
          <a:xfrm>
            <a:off x="6693331" y="1635657"/>
            <a:ext cx="536896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2800" dirty="0"/>
              <a:t>walk</a:t>
            </a:r>
            <a:r>
              <a:rPr lang="zh-CN" altLang="en-US" sz="2800" dirty="0"/>
              <a:t>函数：根据三级页表逐层查找虚拟地址对应的最底层</a:t>
            </a:r>
            <a:r>
              <a:rPr lang="en-US" altLang="zh-CN" sz="2800" dirty="0" err="1"/>
              <a:t>pte</a:t>
            </a:r>
            <a:endParaRPr lang="en-US" altLang="zh-CN" sz="2800" dirty="0"/>
          </a:p>
          <a:p>
            <a:pPr>
              <a:spcAft>
                <a:spcPts val="1200"/>
              </a:spcAft>
            </a:pPr>
            <a:r>
              <a:rPr lang="en-US" altLang="zh-CN" sz="2800" dirty="0" err="1"/>
              <a:t>alloc</a:t>
            </a:r>
            <a:r>
              <a:rPr lang="zh-CN" altLang="en-US" sz="2800" dirty="0"/>
              <a:t>参数为</a:t>
            </a:r>
            <a:r>
              <a:rPr lang="en-US" altLang="zh-CN" sz="2800" dirty="0"/>
              <a:t>1</a:t>
            </a:r>
            <a:r>
              <a:rPr lang="zh-CN" altLang="en-US" sz="2800" dirty="0"/>
              <a:t>：缺页时直接分配</a:t>
            </a:r>
            <a:endParaRPr lang="en-US" altLang="zh-CN" sz="2800" dirty="0"/>
          </a:p>
          <a:p>
            <a:pPr>
              <a:spcAft>
                <a:spcPts val="1200"/>
              </a:spcAft>
            </a:pPr>
            <a:r>
              <a:rPr lang="zh-CN" altLang="en-US" sz="2800" dirty="0"/>
              <a:t>返回值：</a:t>
            </a:r>
            <a:r>
              <a:rPr lang="zh-CN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最低层的</a:t>
            </a: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PTE</a:t>
            </a:r>
            <a:r>
              <a:rPr lang="zh-CN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的地址</a:t>
            </a:r>
            <a:endParaRPr lang="en-US" altLang="zh-CN" sz="2800" dirty="0"/>
          </a:p>
          <a:p>
            <a:endParaRPr lang="en-US" altLang="zh-CN" sz="2800" dirty="0"/>
          </a:p>
          <a:p>
            <a:endParaRPr lang="zh-CN" altLang="en-US" sz="28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EFDFD8D-296C-42BD-7B77-8F92F72009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607" t="1" r="-12258" b="-21456"/>
          <a:stretch/>
        </p:blipFill>
        <p:spPr>
          <a:xfrm>
            <a:off x="574250" y="1635657"/>
            <a:ext cx="6005660" cy="5475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A9137683-80E8-B46D-42E0-F7D17C593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65" y="25194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+mn-ea"/>
                <a:ea typeface="+mn-ea"/>
              </a:rPr>
              <a:t>Q2: </a:t>
            </a:r>
            <a:r>
              <a:rPr lang="en-US" altLang="zh-CN" sz="3200" b="1" dirty="0" err="1">
                <a:latin typeface="+mn-ea"/>
                <a:ea typeface="+mn-ea"/>
              </a:rPr>
              <a:t>kvminit</a:t>
            </a:r>
            <a:r>
              <a:rPr lang="en-US" altLang="zh-CN" sz="3200" b="1" dirty="0">
                <a:latin typeface="+mn-ea"/>
                <a:ea typeface="+mn-ea"/>
              </a:rPr>
              <a:t>() </a:t>
            </a:r>
            <a:r>
              <a:rPr lang="zh-CN" altLang="en-US" sz="3200" b="1" dirty="0">
                <a:latin typeface="+mn-ea"/>
                <a:ea typeface="+mn-ea"/>
              </a:rPr>
              <a:t>函数是如何工作的？</a:t>
            </a:r>
            <a:br>
              <a:rPr lang="en-US" altLang="zh-CN" sz="3200" b="1" dirty="0">
                <a:latin typeface="+mn-ea"/>
                <a:ea typeface="+mn-ea"/>
              </a:rPr>
            </a:br>
            <a:r>
              <a:rPr lang="en-US" altLang="zh-CN" sz="3200" b="1" dirty="0">
                <a:latin typeface="+mn-ea"/>
                <a:ea typeface="+mn-ea"/>
              </a:rPr>
              <a:t>      </a:t>
            </a:r>
            <a:r>
              <a:rPr lang="zh-CN" altLang="en-US" sz="3200" b="1" dirty="0">
                <a:latin typeface="+mn-ea"/>
                <a:ea typeface="+mn-ea"/>
              </a:rPr>
              <a:t>它如何构建 </a:t>
            </a:r>
            <a:r>
              <a:rPr lang="en-US" altLang="zh-CN" sz="3200" b="1" dirty="0">
                <a:latin typeface="+mn-ea"/>
                <a:ea typeface="+mn-ea"/>
              </a:rPr>
              <a:t>xv6 </a:t>
            </a:r>
            <a:r>
              <a:rPr lang="zh-CN" altLang="en-US" sz="3200" b="1" dirty="0">
                <a:latin typeface="+mn-ea"/>
                <a:ea typeface="+mn-ea"/>
              </a:rPr>
              <a:t>的虚拟地址布局？ </a:t>
            </a:r>
          </a:p>
        </p:txBody>
      </p:sp>
    </p:spTree>
    <p:extLst>
      <p:ext uri="{BB962C8B-B14F-4D97-AF65-F5344CB8AC3E}">
        <p14:creationId xmlns:p14="http://schemas.microsoft.com/office/powerpoint/2010/main" val="3138066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629AE77-6838-1060-F504-1C9954AAAF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5" r="668"/>
          <a:stretch/>
        </p:blipFill>
        <p:spPr>
          <a:xfrm>
            <a:off x="304797" y="1612914"/>
            <a:ext cx="7434609" cy="496480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8049805-EF98-6E90-6A3A-9E7564EED238}"/>
              </a:ext>
            </a:extLst>
          </p:cNvPr>
          <p:cNvSpPr txBox="1"/>
          <p:nvPr/>
        </p:nvSpPr>
        <p:spPr>
          <a:xfrm>
            <a:off x="6096000" y="2145733"/>
            <a:ext cx="5791203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2800" dirty="0" err="1"/>
              <a:t>mappages</a:t>
            </a:r>
            <a:r>
              <a:rPr lang="zh-CN" altLang="en-US" sz="2800" dirty="0"/>
              <a:t>函数：</a:t>
            </a:r>
            <a:endParaRPr lang="en-US" altLang="zh-CN" sz="2800" dirty="0"/>
          </a:p>
          <a:p>
            <a:pPr>
              <a:spcAft>
                <a:spcPts val="1200"/>
              </a:spcAft>
            </a:pPr>
            <a:r>
              <a:rPr lang="zh-CN" altLang="en-US" sz="2800" dirty="0"/>
              <a:t>将从</a:t>
            </a:r>
            <a:r>
              <a:rPr lang="en-US" altLang="zh-CN" sz="2800" dirty="0" err="1"/>
              <a:t>va</a:t>
            </a:r>
            <a:r>
              <a:rPr lang="zh-CN" altLang="en-US" sz="2800" dirty="0"/>
              <a:t>映射到</a:t>
            </a:r>
            <a:r>
              <a:rPr lang="en-US" altLang="zh-CN" sz="2800" dirty="0"/>
              <a:t>pa</a:t>
            </a:r>
            <a:r>
              <a:rPr lang="zh-CN" altLang="en-US" sz="2800" dirty="0"/>
              <a:t>的</a:t>
            </a:r>
            <a:r>
              <a:rPr lang="en-US" altLang="zh-CN" sz="2800" dirty="0"/>
              <a:t>size</a:t>
            </a:r>
            <a:r>
              <a:rPr lang="zh-CN" altLang="en-US" sz="2800" dirty="0"/>
              <a:t>大小的虚拟内存块，分成页大小的块，并将每页对应的虚拟</a:t>
            </a:r>
            <a:r>
              <a:rPr lang="en-US" altLang="zh-CN" sz="2800" dirty="0"/>
              <a:t>-</a:t>
            </a:r>
            <a:r>
              <a:rPr lang="zh-CN" altLang="en-US" sz="2800" dirty="0"/>
              <a:t>物理地址映射加入页表</a:t>
            </a:r>
            <a:endParaRPr lang="en-US" altLang="zh-CN" sz="2800" dirty="0"/>
          </a:p>
          <a:p>
            <a:pPr>
              <a:spcAft>
                <a:spcPts val="1200"/>
              </a:spcAft>
            </a:pPr>
            <a:r>
              <a:rPr lang="en-US" altLang="zh-CN" sz="2800" dirty="0"/>
              <a:t>perm</a:t>
            </a:r>
            <a:r>
              <a:rPr lang="zh-CN" altLang="en-US" sz="2800" dirty="0"/>
              <a:t>参数：用于设置页表项的权限</a:t>
            </a:r>
            <a:endParaRPr lang="en-US" altLang="zh-CN" sz="2800" dirty="0"/>
          </a:p>
          <a:p>
            <a:endParaRPr lang="en-US" altLang="zh-CN" sz="2800" dirty="0"/>
          </a:p>
          <a:p>
            <a:endParaRPr lang="zh-CN" altLang="en-US" sz="2800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5F0CA373-9C37-8557-3DF5-4C467AA46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65" y="25194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+mn-ea"/>
                <a:ea typeface="+mn-ea"/>
              </a:rPr>
              <a:t>Q2: </a:t>
            </a:r>
            <a:r>
              <a:rPr lang="en-US" altLang="zh-CN" sz="3200" b="1" dirty="0" err="1">
                <a:latin typeface="+mn-ea"/>
                <a:ea typeface="+mn-ea"/>
              </a:rPr>
              <a:t>kvminit</a:t>
            </a:r>
            <a:r>
              <a:rPr lang="en-US" altLang="zh-CN" sz="3200" b="1" dirty="0">
                <a:latin typeface="+mn-ea"/>
                <a:ea typeface="+mn-ea"/>
              </a:rPr>
              <a:t>() </a:t>
            </a:r>
            <a:r>
              <a:rPr lang="zh-CN" altLang="en-US" sz="3200" b="1" dirty="0">
                <a:latin typeface="+mn-ea"/>
                <a:ea typeface="+mn-ea"/>
              </a:rPr>
              <a:t>函数是如何工作的？</a:t>
            </a:r>
            <a:br>
              <a:rPr lang="en-US" altLang="zh-CN" sz="3200" b="1" dirty="0">
                <a:latin typeface="+mn-ea"/>
                <a:ea typeface="+mn-ea"/>
              </a:rPr>
            </a:br>
            <a:r>
              <a:rPr lang="en-US" altLang="zh-CN" sz="3200" b="1" dirty="0">
                <a:latin typeface="+mn-ea"/>
                <a:ea typeface="+mn-ea"/>
              </a:rPr>
              <a:t>      </a:t>
            </a:r>
            <a:r>
              <a:rPr lang="zh-CN" altLang="en-US" sz="3200" b="1" dirty="0">
                <a:latin typeface="+mn-ea"/>
                <a:ea typeface="+mn-ea"/>
              </a:rPr>
              <a:t>它如何构建 </a:t>
            </a:r>
            <a:r>
              <a:rPr lang="en-US" altLang="zh-CN" sz="3200" b="1" dirty="0">
                <a:latin typeface="+mn-ea"/>
                <a:ea typeface="+mn-ea"/>
              </a:rPr>
              <a:t>xv6 </a:t>
            </a:r>
            <a:r>
              <a:rPr lang="zh-CN" altLang="en-US" sz="3200" b="1" dirty="0">
                <a:latin typeface="+mn-ea"/>
                <a:ea typeface="+mn-ea"/>
              </a:rPr>
              <a:t>的虚拟地址布局？ </a:t>
            </a:r>
          </a:p>
        </p:txBody>
      </p:sp>
    </p:spTree>
    <p:extLst>
      <p:ext uri="{BB962C8B-B14F-4D97-AF65-F5344CB8AC3E}">
        <p14:creationId xmlns:p14="http://schemas.microsoft.com/office/powerpoint/2010/main" val="4076296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D8049805-EF98-6E90-6A3A-9E7564EED238}"/>
              </a:ext>
            </a:extLst>
          </p:cNvPr>
          <p:cNvSpPr txBox="1"/>
          <p:nvPr/>
        </p:nvSpPr>
        <p:spPr>
          <a:xfrm>
            <a:off x="996879" y="4105483"/>
            <a:ext cx="860078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2800" dirty="0" err="1"/>
              <a:t>kvmmap</a:t>
            </a:r>
            <a:r>
              <a:rPr lang="zh-CN" altLang="en-US" sz="2800" dirty="0"/>
              <a:t>函数：</a:t>
            </a:r>
            <a:endParaRPr lang="en-US" altLang="zh-CN" sz="2800" dirty="0"/>
          </a:p>
          <a:p>
            <a:pPr>
              <a:spcAft>
                <a:spcPts val="1200"/>
              </a:spcAft>
            </a:pPr>
            <a:r>
              <a:rPr lang="zh-CN" altLang="en-US" sz="2800" dirty="0"/>
              <a:t>调用</a:t>
            </a:r>
            <a:r>
              <a:rPr lang="en-US" altLang="zh-CN" sz="2800" dirty="0" err="1"/>
              <a:t>mappages</a:t>
            </a:r>
            <a:r>
              <a:rPr lang="zh-CN" altLang="en-US" sz="2800" dirty="0"/>
              <a:t>函数，在页表</a:t>
            </a:r>
            <a:r>
              <a:rPr lang="en-US" altLang="zh-CN" sz="2800" dirty="0" err="1"/>
              <a:t>kpgtbl</a:t>
            </a:r>
            <a:r>
              <a:rPr lang="zh-CN" altLang="en-US" sz="2800" dirty="0"/>
              <a:t>中添加从</a:t>
            </a:r>
            <a:r>
              <a:rPr lang="en-US" altLang="zh-CN" sz="2800" dirty="0" err="1"/>
              <a:t>va</a:t>
            </a:r>
            <a:r>
              <a:rPr lang="zh-CN" altLang="en-US" sz="2800" dirty="0"/>
              <a:t>到</a:t>
            </a:r>
            <a:r>
              <a:rPr lang="en-US" altLang="zh-CN" sz="2800" dirty="0"/>
              <a:t>pa</a:t>
            </a:r>
            <a:r>
              <a:rPr lang="zh-CN" altLang="en-US" sz="2800" dirty="0"/>
              <a:t>的大小为</a:t>
            </a:r>
            <a:r>
              <a:rPr lang="en-US" altLang="zh-CN" sz="2800" dirty="0" err="1"/>
              <a:t>sz</a:t>
            </a:r>
            <a:r>
              <a:rPr lang="zh-CN" altLang="en-US" sz="2800" dirty="0"/>
              <a:t>的内存块的映射</a:t>
            </a:r>
            <a:endParaRPr lang="en-US" altLang="zh-CN" sz="2800" dirty="0"/>
          </a:p>
          <a:p>
            <a:endParaRPr lang="en-US" altLang="zh-CN" sz="2800" dirty="0"/>
          </a:p>
          <a:p>
            <a:endParaRPr lang="zh-CN" altLang="en-US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EF9C46C-0CAE-017F-9600-3EBED921E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879" y="1690688"/>
            <a:ext cx="7994722" cy="2299469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3AD616F9-5FD3-3A1D-DD98-5DAF1E24C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65" y="25194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+mn-ea"/>
                <a:ea typeface="+mn-ea"/>
              </a:rPr>
              <a:t>Q2: </a:t>
            </a:r>
            <a:r>
              <a:rPr lang="en-US" altLang="zh-CN" sz="3200" b="1" dirty="0" err="1">
                <a:latin typeface="+mn-ea"/>
                <a:ea typeface="+mn-ea"/>
              </a:rPr>
              <a:t>kvminit</a:t>
            </a:r>
            <a:r>
              <a:rPr lang="en-US" altLang="zh-CN" sz="3200" b="1" dirty="0">
                <a:latin typeface="+mn-ea"/>
                <a:ea typeface="+mn-ea"/>
              </a:rPr>
              <a:t>() </a:t>
            </a:r>
            <a:r>
              <a:rPr lang="zh-CN" altLang="en-US" sz="3200" b="1" dirty="0">
                <a:latin typeface="+mn-ea"/>
                <a:ea typeface="+mn-ea"/>
              </a:rPr>
              <a:t>函数是如何工作的？</a:t>
            </a:r>
            <a:br>
              <a:rPr lang="en-US" altLang="zh-CN" sz="3200" b="1" dirty="0">
                <a:latin typeface="+mn-ea"/>
                <a:ea typeface="+mn-ea"/>
              </a:rPr>
            </a:br>
            <a:r>
              <a:rPr lang="en-US" altLang="zh-CN" sz="3200" b="1" dirty="0">
                <a:latin typeface="+mn-ea"/>
                <a:ea typeface="+mn-ea"/>
              </a:rPr>
              <a:t>      </a:t>
            </a:r>
            <a:r>
              <a:rPr lang="zh-CN" altLang="en-US" sz="3200" b="1" dirty="0">
                <a:latin typeface="+mn-ea"/>
                <a:ea typeface="+mn-ea"/>
              </a:rPr>
              <a:t>它如何构建 </a:t>
            </a:r>
            <a:r>
              <a:rPr lang="en-US" altLang="zh-CN" sz="3200" b="1" dirty="0">
                <a:latin typeface="+mn-ea"/>
                <a:ea typeface="+mn-ea"/>
              </a:rPr>
              <a:t>xv6 </a:t>
            </a:r>
            <a:r>
              <a:rPr lang="zh-CN" altLang="en-US" sz="3200" b="1" dirty="0">
                <a:latin typeface="+mn-ea"/>
                <a:ea typeface="+mn-ea"/>
              </a:rPr>
              <a:t>的虚拟地址布局？ </a:t>
            </a:r>
          </a:p>
        </p:txBody>
      </p:sp>
    </p:spTree>
    <p:extLst>
      <p:ext uri="{BB962C8B-B14F-4D97-AF65-F5344CB8AC3E}">
        <p14:creationId xmlns:p14="http://schemas.microsoft.com/office/powerpoint/2010/main" val="4118508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B82972D-E82B-1A71-36D9-C396AE39A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11" y="78951"/>
            <a:ext cx="7695106" cy="670009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8049805-EF98-6E90-6A3A-9E7564EED238}"/>
              </a:ext>
            </a:extLst>
          </p:cNvPr>
          <p:cNvSpPr txBox="1"/>
          <p:nvPr/>
        </p:nvSpPr>
        <p:spPr>
          <a:xfrm>
            <a:off x="7803017" y="452489"/>
            <a:ext cx="4053525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2800" dirty="0" err="1"/>
              <a:t>kvmmake</a:t>
            </a:r>
            <a:r>
              <a:rPr lang="zh-CN" altLang="en-US" sz="2800" dirty="0"/>
              <a:t>函数：</a:t>
            </a:r>
            <a:endParaRPr lang="en-US" altLang="zh-CN" sz="2800" dirty="0"/>
          </a:p>
          <a:p>
            <a:pPr>
              <a:spcAft>
                <a:spcPts val="1200"/>
              </a:spcAft>
            </a:pPr>
            <a:r>
              <a:rPr lang="zh-CN" altLang="en-US" sz="2800" dirty="0"/>
              <a:t>新建页表</a:t>
            </a:r>
            <a:r>
              <a:rPr lang="en-US" altLang="zh-CN" sz="2800" dirty="0" err="1"/>
              <a:t>kpgtbl</a:t>
            </a:r>
            <a:endParaRPr lang="en-US" altLang="zh-CN" sz="2800" dirty="0"/>
          </a:p>
          <a:p>
            <a:pPr>
              <a:spcAft>
                <a:spcPts val="1200"/>
              </a:spcAft>
            </a:pPr>
            <a:r>
              <a:rPr lang="zh-CN" altLang="en-US" sz="2800" dirty="0"/>
              <a:t>根据虚拟地址布局，</a:t>
            </a:r>
            <a:r>
              <a:rPr lang="zh-CN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建立了</a:t>
            </a:r>
            <a:r>
              <a:rPr lang="zh-CN" altLang="en-US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内核</a:t>
            </a:r>
            <a:r>
              <a:rPr lang="zh-CN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的页表</a:t>
            </a:r>
            <a:endParaRPr lang="en-US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zh-CN" altLang="en-US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调用</a:t>
            </a:r>
            <a:r>
              <a:rPr lang="en-US" altLang="zh-CN" sz="28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kvmmap</a:t>
            </a:r>
            <a:r>
              <a:rPr lang="zh-CN" altLang="en-US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函数和</a:t>
            </a:r>
            <a:endParaRPr lang="en-US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US" altLang="zh-CN" sz="28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proc_mapstacks</a:t>
            </a:r>
            <a:r>
              <a:rPr lang="zh-CN" altLang="en-US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函数</a:t>
            </a:r>
            <a:endParaRPr lang="en-US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endParaRPr lang="en-US" altLang="zh-CN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402641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2346</TotalTime>
  <Words>2040</Words>
  <Application>Microsoft Office PowerPoint</Application>
  <PresentationFormat>宽屏</PresentationFormat>
  <Paragraphs>188</Paragraphs>
  <Slides>35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9" baseType="lpstr">
      <vt:lpstr>等线</vt:lpstr>
      <vt:lpstr>等线 Light</vt:lpstr>
      <vt:lpstr>Arial</vt:lpstr>
      <vt:lpstr>Office 主题​​</vt:lpstr>
      <vt:lpstr>第三次实例分析-第一部分</vt:lpstr>
      <vt:lpstr>PowerPoint 演示文稿</vt:lpstr>
      <vt:lpstr>PowerPoint 演示文稿</vt:lpstr>
      <vt:lpstr>PowerPoint 演示文稿</vt:lpstr>
      <vt:lpstr>Q2: kvminit() 函数是如何工作的？       它如何构建 xv6 的虚拟地址布局？ </vt:lpstr>
      <vt:lpstr>Q2: kvminit() 函数是如何工作的？       它如何构建 xv6 的虚拟地址布局？ </vt:lpstr>
      <vt:lpstr>Q2: kvminit() 函数是如何工作的？       它如何构建 xv6 的虚拟地址布局？ </vt:lpstr>
      <vt:lpstr>Q2: kvminit() 函数是如何工作的？       它如何构建 xv6 的虚拟地址布局？ </vt:lpstr>
      <vt:lpstr>PowerPoint 演示文稿</vt:lpstr>
      <vt:lpstr>PowerPoint 演示文稿</vt:lpstr>
      <vt:lpstr>Q2: kvminit() 函数是如何工作的？       它如何构建 xv6 的虚拟地址布局？ </vt:lpstr>
      <vt:lpstr>Q3: kvminithart() 函数的作用是什么？</vt:lpstr>
      <vt:lpstr>Q3: kvminithart() 函数的作用是什么？</vt:lpstr>
      <vt:lpstr>PowerPoint 演示文稿</vt:lpstr>
      <vt:lpstr>Q3: kvminithart() 函数的作用是什么？</vt:lpstr>
      <vt:lpstr>Q3: kvminithart() 函数的作用是什么？</vt:lpstr>
      <vt:lpstr>Q3: kvminithart() 函数的作用是什么？</vt:lpstr>
      <vt:lpstr>PowerPoint 演示文稿</vt:lpstr>
      <vt:lpstr>PowerPoint 演示文稿</vt:lpstr>
      <vt:lpstr>PowerPoint 演示文稿</vt:lpstr>
      <vt:lpstr>PowerPoint 演示文稿</vt:lpstr>
      <vt:lpstr>Q5: trampoline.S 中，汇编命令 csrw satp 的作用是什么？在哪些情况下需要执行这一命令？</vt:lpstr>
      <vt:lpstr> Q6: 结合 uint64_t trampoline_userret = TRAMPOLINE + (userret - trampoline); 代码，解释 xv6 中的 trampoline 机制是如何工作的。 </vt:lpstr>
      <vt:lpstr>Trampoline: userret 函数</vt:lpstr>
      <vt:lpstr>PowerPoint 演示文稿</vt:lpstr>
      <vt:lpstr>PowerPoint 演示文稿</vt:lpstr>
      <vt:lpstr>PowerPoint 演示文稿</vt:lpstr>
      <vt:lpstr>PowerPoint 演示文稿</vt:lpstr>
      <vt:lpstr>build_all_zonelists：建立内存管理结点及其内存域的组织形式</vt:lpstr>
      <vt:lpstr>build_all_zonelists：建立内存管理结点及其内存域的组织形式</vt:lpstr>
      <vt:lpstr>PowerPoint 演示文稿</vt:lpstr>
      <vt:lpstr>build_all_zonelists：建立内存管理结点及其内存域的组织形式</vt:lpstr>
      <vt:lpstr>PowerPoint 演示文稿</vt:lpstr>
      <vt:lpstr>PowerPoint 演示文稿</vt:lpstr>
      <vt:lpstr>参考文献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然 衣</dc:creator>
  <cp:lastModifiedBy>然 衣</cp:lastModifiedBy>
  <cp:revision>17</cp:revision>
  <dcterms:created xsi:type="dcterms:W3CDTF">2023-11-24T05:32:19Z</dcterms:created>
  <dcterms:modified xsi:type="dcterms:W3CDTF">2023-11-29T03:27:05Z</dcterms:modified>
</cp:coreProperties>
</file>