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tags/tag69.xml" ContentType="application/vnd.openxmlformats-officedocument.presentationml.tags+xml"/>
  <Override PartName="/ppt/ink/ink12.xml" ContentType="application/inkml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68" r:id="rId8"/>
    <p:sldId id="274" r:id="rId9"/>
    <p:sldId id="266" r:id="rId10"/>
    <p:sldId id="267" r:id="rId11"/>
    <p:sldId id="275" r:id="rId12"/>
    <p:sldId id="276" r:id="rId13"/>
    <p:sldId id="277" r:id="rId14"/>
    <p:sldId id="278" r:id="rId15"/>
    <p:sldId id="259" r:id="rId16"/>
    <p:sldId id="280" r:id="rId17"/>
    <p:sldId id="257" r:id="rId18"/>
    <p:sldId id="258" r:id="rId19"/>
    <p:sldId id="263" r:id="rId20"/>
    <p:sldId id="261" r:id="rId21"/>
    <p:sldId id="265" r:id="rId22"/>
    <p:sldId id="282" r:id="rId23"/>
    <p:sldId id="281" r:id="rId24"/>
    <p:sldId id="284" r:id="rId25"/>
    <p:sldId id="283" r:id="rId26"/>
    <p:sldId id="285" r:id="rId27"/>
    <p:sldId id="286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2" y="7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14:30.62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31,'40'-16,"3"9,1 3,-1 1,72 5,-41-1,711 0,-744 2,1 1,-1 2,71 21,-70-15,0-3,0-1,64 3,-85-10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2:37:39.306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1 117,'117'1,"180"-4,-3-24,-119-5,-78 12,1 5,126-5,961 22,-976 12,-21 1,-85-15,150-18,-135 8,158 7,-165 4,-84 1,0 1,0 1,-1 1,35 12,6 1,-38-12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2:37:41.43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1 119,'72'0,"241"-4,-3-26,-244 19,124-4,-151 14,50-10,13 0,30 8,-66 3,96-12,-37-1,1 6,131 8,-83 1,1580-2,-1725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2:40:07.301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14:37.38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0,'1608'0,"-1586"0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14:38.95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1,'-4'0,"-6"4,-6 7,-9 0,-5 3,4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14:39.5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14:38.95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1,'-4'0,"-6"4,-6 7,-9 0,-5 3,4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14:39.5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0:07.98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0 228,'34'-2,"0"-1,41-10,-20 3,79-18,-71 17,96-32,-66 17,-63 17,-8 3,0 0,1 1,0 1,31-1,-33 4,0-1,36-10,-12 3,-31 6,0-1,21-8,-5-1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2:36:53.25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18,'4'0,"8"0,6 5,0-4,-3-11,-4-4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2:37:37.41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0,'1'1,"-1"0,1 1,0-1,0 0,0 0,0 0,0 0,0 0,1 0,-1-1,0 1,0 0,1 0,-1-1,0 1,1-1,-1 1,1-1,-1 0,0 0,1 1,2-1,-1 0,52 8,-1-3,0-2,72-5,-36 0,9 1,304 13,-99 3,-141-11,-23 9,24 2,117-17,106 4,-251 11,14 1,32 1,32 1,-107-9,175 34,-74-7,-167-29,68 9,121 1,40-1,3 0,137-15,-385 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customXml" Target="../ink/ink9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进程创建和内存加载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王静初 顾芮竹 刘添添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2.exec() 函数中调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 loadseg() 的作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是什么？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415" y="1313815"/>
            <a:ext cx="594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loadseg</a:t>
            </a:r>
            <a:r>
              <a:rPr lang="en-US" altLang="zh-CN" dirty="0"/>
              <a:t>:</a:t>
            </a:r>
            <a:r>
              <a:rPr lang="zh-CN" altLang="en-US" dirty="0"/>
              <a:t>将程序段加载到指定的虚拟地址</a:t>
            </a:r>
          </a:p>
        </p:txBody>
      </p:sp>
      <p:pic>
        <p:nvPicPr>
          <p:cNvPr id="5" name="图片 4" descr="屏幕截图 2023-11-27 1035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195" y="1918970"/>
            <a:ext cx="6760210" cy="4359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5295" y="1800860"/>
            <a:ext cx="46367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err="1"/>
              <a:t>初始化变量i和n，其中i表示偏移量，n表示每次需要读取的字节数</a:t>
            </a:r>
            <a:r>
              <a:rPr dirty="0"/>
              <a:t>。</a:t>
            </a:r>
          </a:p>
          <a:p>
            <a:endParaRPr dirty="0"/>
          </a:p>
          <a:p>
            <a:r>
              <a:rPr dirty="0" err="1"/>
              <a:t>循环执行以下步骤，每次增加PGSIZE</a:t>
            </a:r>
            <a:r>
              <a:rPr dirty="0"/>
              <a:t>： </a:t>
            </a:r>
          </a:p>
          <a:p>
            <a:r>
              <a:rPr dirty="0"/>
              <a:t>a. </a:t>
            </a:r>
            <a:r>
              <a:rPr dirty="0" err="1"/>
              <a:t>使用walkaddr函数获取虚拟地址va+i对应的物理地址pa。如果获取失败，则触发panic错误</a:t>
            </a:r>
            <a:r>
              <a:rPr dirty="0"/>
              <a:t>。 </a:t>
            </a:r>
          </a:p>
          <a:p>
            <a:r>
              <a:rPr dirty="0"/>
              <a:t>b. </a:t>
            </a:r>
            <a:r>
              <a:rPr dirty="0" err="1"/>
              <a:t>确定实际需要读取的字节数n</a:t>
            </a:r>
            <a:r>
              <a:rPr dirty="0"/>
              <a:t>。</a:t>
            </a:r>
          </a:p>
          <a:p>
            <a:r>
              <a:rPr dirty="0"/>
              <a:t>c. </a:t>
            </a:r>
            <a:r>
              <a:rPr dirty="0" err="1"/>
              <a:t>调用readi函数，从inode</a:t>
            </a:r>
            <a:r>
              <a:rPr dirty="0"/>
              <a:t> ip的偏移量offset+i的位置开始，将n个字节的内容读取到物理地址pa处。如果读取失败，则返回-1表示加载失败。</a:t>
            </a:r>
          </a:p>
          <a:p>
            <a:endParaRPr dirty="0"/>
          </a:p>
          <a:p>
            <a:r>
              <a:rPr dirty="0"/>
              <a:t>循环结束后，如果成功读取了所有的字节，则返回0表示加载成功。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2AAE-BCA9-0E4D-5B57-730A16FE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3.uvmcopy() </a:t>
            </a:r>
            <a:r>
              <a:rPr lang="zh-CN" altLang="en-US" dirty="0"/>
              <a:t>函数会在何时被调用？该函数具体进行了哪些操作？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88BEE-6FB2-E22D-0424-0F044F3B0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uvmcopy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函数仅会被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fork()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调用，用于创建新进程时复制父进程的页表和内存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uvmcopy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函数接受三个参数：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pagetable_t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：父进程的页表。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pagetable_t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new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：子进程的页表。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uint64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sz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：需要复制的内存大小。</a:t>
            </a:r>
          </a:p>
          <a:p>
            <a:pPr marL="0" indent="0">
              <a:buNone/>
            </a:pP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00443-20A4-0189-E87F-895BFFB59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276942-BCB2-7D69-C11E-BA2C2530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92" y="1927919"/>
            <a:ext cx="6043828" cy="40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6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2AAE-BCA9-0E4D-5B57-730A16FE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3.uvmcopy() </a:t>
            </a:r>
            <a:r>
              <a:rPr lang="zh-CN" altLang="en-US" dirty="0"/>
              <a:t>函数会在何时被调用？该函数具体进行了哪些操作？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88BEE-6FB2-E22D-0424-0F044F3B0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循环遍历要复制的父进程内存区域，每次递增一个页面大小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PGSIZE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walk()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1800" kern="100" dirty="0">
                <a:solidFill>
                  <a:srgbClr val="0F0F0F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根据虚拟地址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找到当前页的页表项（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）。如果找不到，就会触发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panic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检查页表项是否有效，即对应的物理页是否存在。如果无效，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触发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panic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从页表项中提取物理地址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pa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和页表项标志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flags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kalloc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分配一个物理页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分配一块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4096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字节（即一页）的物理内存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，将其地址保存在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mem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中。如果分配失败，跳转到错误处理。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00443-20A4-0189-E87F-895BFFB59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AB5CBE-B83D-AF8C-67D3-A699B88F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00" y="1501200"/>
            <a:ext cx="5484600" cy="4903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EC5D8B1-61F8-4F3C-905F-0E889C8DB6D2}"/>
                  </a:ext>
                </a:extLst>
              </p14:cNvPr>
              <p14:cNvContentPartPr/>
              <p14:nvPr/>
            </p14:nvContentPartPr>
            <p14:xfrm>
              <a:off x="7345520" y="3392640"/>
              <a:ext cx="381240" cy="820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EC5D8B1-61F8-4F3C-905F-0E889C8DB6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1520" y="3285000"/>
                <a:ext cx="48888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37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2AAE-BCA9-0E4D-5B57-730A16FE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3.uvmcopy() </a:t>
            </a:r>
            <a:r>
              <a:rPr lang="zh-CN" altLang="en-US" dirty="0"/>
              <a:t>函数会在何时被调用？该函数具体进行了哪些操作？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88BEE-6FB2-E22D-0424-0F044F3B0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00443-20A4-0189-E87F-895BFFB59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AB5CBE-B83D-AF8C-67D3-A699B88F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00" y="1501200"/>
            <a:ext cx="5484600" cy="4903163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4E613FF-458C-30BF-FD19-15F17CFE9988}"/>
              </a:ext>
            </a:extLst>
          </p:cNvPr>
          <p:cNvSpPr txBox="1">
            <a:spLocks/>
          </p:cNvSpPr>
          <p:nvPr/>
        </p:nvSpPr>
        <p:spPr>
          <a:xfrm>
            <a:off x="760800" y="1653600"/>
            <a:ext cx="5176800" cy="474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memmove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将父进程的物理内存内容复制到新分配的物理页中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mappages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将新分配的物理页映射到子进程的页表中。如果映射失败，释放分配的物理页并跳转到错误处理代码段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err</a:t>
            </a:r>
          </a:p>
          <a:p>
            <a:pPr marL="0" indent="0">
              <a:buNone/>
            </a:pP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5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955AA-C673-6C84-246B-69577F4B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en-US" altLang="zh-CN" dirty="0" err="1"/>
              <a:t>risc</a:t>
            </a:r>
            <a:r>
              <a:rPr lang="en-US" altLang="zh-CN" dirty="0"/>
              <a:t>-v </a:t>
            </a:r>
            <a:r>
              <a:rPr lang="zh-CN" altLang="en-US" dirty="0"/>
              <a:t>的 </a:t>
            </a:r>
            <a:r>
              <a:rPr lang="en-US" altLang="zh-CN" dirty="0"/>
              <a:t>page fault </a:t>
            </a:r>
            <a:r>
              <a:rPr lang="zh-CN" altLang="en-US" dirty="0"/>
              <a:t>相关中断有哪些？</a:t>
            </a:r>
            <a:r>
              <a:rPr lang="en-US" altLang="zh-CN" dirty="0"/>
              <a:t>xv6 </a:t>
            </a:r>
            <a:r>
              <a:rPr lang="zh-CN" altLang="en-US" dirty="0"/>
              <a:t>如何处理这些中断？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78967-1BD0-770A-EC68-9B81DA4E96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page fault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由非法的页表访问导致，比如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访问了一个有效位为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，或者执行对应权限（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：读，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：写，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：执行，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：用户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模式访问）不支持的操作。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RISC-V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区分三种类型的页故障：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加载页故障（加载指令无法翻译其虚拟地址时）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存储页故障（存储指令无法翻译其虚拟地址时）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指令页故障（程序计数器中的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地址无法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翻译时）。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scause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寄存器指示了页故障的类型，而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stval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寄存器包含了无法被翻译的地址。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F8A0F-D5E3-DA40-6950-541B4FF471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B0372D-B862-EC5F-AD27-EB15E5A3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2695" y="1511360"/>
            <a:ext cx="5707538" cy="467608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1EEF21D-C43A-5C9B-A123-FA0FADAF2DCE}"/>
                  </a:ext>
                </a:extLst>
              </p14:cNvPr>
              <p14:cNvContentPartPr/>
              <p14:nvPr/>
            </p14:nvContentPartPr>
            <p14:xfrm>
              <a:off x="5008124" y="-172816"/>
              <a:ext cx="28440" cy="9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1EEF21D-C43A-5C9B-A123-FA0FADAF2D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2484" y="-244816"/>
                <a:ext cx="1000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2729E675-62FE-D538-5733-1DDD22EDA00A}"/>
                  </a:ext>
                </a:extLst>
              </p14:cNvPr>
              <p14:cNvContentPartPr/>
              <p14:nvPr/>
            </p14:nvContentPartPr>
            <p14:xfrm>
              <a:off x="9331004" y="5600864"/>
              <a:ext cx="1796760" cy="1044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2729E675-62FE-D538-5733-1DDD22EDA0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5364" y="5528864"/>
                <a:ext cx="18684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24B0E65-8240-936C-C014-52B4E15BB30F}"/>
                  </a:ext>
                </a:extLst>
              </p14:cNvPr>
              <p14:cNvContentPartPr/>
              <p14:nvPr/>
            </p14:nvContentPartPr>
            <p14:xfrm>
              <a:off x="9299684" y="5786984"/>
              <a:ext cx="1443600" cy="424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24B0E65-8240-936C-C014-52B4E15BB3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3684" y="5715344"/>
                <a:ext cx="1515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6EE5379-FFB7-EAB4-3501-EB21C97016BC}"/>
                  </a:ext>
                </a:extLst>
              </p14:cNvPr>
              <p14:cNvContentPartPr/>
              <p14:nvPr/>
            </p14:nvContentPartPr>
            <p14:xfrm>
              <a:off x="9361964" y="6035744"/>
              <a:ext cx="1442520" cy="428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6EE5379-FFB7-EAB4-3501-EB21C97016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6324" y="5964104"/>
                <a:ext cx="151416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78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. </a:t>
            </a:r>
            <a:r>
              <a:rPr lang="en-US" altLang="zh-CN" dirty="0" err="1"/>
              <a:t>risc</a:t>
            </a:r>
            <a:r>
              <a:rPr lang="en-US" altLang="zh-CN" dirty="0"/>
              <a:t>-v </a:t>
            </a:r>
            <a:r>
              <a:rPr lang="zh-CN" altLang="en-US" dirty="0"/>
              <a:t>的 </a:t>
            </a:r>
            <a:r>
              <a:rPr lang="en-US" altLang="zh-CN" dirty="0"/>
              <a:t>page fault </a:t>
            </a:r>
            <a:r>
              <a:rPr lang="zh-CN" altLang="en-US" dirty="0"/>
              <a:t>相关中断有哪些？</a:t>
            </a:r>
            <a:r>
              <a:rPr lang="en-US" altLang="zh-CN" dirty="0"/>
              <a:t>xv6 </a:t>
            </a:r>
            <a:r>
              <a:rPr lang="zh-CN" altLang="en-US" dirty="0"/>
              <a:t>如何处理这些中断？</a:t>
            </a:r>
          </a:p>
        </p:txBody>
      </p:sp>
      <p:pic>
        <p:nvPicPr>
          <p:cNvPr id="4" name="内容占位符 3" descr="屏幕截图 2023-11-26 22524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058" y="5004550"/>
            <a:ext cx="10062845" cy="915035"/>
          </a:xfrm>
          <a:prstGeom prst="rect">
            <a:avLst/>
          </a:prstGeom>
        </p:spPr>
      </p:pic>
      <p:pic>
        <p:nvPicPr>
          <p:cNvPr id="6" name="图片 5" descr="屏幕截图 2023-11-26 225429"/>
          <p:cNvPicPr>
            <a:picLocks noChangeAspect="1"/>
          </p:cNvPicPr>
          <p:nvPr/>
        </p:nvPicPr>
        <p:blipFill>
          <a:blip r:embed="rId4"/>
          <a:srcRect t="3589"/>
          <a:stretch>
            <a:fillRect/>
          </a:stretch>
        </p:blipFill>
        <p:spPr>
          <a:xfrm>
            <a:off x="897890" y="1682750"/>
            <a:ext cx="9484995" cy="16617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799" y="3513456"/>
            <a:ext cx="9655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地址翻译问题包括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权限不足，页表异常（页表项不存在或无效），缺页异常，指令页异常（</a:t>
            </a:r>
            <a:r>
              <a:rPr lang="en-US" altLang="zh-CN" dirty="0" err="1"/>
              <a:t>PC中保存的地址无法正常翻译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955AA-C673-6C84-246B-69577F4B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en-US" altLang="zh-CN" dirty="0" err="1"/>
              <a:t>risc</a:t>
            </a:r>
            <a:r>
              <a:rPr lang="en-US" altLang="zh-CN" dirty="0"/>
              <a:t>-v </a:t>
            </a:r>
            <a:r>
              <a:rPr lang="zh-CN" altLang="en-US" dirty="0"/>
              <a:t>的 </a:t>
            </a:r>
            <a:r>
              <a:rPr lang="en-US" altLang="zh-CN" dirty="0"/>
              <a:t>page fault </a:t>
            </a:r>
            <a:r>
              <a:rPr lang="zh-CN" altLang="en-US" dirty="0"/>
              <a:t>相关中断有哪些？</a:t>
            </a:r>
            <a:r>
              <a:rPr lang="en-US" altLang="zh-CN" dirty="0"/>
              <a:t>xv6 </a:t>
            </a:r>
            <a:r>
              <a:rPr lang="zh-CN" altLang="en-US" dirty="0"/>
              <a:t>如何处理这些中断？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78967-1BD0-770A-EC68-9B81DA4E96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当发生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page fault</a:t>
            </a:r>
            <a:r>
              <a:rPr lang="zh-CN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会将其视为一个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zh-CN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类型的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trap,</a:t>
            </a:r>
            <a:r>
              <a:rPr lang="en-US" altLang="zh-CN" sz="29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9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trapframe</a:t>
            </a:r>
            <a:r>
              <a:rPr lang="zh-CN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的结构体来保存当前进程的状态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scause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寄存器内的值判断是否为系统调用</a:t>
            </a:r>
            <a:endParaRPr lang="en-US" altLang="zh-CN" sz="2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检查是否发生了设备中断。如果是，</a:t>
            </a:r>
            <a:r>
              <a:rPr lang="en-US" altLang="zh-CN" sz="29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devintr</a:t>
            </a:r>
            <a:r>
              <a:rPr lang="en-US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函数会处理中断并返回中断类型</a:t>
            </a:r>
            <a:endParaRPr lang="en-US" altLang="zh-CN" sz="29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打印当前</a:t>
            </a:r>
            <a:r>
              <a:rPr lang="en-US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page fault </a:t>
            </a:r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中断相关信息，调用</a:t>
            </a:r>
            <a:r>
              <a:rPr lang="en-US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9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setkilled</a:t>
            </a:r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（）函数直接杀死进程</a:t>
            </a:r>
          </a:p>
          <a:p>
            <a:pPr algn="just"/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检查是否当前进程已经被标记为</a:t>
            </a:r>
            <a:r>
              <a:rPr lang="en-US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“killed”(</a:t>
            </a:r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被终止</a:t>
            </a:r>
            <a:r>
              <a:rPr lang="en-US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如果进程已经被标记为</a:t>
            </a:r>
            <a:r>
              <a:rPr lang="en-US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"killed"</a:t>
            </a:r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，那么调用</a:t>
            </a:r>
            <a:r>
              <a:rPr lang="en-US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exit(-1)</a:t>
            </a:r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终止当前进程的执行，并向父进程返回状态码</a:t>
            </a:r>
            <a:r>
              <a:rPr lang="en-US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</a:t>
            </a:r>
            <a:endParaRPr lang="zh-CN" altLang="zh-CN" sz="29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最后调用</a:t>
            </a:r>
            <a:r>
              <a:rPr lang="en-US" altLang="zh-CN" sz="29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usertrapret</a:t>
            </a:r>
            <a:r>
              <a:rPr lang="en-US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函数来返回用户模式。</a:t>
            </a:r>
          </a:p>
          <a:p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F8A0F-D5E3-DA40-6950-541B4FF471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4F74E04-0A1B-D294-8037-374B16A3A025}"/>
                  </a:ext>
                </a:extLst>
              </p14:cNvPr>
              <p14:cNvContentPartPr/>
              <p14:nvPr/>
            </p14:nvContentPartPr>
            <p14:xfrm>
              <a:off x="7772564" y="4551104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4F74E04-0A1B-D294-8037-374B16A3A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6564" y="4479464"/>
                <a:ext cx="72000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EC261FBE-7F21-2215-C676-34E1E1B93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356" y="1044000"/>
            <a:ext cx="6081287" cy="44352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E3FC1BD-9F0D-B204-14E3-6A67B7B81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356" y="5481200"/>
            <a:ext cx="4823878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5.若要在 xv6 </a:t>
            </a:r>
            <a:r>
              <a:rPr lang="en-US" altLang="zh-CN" dirty="0" err="1"/>
              <a:t>中实现</a:t>
            </a:r>
            <a:r>
              <a:rPr lang="en-US" altLang="zh-CN" dirty="0"/>
              <a:t> fork() </a:t>
            </a:r>
            <a:r>
              <a:rPr lang="en-US" altLang="zh-CN" dirty="0" err="1"/>
              <a:t>的Copy-on-Write功能，可以如何修改逻辑？简要阐述思路即可</a:t>
            </a:r>
            <a:r>
              <a:rPr lang="en-US" altLang="zh-CN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90140"/>
            <a:ext cx="10968990" cy="3859530"/>
          </a:xfrm>
        </p:spPr>
        <p:txBody>
          <a:bodyPr>
            <a:normAutofit/>
          </a:bodyPr>
          <a:lstStyle/>
          <a:p>
            <a:r>
              <a:rPr lang="zh-CN" altLang="en-US" dirty="0"/>
              <a:t>如果按传统的做法，</a:t>
            </a:r>
            <a:r>
              <a:rPr lang="en-US" altLang="zh-CN" dirty="0"/>
              <a:t>fork()</a:t>
            </a:r>
            <a:r>
              <a:rPr lang="zh-CN" altLang="en-US" dirty="0"/>
              <a:t>会直接将父进程的数据拷贝到子进程中，拷贝完之后，父进程和子进程之间的数据段和堆栈是相互独立的。但fork()之后，子进程往往会立马调用exec系列的函数，导致原有的数据被清空，所以很多时候复制给子进程的数据是无效的，产生较高的性能开销。</a:t>
            </a:r>
          </a:p>
          <a:p>
            <a:r>
              <a:rPr lang="zh-CN" altLang="en-US" dirty="0"/>
              <a:t>于是就有了</a:t>
            </a:r>
            <a:r>
              <a:rPr lang="en-US" altLang="zh-CN" dirty="0"/>
              <a:t>Copy-on-Write</a:t>
            </a:r>
            <a:r>
              <a:rPr lang="zh-CN" altLang="en-US" dirty="0"/>
              <a:t>（写时复制，简称</a:t>
            </a:r>
            <a:r>
              <a:rPr lang="en-US" altLang="zh-CN" dirty="0"/>
              <a:t>COW</a:t>
            </a:r>
            <a:r>
              <a:rPr lang="zh-CN" altLang="en-US" dirty="0"/>
              <a:t>）技术。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COW</a:t>
            </a:r>
            <a:r>
              <a:rPr lang="zh-CN" altLang="en-US" dirty="0"/>
              <a:t>技术时，</a:t>
            </a:r>
            <a:r>
              <a:rPr lang="en-US" altLang="zh-CN" dirty="0"/>
              <a:t>fork()</a:t>
            </a:r>
            <a:r>
              <a:rPr lang="zh-CN" altLang="en-US" dirty="0"/>
              <a:t>之后子进程的页表项会指向其父进程的物理页，即只需复制虚拟页面，不用复制物理页面。如果父子进程中有一个尝试进行写入某页面，那么内核便会为该页面创建一个新的物理页面，并将内容复制到新的物理页面中。</a:t>
            </a:r>
          </a:p>
          <a:p>
            <a:r>
              <a:rPr lang="en-US" altLang="zh-CN" dirty="0"/>
              <a:t>COW</a:t>
            </a:r>
            <a:r>
              <a:rPr lang="zh-CN" altLang="en-US" dirty="0"/>
              <a:t>避免了不必要的数据复制和性能开销。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5.若要在 xv6 中实现 fork() 的Copy-on-Write功能，可以如何修改逻辑？简要阐述思路即可。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632960" cy="4759325"/>
          </a:xfrm>
        </p:spPr>
        <p:txBody>
          <a:bodyPr/>
          <a:lstStyle/>
          <a:p>
            <a:r>
              <a:rPr lang="zh-CN" altLang="en-US" dirty="0"/>
              <a:t>需要修改的逻辑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fork</a:t>
            </a:r>
            <a:r>
              <a:rPr lang="zh-CN" altLang="en-US" dirty="0"/>
              <a:t>时的操作：</a:t>
            </a:r>
          </a:p>
          <a:p>
            <a:pPr marL="0" indent="0">
              <a:buFont typeface="+mj-lt"/>
              <a:buNone/>
            </a:pPr>
            <a:r>
              <a:rPr lang="zh-CN" altLang="en-US" dirty="0"/>
              <a:t>可以仿照</a:t>
            </a:r>
            <a:r>
              <a:rPr lang="en-US" altLang="zh-CN" dirty="0" err="1"/>
              <a:t>uvmcopy</a:t>
            </a:r>
            <a:r>
              <a:rPr lang="zh-CN" altLang="en-US" dirty="0"/>
              <a:t>创造一个把新</a:t>
            </a:r>
            <a:r>
              <a:rPr lang="en-US" altLang="zh-CN" dirty="0" err="1"/>
              <a:t>pagetable</a:t>
            </a:r>
            <a:r>
              <a:rPr lang="zh-CN" altLang="en-US" dirty="0"/>
              <a:t>的虚拟页映射到旧</a:t>
            </a:r>
            <a:r>
              <a:rPr lang="en-US" altLang="zh-CN" dirty="0" err="1"/>
              <a:t>pagetable</a:t>
            </a:r>
            <a:r>
              <a:rPr lang="zh-CN" altLang="en-US" dirty="0"/>
              <a:t>的物理页的函数</a:t>
            </a:r>
            <a:r>
              <a:rPr lang="en-US" altLang="zh-CN" dirty="0" err="1"/>
              <a:t>cowcopy</a:t>
            </a:r>
            <a:r>
              <a:rPr lang="zh-CN" altLang="en-US" dirty="0"/>
              <a:t>。</a:t>
            </a:r>
          </a:p>
          <a:p>
            <a:pPr marL="0" indent="0">
              <a:buFont typeface="+mj-lt"/>
              <a:buNone/>
            </a:pPr>
            <a:r>
              <a:rPr lang="zh-CN" altLang="en-US" dirty="0"/>
              <a:t>相比</a:t>
            </a:r>
            <a:r>
              <a:rPr lang="en-US" altLang="zh-CN" dirty="0" err="1"/>
              <a:t>uvmcopy</a:t>
            </a:r>
            <a:r>
              <a:rPr lang="zh-CN" altLang="en-US" dirty="0"/>
              <a:t>需要的更改有：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第</a:t>
            </a:r>
            <a:r>
              <a:rPr lang="en-US" altLang="zh-CN" dirty="0"/>
              <a:t>323</a:t>
            </a:r>
            <a:r>
              <a:rPr lang="zh-CN" altLang="en-US" dirty="0"/>
              <a:t>行，将</a:t>
            </a:r>
            <a:r>
              <a:rPr lang="en-US" altLang="zh-CN" dirty="0" err="1"/>
              <a:t>uvmcopy</a:t>
            </a:r>
            <a:r>
              <a:rPr lang="zh-CN" altLang="en-US" dirty="0"/>
              <a:t>中的</a:t>
            </a:r>
            <a:r>
              <a:rPr lang="en-US" altLang="zh-CN" dirty="0"/>
              <a:t>mem</a:t>
            </a:r>
            <a:r>
              <a:rPr lang="zh-CN" altLang="en-US" dirty="0"/>
              <a:t>改成</a:t>
            </a:r>
            <a:r>
              <a:rPr lang="en-US" altLang="zh-CN" dirty="0"/>
              <a:t>pa</a:t>
            </a:r>
            <a:r>
              <a:rPr lang="zh-CN" altLang="en-US" dirty="0"/>
              <a:t>（映射到同一物理页）。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需要把</a:t>
            </a:r>
            <a:r>
              <a:rPr lang="en-US" altLang="zh-CN" dirty="0"/>
              <a:t>old</a:t>
            </a:r>
            <a:r>
              <a:rPr lang="zh-CN" altLang="en-US" dirty="0"/>
              <a:t>和</a:t>
            </a:r>
            <a:r>
              <a:rPr lang="en-US" altLang="zh-CN" dirty="0"/>
              <a:t>new</a:t>
            </a:r>
            <a:r>
              <a:rPr lang="zh-CN" altLang="en-US" dirty="0"/>
              <a:t>的写权限设为</a:t>
            </a:r>
            <a:r>
              <a:rPr lang="en-US" altLang="zh-CN" dirty="0"/>
              <a:t>0</a:t>
            </a:r>
            <a:r>
              <a:rPr lang="zh-CN" altLang="en-US" dirty="0"/>
              <a:t>，并把它们的</a:t>
            </a:r>
            <a:r>
              <a:rPr lang="en-US" altLang="zh-CN" dirty="0"/>
              <a:t>COW</a:t>
            </a:r>
            <a:r>
              <a:rPr lang="zh-CN" altLang="en-US" dirty="0"/>
              <a:t>位设为</a:t>
            </a:r>
            <a:r>
              <a:rPr lang="en-US" altLang="zh-CN" dirty="0"/>
              <a:t>1.</a:t>
            </a:r>
          </a:p>
        </p:txBody>
      </p:sp>
      <p:pic>
        <p:nvPicPr>
          <p:cNvPr id="5" name="图片 4" descr="屏幕截图 2023-11-26 2320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75" y="1421765"/>
            <a:ext cx="6303010" cy="5257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5.若要在 xv6 中实现 fork() 的Copy-on-Write功能，可以如何修改逻辑？简要阐述思路即可。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需要修改的逻辑</a:t>
            </a:r>
          </a:p>
          <a:p>
            <a:pPr marL="0" indent="0">
              <a:buNone/>
            </a:pPr>
            <a:r>
              <a:rPr lang="en-US" altLang="zh-CN" dirty="0" err="1"/>
              <a:t>riscv</a:t>
            </a:r>
            <a:r>
              <a:rPr lang="zh-CN" altLang="en-US" dirty="0"/>
              <a:t>中，</a:t>
            </a:r>
            <a:r>
              <a:rPr lang="en-US" altLang="zh-CN" dirty="0"/>
              <a:t>RSW</a:t>
            </a:r>
            <a:r>
              <a:rPr lang="zh-CN" altLang="en-US" dirty="0"/>
              <a:t>位是预留给监管程序使用的，可以自由设置。</a:t>
            </a:r>
          </a:p>
          <a:p>
            <a:pPr marL="0" indent="0">
              <a:buNone/>
            </a:pPr>
            <a:r>
              <a:rPr lang="zh-CN" altLang="en-US" dirty="0"/>
              <a:t>可以</a:t>
            </a:r>
            <a:r>
              <a:rPr lang="zh-CN" dirty="0"/>
              <a:t>把</a:t>
            </a:r>
            <a:r>
              <a:rPr lang="en-US" altLang="zh-CN" dirty="0" err="1"/>
              <a:t>pte</a:t>
            </a:r>
            <a:r>
              <a:rPr lang="zh-CN" altLang="en-US" dirty="0"/>
              <a:t>的第</a:t>
            </a:r>
            <a:r>
              <a:rPr lang="en-US" altLang="zh-CN" dirty="0"/>
              <a:t>8</a:t>
            </a:r>
            <a:r>
              <a:rPr lang="zh-CN" altLang="en-US" dirty="0"/>
              <a:t>位（</a:t>
            </a:r>
            <a:r>
              <a:rPr lang="en-US" altLang="zh-CN" dirty="0"/>
              <a:t>RSW</a:t>
            </a:r>
            <a:r>
              <a:rPr lang="zh-CN" altLang="en-US" dirty="0"/>
              <a:t>位）当成</a:t>
            </a:r>
            <a:r>
              <a:rPr lang="en-US" altLang="zh-CN" dirty="0"/>
              <a:t>COW</a:t>
            </a:r>
            <a:r>
              <a:rPr lang="zh-CN" altLang="en-US" dirty="0"/>
              <a:t>位。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11630" y="3129280"/>
            <a:ext cx="8401050" cy="87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31155" y="3951605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B6188-FB54-65AA-11EA-51EA9CDA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进程创建</a:t>
            </a:r>
            <a:r>
              <a:rPr lang="en-US" altLang="zh-CN" dirty="0"/>
              <a:t>——exec()</a:t>
            </a:r>
            <a:r>
              <a:rPr lang="zh-CN" altLang="en-US" dirty="0"/>
              <a:t>函数梳理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CF550-9CAD-CA53-DC86-74BC0348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exec(char *path, char **</a:t>
            </a:r>
            <a:r>
              <a:rPr lang="en-US" altLang="zh-CN" dirty="0" err="1"/>
              <a:t>argv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两个参数：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path 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(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文件路径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r>
              <a:rPr lang="zh-CN" altLang="zh-CN" dirty="0">
                <a:ea typeface="Microsoft YaHei" panose="020B0503020204020204" pitchFamily="34" charset="-122"/>
              </a:rPr>
              <a:t>用来获得磁盘中的可执行文件</a:t>
            </a:r>
            <a:r>
              <a:rPr lang="en-US" altLang="zh-CN" dirty="0">
                <a:ea typeface="Microsoft YaHei" panose="020B0503020204020204" pitchFamily="34" charset="-122"/>
              </a:rPr>
              <a:t>;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argv </a:t>
            </a:r>
            <a:r>
              <a:rPr lang="zh-CN" altLang="en-US" dirty="0">
                <a:ea typeface="Microsoft YaHei" panose="020B0503020204020204" pitchFamily="34" charset="-122"/>
              </a:rPr>
              <a:t>（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指向字符串数组的指针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；这个程序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main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函数的参数。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解析文件路径</a:t>
            </a:r>
            <a:r>
              <a:rPr lang="en-US" altLang="zh-CN" sz="1800" b="1" dirty="0">
                <a:effectLst/>
                <a:ea typeface="Microsoft YaHei" panose="020B0503020204020204" pitchFamily="34" charset="-122"/>
              </a:rPr>
              <a:t> </a:t>
            </a: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获得</a:t>
            </a:r>
            <a:r>
              <a:rPr lang="en-US" altLang="zh-CN" sz="1800" b="1" dirty="0" err="1">
                <a:effectLst/>
                <a:ea typeface="Microsoft YaHei" panose="020B0503020204020204" pitchFamily="34" charset="-122"/>
              </a:rPr>
              <a:t>inode</a:t>
            </a: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-</a:t>
            </a:r>
            <a:r>
              <a:rPr lang="zh-CN" altLang="zh-CN" sz="1400" dirty="0">
                <a:effectLst/>
                <a:ea typeface="Calibri" panose="020F0502020204030204" pitchFamily="34" charset="0"/>
              </a:rPr>
              <a:t>inode</a:t>
            </a:r>
            <a:r>
              <a:rPr lang="zh-CN" altLang="zh-CN" sz="1400" dirty="0">
                <a:effectLst/>
                <a:ea typeface="Microsoft YaHei" panose="020B0503020204020204" pitchFamily="34" charset="-122"/>
              </a:rPr>
              <a:t>是文件系统中的一个数据结构</a:t>
            </a:r>
            <a:r>
              <a:rPr lang="en-US" altLang="zh-CN" sz="1400" dirty="0">
                <a:effectLst/>
                <a:ea typeface="Microsoft YaHei" panose="020B0503020204020204" pitchFamily="34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400" dirty="0">
                <a:effectLst/>
                <a:ea typeface="Microsoft YaHei" panose="020B0503020204020204" pitchFamily="34" charset="-122"/>
              </a:rPr>
              <a:t>每个文件或目录有唯一的</a:t>
            </a:r>
            <a:r>
              <a:rPr lang="zh-CN" altLang="zh-CN" sz="1400" dirty="0">
                <a:effectLst/>
                <a:ea typeface="Calibri" panose="020F0502020204030204" pitchFamily="34" charset="0"/>
              </a:rPr>
              <a:t>inode</a:t>
            </a:r>
            <a:endParaRPr lang="en-US" altLang="zh-CN" sz="1400" dirty="0"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ea typeface="Microsoft YaHei" panose="020B0503020204020204" pitchFamily="34" charset="-122"/>
              </a:rPr>
              <a:t>    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8D002-23BB-F662-EDB8-97D3AD71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25" y="2697764"/>
            <a:ext cx="5553885" cy="31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3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5.若要在 xv6 中实现 fork() 的Copy-on-Write功能，可以如何修改逻辑？简要阐述思路即可。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需要修改的逻辑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某一进程需要写入数据时：</a:t>
            </a:r>
          </a:p>
          <a:p>
            <a:pPr marL="0" indent="0">
              <a:buNone/>
            </a:pPr>
            <a:r>
              <a:rPr lang="zh-CN" altLang="en-US" dirty="0"/>
              <a:t>某个进程需要写入数据，但没有写入权限。这会触发</a:t>
            </a:r>
            <a:r>
              <a:rPr lang="en-US" altLang="zh-CN" dirty="0"/>
              <a:t>page fault</a:t>
            </a:r>
            <a:r>
              <a:rPr lang="zh-CN" altLang="en-US" dirty="0"/>
              <a:t>导致进程终止，我们显然不希望这样的事发生。所以我们需要更改中断处理程序</a:t>
            </a:r>
            <a:r>
              <a:rPr lang="en-US" altLang="zh-CN" dirty="0" err="1"/>
              <a:t>kerneltrap</a:t>
            </a:r>
            <a:r>
              <a:rPr lang="zh-CN" altLang="en-US" dirty="0"/>
              <a:t>和</a:t>
            </a:r>
            <a:r>
              <a:rPr lang="en-US" altLang="zh-CN" dirty="0" err="1"/>
              <a:t>usertrap</a:t>
            </a:r>
            <a:r>
              <a:rPr lang="zh-CN" altLang="en-US" dirty="0"/>
              <a:t>，使这种情况下的</a:t>
            </a:r>
            <a:r>
              <a:rPr lang="en-US" altLang="zh-CN" dirty="0"/>
              <a:t>page fault</a:t>
            </a:r>
            <a:r>
              <a:rPr lang="zh-CN" altLang="en-US" dirty="0"/>
              <a:t>不会导致进程结束。</a:t>
            </a:r>
          </a:p>
          <a:p>
            <a:pPr marL="0" indent="0">
              <a:buNone/>
            </a:pPr>
            <a:r>
              <a:rPr lang="zh-CN" dirty="0"/>
              <a:t>如果中断处理程序发现是</a:t>
            </a:r>
            <a:r>
              <a:rPr lang="en-US" altLang="zh-CN" dirty="0"/>
              <a:t>store</a:t>
            </a:r>
            <a:r>
              <a:rPr lang="zh-CN" altLang="en-US" dirty="0"/>
              <a:t>异常同时</a:t>
            </a:r>
            <a:r>
              <a:rPr lang="en-US" altLang="zh-CN" dirty="0"/>
              <a:t>COW</a:t>
            </a:r>
            <a:r>
              <a:rPr lang="zh-CN" altLang="en-US" dirty="0"/>
              <a:t>位是</a:t>
            </a:r>
            <a:r>
              <a:rPr lang="en-US" altLang="zh-CN" dirty="0"/>
              <a:t>1</a:t>
            </a:r>
            <a:r>
              <a:rPr lang="zh-CN" altLang="en-US" dirty="0"/>
              <a:t>，则需要进入对</a:t>
            </a:r>
            <a:r>
              <a:rPr lang="en-US" altLang="zh-CN" dirty="0"/>
              <a:t>COW</a:t>
            </a:r>
            <a:r>
              <a:rPr lang="zh-CN" altLang="en-US" dirty="0"/>
              <a:t>异常的处理函数。在这个处理函数里，我们需要给出现</a:t>
            </a:r>
            <a:r>
              <a:rPr lang="en-US" altLang="zh-CN" dirty="0"/>
              <a:t>page fault</a:t>
            </a:r>
            <a:r>
              <a:rPr lang="zh-CN" altLang="en-US" dirty="0"/>
              <a:t>的进程复制物理空间，并需要把该进程</a:t>
            </a:r>
            <a:r>
              <a:rPr lang="en-US" altLang="zh-CN" dirty="0"/>
              <a:t>PTE</a:t>
            </a:r>
            <a:r>
              <a:rPr lang="zh-CN" altLang="en-US" dirty="0"/>
              <a:t>的</a:t>
            </a:r>
            <a:r>
              <a:rPr lang="en-US" altLang="zh-CN" dirty="0"/>
              <a:t>COW</a:t>
            </a:r>
            <a:r>
              <a:rPr lang="zh-CN" altLang="en-US" dirty="0"/>
              <a:t>位设为</a:t>
            </a:r>
            <a:r>
              <a:rPr lang="en-US" altLang="zh-CN" dirty="0"/>
              <a:t>0</a:t>
            </a:r>
            <a:r>
              <a:rPr lang="zh-CN" altLang="en-US" dirty="0"/>
              <a:t>，可写位设为</a:t>
            </a:r>
            <a:r>
              <a:rPr lang="en-US" altLang="zh-CN" dirty="0"/>
              <a:t>1.</a:t>
            </a:r>
          </a:p>
          <a:p>
            <a:pPr marL="0" indent="0">
              <a:buNone/>
            </a:pPr>
            <a:r>
              <a:rPr lang="zh-CN" altLang="en-US" dirty="0"/>
              <a:t>如果同一块物理内存有多于两个进程在使用，那么其中一个进程触发</a:t>
            </a:r>
            <a:r>
              <a:rPr lang="en-US" altLang="zh-CN" dirty="0"/>
              <a:t>COW</a:t>
            </a:r>
            <a:r>
              <a:rPr lang="zh-CN" altLang="en-US" dirty="0"/>
              <a:t>例外时，其他两个进程的</a:t>
            </a:r>
            <a:r>
              <a:rPr lang="en-US" altLang="zh-CN" dirty="0"/>
              <a:t>PTE</a:t>
            </a:r>
            <a:r>
              <a:rPr lang="zh-CN" altLang="en-US" dirty="0"/>
              <a:t>应仍保持不可写、</a:t>
            </a:r>
            <a:r>
              <a:rPr lang="en-US" altLang="zh-CN" dirty="0"/>
              <a:t>COW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的状态。因此，需要一个计数器记录有几个进程在使用某个物理块。只有计数器为</a:t>
            </a:r>
            <a:r>
              <a:rPr lang="en-US" altLang="zh-CN" dirty="0"/>
              <a:t>0</a:t>
            </a:r>
            <a:r>
              <a:rPr lang="zh-CN" altLang="en-US" dirty="0"/>
              <a:t>时，相应</a:t>
            </a:r>
            <a:r>
              <a:rPr lang="en-US" altLang="zh-CN" dirty="0"/>
              <a:t>PTE</a:t>
            </a:r>
            <a:r>
              <a:rPr lang="zh-CN" altLang="en-US" dirty="0"/>
              <a:t>才可以改变如上状态。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5.若要在 xv6 中实现 fork() 的Copy-on-Write功能，可以如何修改逻辑？简要阐述思路即可。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需要修改的逻辑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进程退出时：</a:t>
            </a:r>
          </a:p>
          <a:p>
            <a:pPr marL="0" indent="0">
              <a:buNone/>
            </a:pPr>
            <a:r>
              <a:rPr lang="zh-CN" altLang="en-US" dirty="0"/>
              <a:t>需要额外的逻辑判断物理块能否回收。如果父进程退出时子进程还在使用物理块，那么这些物理块就不能释放。同样的，使用上文提到的计数器，只有使用物理块的进程数为</a:t>
            </a:r>
            <a:r>
              <a:rPr lang="en-US" altLang="zh-CN" dirty="0"/>
              <a:t>0</a:t>
            </a:r>
            <a:r>
              <a:rPr lang="zh-CN" altLang="en-US" dirty="0"/>
              <a:t>时才能释放物理块。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EB2F-82E8-FDE4-B492-58EAECF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进阶题：</a:t>
            </a:r>
            <a:r>
              <a:rPr lang="en-US" altLang="zh-CN" dirty="0"/>
              <a:t>Linux </a:t>
            </a:r>
            <a:r>
              <a:rPr lang="zh-CN" altLang="en-US" dirty="0"/>
              <a:t>如何处理 </a:t>
            </a:r>
            <a:r>
              <a:rPr lang="en-US" altLang="zh-CN" dirty="0"/>
              <a:t>page fault </a:t>
            </a:r>
            <a:r>
              <a:rPr lang="zh-CN" altLang="en-US" dirty="0"/>
              <a:t>中断？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BEC96-4F92-3A6A-BCAF-2A1777C2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61" y="1425939"/>
            <a:ext cx="7797845" cy="48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EB2F-82E8-FDE4-B492-58EAECF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进阶题：</a:t>
            </a:r>
            <a:r>
              <a:rPr lang="en-US" altLang="zh-CN" dirty="0"/>
              <a:t>Linux </a:t>
            </a:r>
            <a:r>
              <a:rPr lang="zh-CN" altLang="en-US" dirty="0"/>
              <a:t>如何处理 </a:t>
            </a:r>
            <a:r>
              <a:rPr lang="en-US" altLang="zh-CN" dirty="0"/>
              <a:t>page fault </a:t>
            </a:r>
            <a:r>
              <a:rPr lang="zh-CN" altLang="en-US" dirty="0"/>
              <a:t>中断？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57E8B4-3918-DD3B-7D53-2C5633AD4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8109" y="1168527"/>
            <a:ext cx="7959725" cy="5496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62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EB2F-82E8-FDE4-B492-58EAECF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进阶题：</a:t>
            </a:r>
            <a:r>
              <a:rPr lang="en-US" altLang="zh-CN" dirty="0"/>
              <a:t>Linux </a:t>
            </a:r>
            <a:r>
              <a:rPr lang="zh-CN" altLang="en-US" dirty="0"/>
              <a:t>如何处理 </a:t>
            </a:r>
            <a:r>
              <a:rPr lang="en-US" altLang="zh-CN" dirty="0"/>
              <a:t>page fault </a:t>
            </a:r>
            <a:r>
              <a:rPr lang="zh-CN" altLang="en-US" dirty="0"/>
              <a:t>中断？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57E8B4-3918-DD3B-7D53-2C5633AD4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927" y="1521817"/>
            <a:ext cx="4836437" cy="3339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EBE21C-F368-7B50-60AE-9B80C2C97DC9}"/>
              </a:ext>
            </a:extLst>
          </p:cNvPr>
          <p:cNvSpPr txBox="1">
            <a:spLocks/>
          </p:cNvSpPr>
          <p:nvPr/>
        </p:nvSpPr>
        <p:spPr>
          <a:xfrm>
            <a:off x="5668702" y="1521817"/>
            <a:ext cx="4632960" cy="4759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确定异常是在允许的地址触发，内核必须确定将所需数据读取到物理内存的适当方法，该任务委托给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handle_mm_fault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是一个体系结构无关的，用于选择适当的异常恢复方法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按需调页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换入等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，并应用选择的方法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函数操作：进程设置为运行态；判断巨页或普通页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9DCC54-2E43-DF68-6D68-1ADAB5C8BCCF}"/>
              </a:ext>
            </a:extLst>
          </p:cNvPr>
          <p:cNvSpPr/>
          <p:nvPr/>
        </p:nvSpPr>
        <p:spPr>
          <a:xfrm>
            <a:off x="462927" y="1950720"/>
            <a:ext cx="614033" cy="4368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9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EB2F-82E8-FDE4-B492-58EAECF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进阶题：</a:t>
            </a:r>
            <a:r>
              <a:rPr lang="en-US" altLang="zh-CN" dirty="0"/>
              <a:t>Linux </a:t>
            </a:r>
            <a:r>
              <a:rPr lang="zh-CN" altLang="en-US" dirty="0"/>
              <a:t>如何处理 </a:t>
            </a:r>
            <a:r>
              <a:rPr lang="en-US" altLang="zh-CN" dirty="0"/>
              <a:t>page fault </a:t>
            </a:r>
            <a:r>
              <a:rPr lang="zh-CN" altLang="en-US" dirty="0"/>
              <a:t>中断？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57E8B4-3918-DD3B-7D53-2C5633AD4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927" y="1521817"/>
            <a:ext cx="4836437" cy="3339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EBE21C-F368-7B50-60AE-9B80C2C97DC9}"/>
              </a:ext>
            </a:extLst>
          </p:cNvPr>
          <p:cNvSpPr txBox="1">
            <a:spLocks/>
          </p:cNvSpPr>
          <p:nvPr/>
        </p:nvSpPr>
        <p:spPr>
          <a:xfrm>
            <a:off x="5668701" y="1521817"/>
            <a:ext cx="5257445" cy="4759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handle_mm_fault</a:t>
            </a:r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分别采用</a:t>
            </a:r>
            <a:r>
              <a:rPr lang="en-US" altLang="zh-CN" sz="1800" b="1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pgd_t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p4d_t,</a:t>
            </a:r>
            <a:r>
              <a:rPr lang="en-US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pmd_t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1800" b="1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pud_t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1800" b="1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pte_t</a:t>
            </a:r>
            <a:r>
              <a:rPr lang="zh-CN" altLang="en-US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五</a:t>
            </a:r>
            <a:r>
              <a:rPr lang="zh-CN" altLang="en-US" b="1" kern="100" dirty="0">
                <a:solidFill>
                  <a:srgbClr val="4D4D4D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数据结构来表示页全局目录项、</a:t>
            </a:r>
            <a:r>
              <a:rPr lang="zh-CN" altLang="en-US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页四级目录项，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页上级目录项、页中间目录项和页表项。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pgd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中查找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页四级目录表项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，如果不存在则创建页四级目录表项；</a:t>
            </a:r>
          </a:p>
          <a:p>
            <a:pPr indent="2667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p4d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中查找页上层目录表项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PUD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如果不存在则创建页上层目录表项；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中查找页中间目录表项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PMD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，如果不存在则创建页中间目录表项；</a:t>
            </a:r>
          </a:p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A5BB90-39AB-A5FC-F4D7-40A36CE36FB1}"/>
              </a:ext>
            </a:extLst>
          </p:cNvPr>
          <p:cNvSpPr/>
          <p:nvPr/>
        </p:nvSpPr>
        <p:spPr>
          <a:xfrm>
            <a:off x="1158240" y="1422400"/>
            <a:ext cx="1513840" cy="1503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6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EB2F-82E8-FDE4-B492-58EAECF0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40" y="354400"/>
            <a:ext cx="10969200" cy="705600"/>
          </a:xfrm>
        </p:spPr>
        <p:txBody>
          <a:bodyPr/>
          <a:lstStyle/>
          <a:p>
            <a:r>
              <a:rPr lang="zh-CN" altLang="en-US" dirty="0"/>
              <a:t>进阶题：</a:t>
            </a:r>
            <a:r>
              <a:rPr lang="en-US" altLang="zh-CN" dirty="0"/>
              <a:t>Linux </a:t>
            </a:r>
            <a:r>
              <a:rPr lang="zh-CN" altLang="en-US" dirty="0"/>
              <a:t>如何处理 </a:t>
            </a:r>
            <a:r>
              <a:rPr lang="en-US" altLang="zh-CN" dirty="0"/>
              <a:t>page fault </a:t>
            </a:r>
            <a:r>
              <a:rPr lang="zh-CN" altLang="en-US" dirty="0"/>
              <a:t>中断？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57E8B4-3918-DD3B-7D53-2C5633AD4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5680" y="1231521"/>
            <a:ext cx="7956480" cy="54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EBE21C-F368-7B50-60AE-9B80C2C97DC9}"/>
              </a:ext>
            </a:extLst>
          </p:cNvPr>
          <p:cNvSpPr txBox="1">
            <a:spLocks/>
          </p:cNvSpPr>
          <p:nvPr/>
        </p:nvSpPr>
        <p:spPr>
          <a:xfrm>
            <a:off x="5567102" y="1060000"/>
            <a:ext cx="4726178" cy="1968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handle_pte_fault</a:t>
            </a:r>
            <a:r>
              <a:rPr lang="en-US" altLang="zh-CN" sz="1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vma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sz="1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所对应的</a:t>
            </a:r>
            <a:r>
              <a:rPr lang="en-US" altLang="zh-CN" sz="1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pte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是否为空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Pte</a:t>
            </a: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为空：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文件内容读取到物理页面，建立与缺页地址的映射关系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PTE</a:t>
            </a: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不为空：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页面是否已经换出、是否是访问权限不匹配等分别作不同处理。</a:t>
            </a: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8FF5C-3B7C-7057-5331-66C210A3F62B}"/>
              </a:ext>
            </a:extLst>
          </p:cNvPr>
          <p:cNvSpPr/>
          <p:nvPr/>
        </p:nvSpPr>
        <p:spPr>
          <a:xfrm>
            <a:off x="2499360" y="3429000"/>
            <a:ext cx="7416800" cy="32969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7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B549-DC1F-8CF1-202F-982A80FDE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AECE1B-E784-AAE4-A500-A4E0C5DC1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0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B6188-FB54-65AA-11EA-51EA9CDA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进程创建</a:t>
            </a:r>
            <a:r>
              <a:rPr lang="en-US" altLang="zh-CN" dirty="0"/>
              <a:t>——exec()</a:t>
            </a:r>
            <a:r>
              <a:rPr lang="zh-CN" altLang="en-US" dirty="0"/>
              <a:t>函数梳理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CF550-9CAD-CA53-DC86-74BC0348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 exec(char *path, char **</a:t>
            </a:r>
            <a:r>
              <a:rPr lang="en-US" altLang="zh-CN" dirty="0" err="1"/>
              <a:t>argv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两个参数：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path 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(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文件路径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1800" dirty="0">
                <a:effectLst/>
                <a:ea typeface="Calibri" panose="020F0502020204030204" pitchFamily="34" charset="0"/>
              </a:rPr>
              <a:t>argv </a:t>
            </a:r>
            <a:r>
              <a:rPr lang="zh-CN" altLang="en-US" dirty="0">
                <a:ea typeface="Microsoft YaHei" panose="020B0503020204020204" pitchFamily="34" charset="-122"/>
              </a:rPr>
              <a:t>（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指向字符串数组的指针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解析文件路径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获得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inode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用户进程分配</a:t>
            </a:r>
            <a:r>
              <a:rPr lang="zh-CN" altLang="en-US" sz="1800" b="1" dirty="0">
                <a:effectLst/>
                <a:ea typeface="Microsoft YaHei" panose="020B0503020204020204" pitchFamily="34" charset="-122"/>
              </a:rPr>
              <a:t>虚拟</a:t>
            </a: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内存</a:t>
            </a: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ea typeface="Microsoft YaHei" panose="020B0503020204020204" pitchFamily="34" charset="-122"/>
              </a:rPr>
              <a:t>  &amp;</a:t>
            </a: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程序</a:t>
            </a:r>
            <a:r>
              <a:rPr lang="zh-CN" altLang="en-US" sz="1800" b="1" dirty="0">
                <a:effectLst/>
                <a:ea typeface="Microsoft YaHei" panose="020B0503020204020204" pitchFamily="34" charset="-122"/>
              </a:rPr>
              <a:t>段</a:t>
            </a: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加载在物理内存中</a:t>
            </a: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ea typeface="Microsoft YaHei" panose="020B0503020204020204" pitchFamily="34" charset="-122"/>
              </a:rPr>
              <a:t>-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A698B9-511D-D741-FB7C-EF67BE0A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49" y="1349515"/>
            <a:ext cx="6614733" cy="49000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9E4BBC-3FD1-7E0D-B69C-14BEB9F2C863}"/>
              </a:ext>
            </a:extLst>
          </p:cNvPr>
          <p:cNvSpPr txBox="1"/>
          <p:nvPr/>
        </p:nvSpPr>
        <p:spPr>
          <a:xfrm>
            <a:off x="608400" y="4213438"/>
            <a:ext cx="3769567" cy="25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循环遍历</a:t>
            </a:r>
            <a:r>
              <a:rPr lang="zh-CN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ELF 文件的程序头表</a:t>
            </a:r>
            <a:endParaRPr lang="en-US" altLang="zh-CN" sz="1400" spc="15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检查各个程序头表条目的合法性，在满足条件的情况下，为程序的加载在用户虚拟内存中分配空间（</a:t>
            </a:r>
            <a:r>
              <a:rPr lang="en-US" altLang="zh-CN" sz="1400" spc="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uvmalloc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），并从文件中加载相应的段到内存中</a:t>
            </a: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spc="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loadseg</a:t>
            </a: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400" spc="15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7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B6188-FB54-65AA-11EA-51EA9CDA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进程创建</a:t>
            </a:r>
            <a:r>
              <a:rPr lang="en-US" altLang="zh-CN" dirty="0"/>
              <a:t>——exec()</a:t>
            </a:r>
            <a:r>
              <a:rPr lang="zh-CN" altLang="en-US" dirty="0"/>
              <a:t>函数梳理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CF550-9CAD-CA53-DC86-74BC0348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 exec(char *path, char **</a:t>
            </a:r>
            <a:r>
              <a:rPr lang="en-US" altLang="zh-CN" dirty="0" err="1"/>
              <a:t>argv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两个参数：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path 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(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文件路径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1800" dirty="0">
                <a:effectLst/>
                <a:ea typeface="Calibri" panose="020F0502020204030204" pitchFamily="34" charset="0"/>
              </a:rPr>
              <a:t>argv </a:t>
            </a:r>
            <a:r>
              <a:rPr lang="zh-CN" altLang="en-US" dirty="0">
                <a:ea typeface="Microsoft YaHei" panose="020B0503020204020204" pitchFamily="34" charset="-122"/>
              </a:rPr>
              <a:t>（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指向字符串数组的指针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解析文件路径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获得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inode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用户进程分配虚拟内存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ea typeface="Microsoft YaHei" panose="020B0503020204020204" pitchFamily="34" charset="-122"/>
              </a:rPr>
              <a:t>  &amp;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程序端加载在物理内存中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分配用户栈空间：</a:t>
            </a:r>
            <a:endParaRPr lang="zh-CN" altLang="zh-CN" sz="1800" b="1" dirty="0">
              <a:effectLst/>
              <a:ea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effectLst/>
                <a:ea typeface="Microsoft YaHei" panose="020B0503020204020204" pitchFamily="34" charset="-122"/>
              </a:rPr>
              <a:t>  </a:t>
            </a: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将命令行参数拷贝到用户栈上</a:t>
            </a: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800" b="1" dirty="0">
              <a:effectLst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942F1B-C0CE-3D46-079D-F559FF8F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09" y="1394283"/>
            <a:ext cx="5359675" cy="2132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1A98EB-3245-B2C8-E475-F1731CE7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09" y="3623087"/>
            <a:ext cx="5540220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8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B6188-FB54-65AA-11EA-51EA9CDA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进程创建</a:t>
            </a:r>
            <a:r>
              <a:rPr lang="en-US" altLang="zh-CN" dirty="0"/>
              <a:t>——exec()</a:t>
            </a:r>
            <a:r>
              <a:rPr lang="zh-CN" altLang="en-US" dirty="0"/>
              <a:t>函数梳理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CF550-9CAD-CA53-DC86-74BC0348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 exec(char *path, char **</a:t>
            </a:r>
            <a:r>
              <a:rPr lang="en-US" altLang="zh-CN" dirty="0" err="1"/>
              <a:t>argv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两个参数：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path 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(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文件路径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1800" dirty="0">
                <a:effectLst/>
                <a:ea typeface="Calibri" panose="020F0502020204030204" pitchFamily="34" charset="0"/>
              </a:rPr>
              <a:t>argv </a:t>
            </a:r>
            <a:r>
              <a:rPr lang="zh-CN" altLang="en-US" dirty="0">
                <a:ea typeface="Microsoft YaHei" panose="020B0503020204020204" pitchFamily="34" charset="-122"/>
              </a:rPr>
              <a:t>（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指向字符串数组的指针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解析文件路径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获得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inode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用户进程分配虚拟内存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ea typeface="Microsoft YaHei" panose="020B0503020204020204" pitchFamily="34" charset="-122"/>
              </a:rPr>
              <a:t>  &amp;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程序端加载在物理内存中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分配好用户栈空间：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 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将命令行参数拷贝到用户栈上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将</a:t>
            </a:r>
            <a:r>
              <a:rPr lang="zh-CN" altLang="zh-CN" sz="1800" b="1" dirty="0">
                <a:effectLst/>
                <a:ea typeface="Calibri" panose="020F0502020204030204" pitchFamily="34" charset="0"/>
              </a:rPr>
              <a:t> argv </a:t>
            </a: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数组的指针推入用户栈</a:t>
            </a: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r>
              <a:rPr lang="en-US" altLang="zh-CN" sz="1800" b="1" dirty="0">
                <a:effectLst/>
                <a:ea typeface="Microsoft YaHei" panose="020B0503020204020204" pitchFamily="34" charset="-122"/>
              </a:rPr>
              <a:t>main</a:t>
            </a: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函数传参</a:t>
            </a: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endParaRPr lang="zh-CN" altLang="zh-CN" sz="1800" b="1" dirty="0">
              <a:effectLst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49F0E3-0CDC-443A-1E90-385E7384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94" y="1747219"/>
            <a:ext cx="6409273" cy="29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B6188-FB54-65AA-11EA-51EA9CDA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进程创建</a:t>
            </a:r>
            <a:r>
              <a:rPr lang="en-US" altLang="zh-CN" dirty="0"/>
              <a:t>——exec()</a:t>
            </a:r>
            <a:r>
              <a:rPr lang="zh-CN" altLang="en-US" dirty="0"/>
              <a:t>函数梳理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CF550-9CAD-CA53-DC86-74BC0348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 exec(char *path, char **</a:t>
            </a:r>
            <a:r>
              <a:rPr lang="en-US" altLang="zh-CN" dirty="0" err="1"/>
              <a:t>argv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两个参数：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path 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(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文件路径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1800" dirty="0">
                <a:effectLst/>
                <a:ea typeface="Calibri" panose="020F0502020204030204" pitchFamily="34" charset="0"/>
              </a:rPr>
              <a:t>argv </a:t>
            </a:r>
            <a:r>
              <a:rPr lang="zh-CN" altLang="en-US" dirty="0">
                <a:ea typeface="Microsoft YaHei" panose="020B0503020204020204" pitchFamily="34" charset="-122"/>
              </a:rPr>
              <a:t>（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指向字符串数组的指针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解析文件路径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获得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inode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用户进程分配虚拟内存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ea typeface="Microsoft YaHei" panose="020B0503020204020204" pitchFamily="34" charset="-122"/>
              </a:rPr>
              <a:t>  &amp;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程序端加载在物理内存中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分配好用户栈空间：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 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将命令行参数拷贝到用户栈上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将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 argv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数组的指针推入用户栈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main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函数传参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新创建的用户进程的信息写入进程结构中</a:t>
            </a: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fontAlgn="ctr">
              <a:spcAft>
                <a:spcPts val="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07E536-C7A1-CACA-472A-A8DB05A4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77" y="2125905"/>
            <a:ext cx="6939323" cy="19329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9FFC68-A29A-B112-BA5B-0A967D61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03" y="4421236"/>
            <a:ext cx="3177815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95FA1-EE98-F829-FC0F-19DFFE10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exec() </a:t>
            </a:r>
            <a:r>
              <a:rPr lang="zh-CN" altLang="en-US" dirty="0"/>
              <a:t>函数中 </a:t>
            </a:r>
            <a:br>
              <a:rPr lang="en-US" altLang="zh-CN" dirty="0"/>
            </a:br>
            <a:r>
              <a:rPr lang="en-US" altLang="zh-CN" dirty="0" err="1"/>
              <a:t>uvmalloc</a:t>
            </a:r>
            <a:r>
              <a:rPr lang="en-US" altLang="zh-CN" dirty="0"/>
              <a:t>(</a:t>
            </a:r>
            <a:r>
              <a:rPr lang="en-US" altLang="zh-CN" dirty="0" err="1"/>
              <a:t>pagetable</a:t>
            </a:r>
            <a:r>
              <a:rPr lang="en-US" altLang="zh-CN" dirty="0"/>
              <a:t>, </a:t>
            </a:r>
            <a:r>
              <a:rPr lang="en-US" altLang="zh-CN" dirty="0" err="1"/>
              <a:t>sz</a:t>
            </a:r>
            <a:r>
              <a:rPr lang="en-US" altLang="zh-CN" dirty="0"/>
              <a:t>, </a:t>
            </a:r>
            <a:r>
              <a:rPr lang="en-US" altLang="zh-CN" dirty="0" err="1"/>
              <a:t>sz</a:t>
            </a:r>
            <a:r>
              <a:rPr lang="en-US" altLang="zh-CN" dirty="0"/>
              <a:t> + 2*PGSIZE, PTE_W) </a:t>
            </a:r>
            <a:r>
              <a:rPr lang="zh-CN" altLang="en-US" dirty="0"/>
              <a:t>语句的意义是什么？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F7B5F-6A62-9846-FA99-271746E2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16" y="2006081"/>
            <a:ext cx="5618229" cy="4590662"/>
          </a:xfrm>
        </p:spPr>
        <p:txBody>
          <a:bodyPr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为用户进程向内核申请</a:t>
            </a:r>
            <a:r>
              <a:rPr lang="zh-CN" altLang="en-US" dirty="0">
                <a:ea typeface="Microsoft YaHei" panose="020B0503020204020204" pitchFamily="34" charset="-122"/>
              </a:rPr>
              <a:t>物理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内存，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并建立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PTE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effectLst/>
                <a:ea typeface="Calibri" panose="020F0502020204030204" pitchFamily="34" charset="0"/>
              </a:rPr>
              <a:t>Kalloc</a:t>
            </a:r>
            <a:r>
              <a:rPr lang="en-US" altLang="zh-CN" dirty="0">
                <a:ea typeface="Calibri" panose="020F0502020204030204" pitchFamily="34" charset="0"/>
              </a:rPr>
              <a:t>:</a:t>
            </a:r>
            <a:r>
              <a:rPr lang="zh-CN" altLang="en-US" dirty="0">
                <a:ea typeface="Calibri" panose="020F0502020204030204" pitchFamily="34" charset="0"/>
              </a:rPr>
              <a:t>分配一页物理内存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0F0F0F"/>
                </a:solidFill>
                <a:effectLst/>
                <a:ea typeface="Söhne Mono"/>
              </a:rPr>
              <a:t>pagetable_t</a:t>
            </a:r>
            <a:r>
              <a:rPr lang="zh-CN" altLang="zh-CN" sz="1800" dirty="0">
                <a:solidFill>
                  <a:srgbClr val="0F0F0F"/>
                </a:solidFill>
                <a:effectLst/>
                <a:ea typeface="Söhne"/>
              </a:rPr>
              <a:t>：目标进程的页表。</a:t>
            </a:r>
            <a:endParaRPr lang="zh-CN" altLang="zh-CN" sz="1800" dirty="0">
              <a:solidFill>
                <a:srgbClr val="0F0F0F"/>
              </a:solidFill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0F0F0F"/>
                </a:solidFill>
                <a:effectLst/>
                <a:ea typeface="Söhne Mono"/>
              </a:rPr>
              <a:t>uint64</a:t>
            </a:r>
            <a:r>
              <a:rPr lang="zh-CN" altLang="zh-CN" sz="1800" dirty="0">
                <a:solidFill>
                  <a:srgbClr val="0F0F0F"/>
                </a:solidFill>
                <a:effectLst/>
                <a:ea typeface="Söhne"/>
              </a:rPr>
              <a:t>：进程的当前大小（</a:t>
            </a:r>
            <a:r>
              <a:rPr lang="zh-CN" altLang="zh-CN" sz="1800" dirty="0">
                <a:solidFill>
                  <a:srgbClr val="0F0F0F"/>
                </a:solidFill>
                <a:effectLst/>
                <a:ea typeface="Söhne Mono"/>
              </a:rPr>
              <a:t>sz</a:t>
            </a:r>
            <a:r>
              <a:rPr lang="zh-CN" altLang="zh-CN" sz="1800" dirty="0">
                <a:solidFill>
                  <a:srgbClr val="0F0F0F"/>
                </a:solidFill>
                <a:effectLst/>
                <a:ea typeface="Söhne"/>
              </a:rPr>
              <a:t>）。</a:t>
            </a:r>
            <a:endParaRPr lang="zh-CN" altLang="zh-CN" sz="1800" dirty="0">
              <a:solidFill>
                <a:srgbClr val="0F0F0F"/>
              </a:solidFill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0F0F0F"/>
                </a:solidFill>
                <a:effectLst/>
                <a:ea typeface="Söhne Mono"/>
              </a:rPr>
              <a:t>uint64</a:t>
            </a:r>
            <a:r>
              <a:rPr lang="zh-CN" altLang="zh-CN" sz="1800" dirty="0">
                <a:solidFill>
                  <a:srgbClr val="0F0F0F"/>
                </a:solidFill>
                <a:effectLst/>
                <a:ea typeface="Söhne"/>
              </a:rPr>
              <a:t>：分配虚拟内存的结束地址。</a:t>
            </a:r>
            <a:endParaRPr lang="zh-CN" altLang="zh-CN" sz="1800" dirty="0">
              <a:solidFill>
                <a:srgbClr val="0F0F0F"/>
              </a:solidFill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0F0F0F"/>
                </a:solidFill>
                <a:effectLst/>
                <a:ea typeface="Söhne Mono"/>
              </a:rPr>
              <a:t>int</a:t>
            </a:r>
            <a:r>
              <a:rPr lang="zh-CN" altLang="zh-CN" sz="1800" dirty="0">
                <a:solidFill>
                  <a:srgbClr val="0F0F0F"/>
                </a:solidFill>
                <a:effectLst/>
                <a:ea typeface="Söhne"/>
              </a:rPr>
              <a:t>：权限标志（例如，读、写、执行等）。</a:t>
            </a:r>
            <a:endParaRPr lang="en-US" altLang="zh-CN" dirty="0">
              <a:solidFill>
                <a:srgbClr val="0F0F0F"/>
              </a:solidFill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F0F0F"/>
                </a:solidFill>
              </a:rPr>
              <a:t>返回值：返回分配后的新的 sz</a:t>
            </a:r>
            <a:endParaRPr lang="en-US" altLang="zh-CN" dirty="0">
              <a:solidFill>
                <a:srgbClr val="0F0F0F"/>
              </a:solidFill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F0F0F"/>
              </a:solidFill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C93686-743D-A51C-7EED-1984755E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1774013"/>
            <a:ext cx="6104149" cy="47095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F2B090D-7B95-75A7-FC88-44BFAD8AD603}"/>
                  </a:ext>
                </a:extLst>
              </p14:cNvPr>
              <p14:cNvContentPartPr/>
              <p14:nvPr/>
            </p14:nvContentPartPr>
            <p14:xfrm>
              <a:off x="1045131" y="4103721"/>
              <a:ext cx="588240" cy="309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F2B090D-7B95-75A7-FC88-44BFAD8AD6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131" y="3996081"/>
                <a:ext cx="6958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7E2C1D0-D6B7-C42B-23FF-6D1F6318DA36}"/>
                  </a:ext>
                </a:extLst>
              </p14:cNvPr>
              <p14:cNvContentPartPr/>
              <p14:nvPr/>
            </p14:nvContentPartPr>
            <p14:xfrm>
              <a:off x="746331" y="5150601"/>
              <a:ext cx="5871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7E2C1D0-D6B7-C42B-23FF-6D1F6318DA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2331" y="5042601"/>
                <a:ext cx="694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45E1703-BCB7-69E7-68F1-D8EBC968C51E}"/>
                  </a:ext>
                </a:extLst>
              </p14:cNvPr>
              <p14:cNvContentPartPr/>
              <p14:nvPr/>
            </p14:nvContentPartPr>
            <p14:xfrm>
              <a:off x="-385509" y="4366521"/>
              <a:ext cx="40680" cy="198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45E1703-BCB7-69E7-68F1-D8EBC968C5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439149" y="4258881"/>
                <a:ext cx="148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43B85FC-2D85-0C16-AC35-63EECF73D2DE}"/>
                  </a:ext>
                </a:extLst>
              </p14:cNvPr>
              <p14:cNvContentPartPr/>
              <p14:nvPr/>
            </p14:nvContentPartPr>
            <p14:xfrm>
              <a:off x="-438789" y="4413321"/>
              <a:ext cx="36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43B85FC-2D85-0C16-AC35-63EECF73D2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492429" y="430568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5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95FA1-EE98-F829-FC0F-19DFFE10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exec() </a:t>
            </a:r>
            <a:r>
              <a:rPr lang="zh-CN" altLang="en-US" dirty="0"/>
              <a:t>函数中 </a:t>
            </a:r>
            <a:br>
              <a:rPr lang="en-US" altLang="zh-CN" dirty="0"/>
            </a:br>
            <a:r>
              <a:rPr lang="en-US" altLang="zh-CN" dirty="0" err="1"/>
              <a:t>uvmalloc</a:t>
            </a:r>
            <a:r>
              <a:rPr lang="en-US" altLang="zh-CN" dirty="0"/>
              <a:t>(</a:t>
            </a:r>
            <a:r>
              <a:rPr lang="en-US" altLang="zh-CN" dirty="0" err="1"/>
              <a:t>pagetable</a:t>
            </a:r>
            <a:r>
              <a:rPr lang="en-US" altLang="zh-CN" dirty="0"/>
              <a:t>, </a:t>
            </a:r>
            <a:r>
              <a:rPr lang="en-US" altLang="zh-CN" dirty="0" err="1"/>
              <a:t>sz</a:t>
            </a:r>
            <a:r>
              <a:rPr lang="en-US" altLang="zh-CN" dirty="0"/>
              <a:t>, </a:t>
            </a:r>
            <a:r>
              <a:rPr lang="en-US" altLang="zh-CN" dirty="0" err="1"/>
              <a:t>sz</a:t>
            </a:r>
            <a:r>
              <a:rPr lang="en-US" altLang="zh-CN" dirty="0"/>
              <a:t> + 2*PGSIZE, PTE_W) </a:t>
            </a:r>
            <a:r>
              <a:rPr lang="zh-CN" altLang="en-US" dirty="0"/>
              <a:t>语句的意义是什么？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45E1703-BCB7-69E7-68F1-D8EBC968C51E}"/>
                  </a:ext>
                </a:extLst>
              </p14:cNvPr>
              <p14:cNvContentPartPr/>
              <p14:nvPr/>
            </p14:nvContentPartPr>
            <p14:xfrm>
              <a:off x="-385509" y="4366521"/>
              <a:ext cx="40680" cy="198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45E1703-BCB7-69E7-68F1-D8EBC968C5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39149" y="4258881"/>
                <a:ext cx="148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43B85FC-2D85-0C16-AC35-63EECF73D2DE}"/>
                  </a:ext>
                </a:extLst>
              </p14:cNvPr>
              <p14:cNvContentPartPr/>
              <p14:nvPr/>
            </p14:nvContentPartPr>
            <p14:xfrm>
              <a:off x="-438789" y="4413321"/>
              <a:ext cx="36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43B85FC-2D85-0C16-AC35-63EECF73D2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92429" y="430568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0F5DD4E-ECEA-F01A-96F6-571F50E51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10" y="2289965"/>
            <a:ext cx="5359675" cy="21326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FD7688-861A-56F1-3DC6-EDEEAC29398C}"/>
              </a:ext>
            </a:extLst>
          </p:cNvPr>
          <p:cNvSpPr txBox="1"/>
          <p:nvPr/>
        </p:nvSpPr>
        <p:spPr>
          <a:xfrm>
            <a:off x="6343616" y="1780540"/>
            <a:ext cx="508638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öhne"/>
              </a:rPr>
              <a:t>当前虚拟地址</a:t>
            </a:r>
            <a:r>
              <a:rPr lang="zh-CN" altLang="en-US" b="1" i="0" dirty="0">
                <a:effectLst/>
                <a:latin typeface="Söhne"/>
              </a:rPr>
              <a:t>向上对齐到最近的页面边界</a:t>
            </a:r>
            <a:endParaRPr lang="en-US" altLang="zh-CN" b="1" i="0" dirty="0"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在虚拟内存中分配两个页面</a:t>
            </a:r>
            <a:r>
              <a:rPr lang="en-US" altLang="zh-CN" dirty="0">
                <a:latin typeface="Söhne"/>
              </a:rPr>
              <a:t>:</a:t>
            </a:r>
            <a:r>
              <a:rPr lang="zh-CN" altLang="en-US" dirty="0">
                <a:latin typeface="Söhne"/>
              </a:rPr>
              <a:t>第一个页面被用作栈的保护区域，第二个页面作为用户栈。分配的虚拟地址范围是 </a:t>
            </a:r>
            <a:r>
              <a:rPr lang="en-US" altLang="zh-CN" dirty="0">
                <a:latin typeface="Söhne"/>
              </a:rPr>
              <a:t>[</a:t>
            </a:r>
            <a:r>
              <a:rPr lang="en-US" altLang="zh-CN" dirty="0" err="1">
                <a:latin typeface="Söhne"/>
              </a:rPr>
              <a:t>sz</a:t>
            </a:r>
            <a:r>
              <a:rPr lang="en-US" altLang="zh-CN" dirty="0">
                <a:latin typeface="Söhne"/>
              </a:rPr>
              <a:t>, </a:t>
            </a:r>
            <a:r>
              <a:rPr lang="en-US" altLang="zh-CN" dirty="0" err="1">
                <a:latin typeface="Söhne"/>
              </a:rPr>
              <a:t>sz</a:t>
            </a:r>
            <a:r>
              <a:rPr lang="en-US" altLang="zh-CN" dirty="0">
                <a:latin typeface="Söhne"/>
              </a:rPr>
              <a:t> + 2*PGSIZE)</a:t>
            </a:r>
            <a:r>
              <a:rPr lang="zh-CN" altLang="en-US" dirty="0">
                <a:latin typeface="Söhne"/>
              </a:rPr>
              <a:t>，并设置页面权限为可写 </a:t>
            </a:r>
            <a:r>
              <a:rPr lang="en-US" altLang="zh-CN" dirty="0">
                <a:latin typeface="Söhne"/>
              </a:rPr>
              <a:t>(PTE_W)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栈的警戒区域是为了检测栈的溢出而设置的一段额外的内存区域。当程序的栈空间发生溢出时，即栈指针越过了栈的边界，访问了栈的警戒区域，操作系统会检测异常情况并</a:t>
            </a:r>
            <a:r>
              <a:rPr lang="zh-CN" altLang="en-US" dirty="0">
                <a:ea typeface="Microsoft YaHei" panose="020B0503020204020204" pitchFamily="34" charset="-122"/>
              </a:rPr>
              <a:t>处理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92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2.exec() </a:t>
            </a:r>
            <a:r>
              <a:rPr lang="en-US" altLang="zh-CN" dirty="0" err="1"/>
              <a:t>函数中调</a:t>
            </a:r>
            <a:r>
              <a:rPr lang="zh-CN" altLang="en-US" dirty="0"/>
              <a:t>用</a:t>
            </a:r>
            <a:r>
              <a:rPr lang="en-US" altLang="zh-CN" dirty="0"/>
              <a:t> </a:t>
            </a:r>
            <a:r>
              <a:rPr lang="en-US" altLang="zh-CN" dirty="0" err="1"/>
              <a:t>loadseg</a:t>
            </a:r>
            <a:r>
              <a:rPr lang="en-US" altLang="zh-CN" dirty="0"/>
              <a:t>() </a:t>
            </a:r>
            <a:r>
              <a:rPr lang="en-US" altLang="zh-CN" dirty="0" err="1"/>
              <a:t>的作</a:t>
            </a:r>
            <a:r>
              <a:rPr lang="zh-CN" altLang="en-US" dirty="0"/>
              <a:t>用</a:t>
            </a:r>
            <a:r>
              <a:rPr lang="en-US" altLang="zh-CN" dirty="0" err="1"/>
              <a:t>是什么</a:t>
            </a:r>
            <a:r>
              <a:rPr lang="en-US" altLang="zh-CN" dirty="0"/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5330" y="1476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loadseg</a:t>
            </a:r>
            <a:r>
              <a:rPr lang="zh-CN" altLang="en-US"/>
              <a:t>在</a:t>
            </a:r>
            <a:r>
              <a:rPr lang="en-US" altLang="zh-CN"/>
              <a:t>exec</a:t>
            </a:r>
            <a:r>
              <a:rPr lang="zh-CN" altLang="en-US"/>
              <a:t>中出现的地方</a:t>
            </a:r>
          </a:p>
        </p:txBody>
      </p:sp>
      <p:pic>
        <p:nvPicPr>
          <p:cNvPr id="6" name="图片 5" descr="屏幕截图 2023-11-27 102301"/>
          <p:cNvPicPr>
            <a:picLocks noChangeAspect="1"/>
          </p:cNvPicPr>
          <p:nvPr/>
        </p:nvPicPr>
        <p:blipFill>
          <a:blip r:embed="rId3"/>
          <a:srcRect l="2857"/>
          <a:stretch>
            <a:fillRect/>
          </a:stretch>
        </p:blipFill>
        <p:spPr>
          <a:xfrm>
            <a:off x="8013700" y="1899285"/>
            <a:ext cx="3347085" cy="4256405"/>
          </a:xfrm>
          <a:prstGeom prst="rect">
            <a:avLst/>
          </a:prstGeom>
        </p:spPr>
      </p:pic>
      <p:pic>
        <p:nvPicPr>
          <p:cNvPr id="8" name="内容占位符 7" descr="屏幕截图 2023-11-27 10261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5330" y="1844675"/>
            <a:ext cx="6618605" cy="43110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76840" y="3655695"/>
            <a:ext cx="1214755" cy="283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/>
              <a:t>i++</a:t>
            </a:r>
          </a:p>
          <a:p>
            <a:r>
              <a:rPr lang="en-US" altLang="zh-CN" sz="1200"/>
              <a:t>off+=sizeof(ph)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NiMmJjMGUyMDNhMGI0MjllZTc4OTE3ODRjOTBjM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2339</Words>
  <Application>Microsoft Office PowerPoint</Application>
  <PresentationFormat>宽屏</PresentationFormat>
  <Paragraphs>164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Söhne</vt:lpstr>
      <vt:lpstr>等线</vt:lpstr>
      <vt:lpstr>Arial</vt:lpstr>
      <vt:lpstr>Segoe UI</vt:lpstr>
      <vt:lpstr>Symbol</vt:lpstr>
      <vt:lpstr>Wingdings</vt:lpstr>
      <vt:lpstr>WPS</vt:lpstr>
      <vt:lpstr>进程创建和内存加载</vt:lpstr>
      <vt:lpstr>进程创建——exec()函数梳理</vt:lpstr>
      <vt:lpstr>进程创建——exec()函数梳理</vt:lpstr>
      <vt:lpstr>进程创建——exec()函数梳理</vt:lpstr>
      <vt:lpstr>进程创建——exec()函数梳理</vt:lpstr>
      <vt:lpstr>进程创建——exec()函数梳理</vt:lpstr>
      <vt:lpstr>1. exec() 函数中  uvmalloc(pagetable, sz, sz + 2*PGSIZE, PTE_W) 语句的意义是什么？</vt:lpstr>
      <vt:lpstr>1. exec() 函数中  uvmalloc(pagetable, sz, sz + 2*PGSIZE, PTE_W) 语句的意义是什么？</vt:lpstr>
      <vt:lpstr>2.exec() 函数中调用 loadseg() 的作用是什么？</vt:lpstr>
      <vt:lpstr>2.exec() 函数中调用 loadseg() 的作用是什么？</vt:lpstr>
      <vt:lpstr>3.uvmcopy() 函数会在何时被调用？该函数具体进行了哪些操作？</vt:lpstr>
      <vt:lpstr>3.uvmcopy() 函数会在何时被调用？该函数具体进行了哪些操作？</vt:lpstr>
      <vt:lpstr>3.uvmcopy() 函数会在何时被调用？该函数具体进行了哪些操作？</vt:lpstr>
      <vt:lpstr>4. risc-v 的 page fault 相关中断有哪些？xv6 如何处理这些中断？ </vt:lpstr>
      <vt:lpstr>. risc-v 的 page fault 相关中断有哪些？xv6 如何处理这些中断？</vt:lpstr>
      <vt:lpstr>4. risc-v 的 page fault 相关中断有哪些？xv6 如何处理这些中断？ </vt:lpstr>
      <vt:lpstr>5.若要在 xv6 中实现 fork() 的Copy-on-Write功能，可以如何修改逻辑？简要阐述思路即可。</vt:lpstr>
      <vt:lpstr>5.若要在 xv6 中实现 fork() 的Copy-on-Write功能，可以如何修改逻辑？简要阐述思路即可。</vt:lpstr>
      <vt:lpstr>5.若要在 xv6 中实现 fork() 的Copy-on-Write功能，可以如何修改逻辑？简要阐述思路即可。</vt:lpstr>
      <vt:lpstr>5.若要在 xv6 中实现 fork() 的Copy-on-Write功能，可以如何修改逻辑？简要阐述思路即可。</vt:lpstr>
      <vt:lpstr>5.若要在 xv6 中实现 fork() 的Copy-on-Write功能，可以如何修改逻辑？简要阐述思路即可。</vt:lpstr>
      <vt:lpstr>进阶题：Linux 如何处理 page fault 中断？</vt:lpstr>
      <vt:lpstr>进阶题：Linux 如何处理 page fault 中断？</vt:lpstr>
      <vt:lpstr>进阶题：Linux 如何处理 page fault 中断？</vt:lpstr>
      <vt:lpstr>进阶题：Linux 如何处理 page fault 中断？</vt:lpstr>
      <vt:lpstr>进阶题：Linux 如何处理 page fault 中断？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tt liu</dc:creator>
  <cp:lastModifiedBy>tt liu</cp:lastModifiedBy>
  <cp:revision>160</cp:revision>
  <dcterms:created xsi:type="dcterms:W3CDTF">2019-06-19T02:08:00Z</dcterms:created>
  <dcterms:modified xsi:type="dcterms:W3CDTF">2023-11-29T06:09:45Z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BA8F97CA718C4F8881699AED84209267_11</vt:lpwstr>
  </property>
</Properties>
</file>