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5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70" r:id="rId21"/>
    <p:sldId id="278" r:id="rId22"/>
    <p:sldId id="279" r:id="rId23"/>
    <p:sldId id="280" r:id="rId24"/>
    <p:sldId id="281" r:id="rId25"/>
    <p:sldId id="282" r:id="rId26"/>
    <p:sldId id="284" r:id="rId27"/>
    <p:sldId id="259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37170" y="3847256"/>
            <a:ext cx="4430829" cy="1410543"/>
          </a:xfrm>
        </p:spPr>
        <p:txBody>
          <a:bodyPr/>
          <a:lstStyle/>
          <a:p>
            <a:r>
              <a:rPr lang="zh-CN" altLang="en-US" b="1" dirty="0"/>
              <a:t>组员：常迅源、苗尚贤</a:t>
            </a:r>
            <a:endParaRPr lang="en-US" altLang="zh-CN" b="1" dirty="0"/>
          </a:p>
          <a:p>
            <a:r>
              <a:rPr lang="en-US" altLang="zh-CN" b="1" dirty="0"/>
              <a:t>           </a:t>
            </a:r>
            <a:r>
              <a:rPr lang="zh-CN" altLang="en-US" b="1" dirty="0"/>
              <a:t>赵向洋、靳红果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50000"/>
                </a:lnSpc>
              </a:pPr>
              <a:r>
                <a:rPr lang="zh-CN" altLang="en-US" sz="4400" b="1">
                  <a:solidFill>
                    <a:schemeClr val="tx1"/>
                  </a:solidFill>
                  <a:latin typeface="+mj-ea"/>
                  <a:ea typeface="+mj-ea"/>
                </a:rPr>
                <a:t>第一部分：文件结构和打开关闭</a:t>
              </a:r>
              <a:endParaRPr lang="zh-CN" altLang="en-US" sz="4400" b="1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3600" b="1">
                  <a:solidFill>
                    <a:schemeClr val="tx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3600" b="1">
                  <a:solidFill>
                    <a:schemeClr val="tx1"/>
                  </a:solidFill>
                  <a:latin typeface="+mj-ea"/>
                  <a:ea typeface="+mj-ea"/>
                </a:rPr>
                <a:t>第八组实例分析报告</a:t>
              </a:r>
              <a:endParaRPr lang="zh-CN" altLang="en-US" sz="36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4.xv6-riscv</a:t>
            </a:r>
            <a:r>
              <a:rPr lang="zh-CN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中</a:t>
            </a:r>
            <a:r>
              <a:rPr lang="en-US" altLang="zh-CN" sz="3200" b="1" kern="100" dirty="0" err="1">
                <a:effectLst/>
                <a:latin typeface="+mj-ea"/>
                <a:cs typeface="Times New Roman" panose="02020603050405020304" pitchFamily="18" charset="0"/>
              </a:rPr>
              <a:t>ftable</a:t>
            </a:r>
            <a:r>
              <a:rPr lang="en-US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是什么数据结构？</a:t>
            </a:r>
            <a:r>
              <a:rPr lang="en-US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xv6 </a:t>
            </a:r>
            <a:r>
              <a:rPr lang="zh-CN" altLang="zh-CN" sz="3200" b="1" kern="100" dirty="0">
                <a:effectLst/>
                <a:latin typeface="+mj-ea"/>
                <a:cs typeface="Times New Roman" panose="02020603050405020304" pitchFamily="18" charset="0"/>
              </a:rPr>
              <a:t>系统最多⽀持打开多少⽂件？⼀个进程最多可以打开多少⽂件？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8180" y="1925052"/>
            <a:ext cx="4779745" cy="4377039"/>
          </a:xfrm>
        </p:spPr>
        <p:txBody>
          <a:bodyPr/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ftable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是一个全局变量，它的作用是用于管理文件结构的数据结构，即文件表。它是一个包含两个成员的结构体，具体如下</a:t>
            </a:r>
            <a:endParaRPr lang="en-US" altLang="zh-CN" sz="18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其中的成员包括：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：用于保护文件表的自旋锁（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spinlock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），在访问和修改文件表时使用该锁来保证操作的原子性和互斥性。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：一个长度为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NFILE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的数组，每个元素是一个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struct file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类型的结构体，用于存储进程打开的文件的信息。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36" y="2423255"/>
            <a:ext cx="4910086" cy="2214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552" y="1671620"/>
            <a:ext cx="4639376" cy="2611621"/>
          </a:xfrm>
        </p:spPr>
        <p:txBody>
          <a:bodyPr>
            <a:normAutofit fontScale="92500"/>
          </a:bodyPr>
          <a:lstStyle/>
          <a:p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ftable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的作用是在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内核中维护一个全局的文件表，用于存储所有打开的文件的信息。每个文件结构中包含了文件的元数据和相关的操作。通过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ftable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可以方便地获取和操作文件结构，以实现文件的打开、读写等操作。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文件表的大小由宏定义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NFILE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决定，即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系统最多支持打开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个文件。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ftable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提供了对这些文件结构的集中管理，使得内核可以高效地对文件进行管理和操作。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24" y="312647"/>
            <a:ext cx="5813770" cy="4478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744" y="4960291"/>
            <a:ext cx="99329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xv6 </a:t>
            </a:r>
            <a:r>
              <a:rPr lang="zh-CN" altLang="en-US" sz="1600" b="1" dirty="0"/>
              <a:t>系统最多支持打开 </a:t>
            </a:r>
            <a:r>
              <a:rPr lang="en-US" altLang="zh-CN" sz="1600" b="1" dirty="0"/>
              <a:t>100 </a:t>
            </a:r>
            <a:r>
              <a:rPr lang="zh-CN" altLang="en-US" sz="1600" b="1" dirty="0"/>
              <a:t>个文件，这是通过宏定义 </a:t>
            </a:r>
            <a:r>
              <a:rPr lang="en-US" altLang="zh-CN" sz="1600" b="1" dirty="0"/>
              <a:t>NFILE </a:t>
            </a:r>
            <a:r>
              <a:rPr lang="zh-CN" altLang="en-US" sz="1600" b="1" dirty="0"/>
              <a:t>来限定的，定义在 </a:t>
            </a:r>
            <a:r>
              <a:rPr lang="en-US" altLang="zh-CN" sz="1600" b="1" dirty="0" err="1"/>
              <a:t>param.h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文件中。</a:t>
            </a:r>
            <a:endParaRPr lang="zh-CN" altLang="en-US" sz="1600" b="1" dirty="0"/>
          </a:p>
          <a:p>
            <a:r>
              <a:rPr lang="en-US" altLang="zh-CN" sz="1600" b="1" dirty="0"/>
              <a:t>#define NFILE 100 // open files per system</a:t>
            </a:r>
            <a:endParaRPr lang="en-US" altLang="zh-CN" sz="1600" b="1" dirty="0"/>
          </a:p>
          <a:p>
            <a:r>
              <a:rPr lang="zh-CN" altLang="en-US" sz="1600" b="1" dirty="0"/>
              <a:t>一个进程最多可以打开 </a:t>
            </a:r>
            <a:r>
              <a:rPr lang="en-US" altLang="zh-CN" sz="1600" b="1" dirty="0"/>
              <a:t>NOFILE</a:t>
            </a:r>
            <a:r>
              <a:rPr lang="zh-CN" altLang="en-US" sz="1600" b="1" dirty="0"/>
              <a:t>（定义为 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）个文件，这是通过宏定义 </a:t>
            </a:r>
            <a:r>
              <a:rPr lang="en-US" altLang="zh-CN" sz="1600" b="1" dirty="0"/>
              <a:t>NOFILE </a:t>
            </a:r>
            <a:r>
              <a:rPr lang="zh-CN" altLang="en-US" sz="1600" b="1" dirty="0"/>
              <a:t>来限定的，定义在 </a:t>
            </a:r>
            <a:r>
              <a:rPr lang="en-US" altLang="zh-CN" sz="1600" b="1" dirty="0" err="1"/>
              <a:t>param.h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文件中。每个进程都有一个文件描述符表（</a:t>
            </a:r>
            <a:r>
              <a:rPr lang="en-US" altLang="zh-CN" sz="1600" b="1" dirty="0" err="1"/>
              <a:t>oftable</a:t>
            </a:r>
            <a:r>
              <a:rPr lang="zh-CN" altLang="en-US" sz="1600" b="1" dirty="0"/>
              <a:t>），用于记录进程打开的文件信息。</a:t>
            </a:r>
            <a:endParaRPr lang="zh-CN" altLang="en-US" sz="1600" b="1" dirty="0"/>
          </a:p>
          <a:p>
            <a:r>
              <a:rPr lang="en-US" altLang="zh-CN" sz="1600" b="1" dirty="0"/>
              <a:t>#define NOFILE 16 // open files per process</a:t>
            </a:r>
            <a:endParaRPr lang="en-US" altLang="zh-CN" sz="1600" b="1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5. </a:t>
            </a:r>
            <a:r>
              <a:rPr lang="en-US" altLang="zh-CN" sz="3200" b="1" kern="100" dirty="0" err="1">
                <a:effectLst/>
                <a:latin typeface="+mj-ea"/>
                <a:cs typeface="Arial" panose="020B0604020202020204" pitchFamily="34" charset="0"/>
              </a:rPr>
              <a:t>sys_close</a:t>
            </a:r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()</a:t>
            </a:r>
            <a:r>
              <a:rPr lang="zh-CN" altLang="zh-CN" sz="3200" b="1" kern="100" dirty="0">
                <a:effectLst/>
                <a:latin typeface="+mj-ea"/>
                <a:cs typeface="Arial" panose="020B0604020202020204" pitchFamily="34" charset="0"/>
              </a:rPr>
              <a:t>函数中</a:t>
            </a:r>
            <a:r>
              <a:rPr lang="en-US" altLang="zh-CN" sz="3200" b="1" kern="100" dirty="0" err="1">
                <a:effectLst/>
                <a:latin typeface="+mj-ea"/>
                <a:cs typeface="Arial" panose="020B0604020202020204" pitchFamily="34" charset="0"/>
              </a:rPr>
              <a:t>myproc</a:t>
            </a:r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()-&gt;</a:t>
            </a:r>
            <a:r>
              <a:rPr lang="en-US" altLang="zh-CN" sz="3200" b="1" kern="100" dirty="0" err="1">
                <a:effectLst/>
                <a:latin typeface="+mj-ea"/>
                <a:cs typeface="Arial" panose="020B0604020202020204" pitchFamily="34" charset="0"/>
              </a:rPr>
              <a:t>ofile</a:t>
            </a:r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[</a:t>
            </a:r>
            <a:r>
              <a:rPr lang="en-US" altLang="zh-CN" sz="3200" b="1" kern="100" dirty="0" err="1">
                <a:effectLst/>
                <a:latin typeface="+mj-ea"/>
                <a:cs typeface="Arial" panose="020B0604020202020204" pitchFamily="34" charset="0"/>
              </a:rPr>
              <a:t>fd</a:t>
            </a:r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] = 0</a:t>
            </a:r>
            <a:r>
              <a:rPr lang="zh-CN" altLang="zh-CN" sz="3200" b="1" kern="100" dirty="0">
                <a:effectLst/>
                <a:latin typeface="+mj-ea"/>
                <a:cs typeface="Arial" panose="020B0604020202020204" pitchFamily="34" charset="0"/>
              </a:rPr>
              <a:t>语句有什么作用？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8275" y="2124776"/>
            <a:ext cx="5915525" cy="2608447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对于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函数，结合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函数，该函数所执行的功能如下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argfd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找到进程使用的文件及文件描述符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解除进程对文件描述符所对应的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索引中的文件结构体的支配权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减少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os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文件打开表中文件数据结构的引用数或直接解除占用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85" y="1728116"/>
            <a:ext cx="4484079" cy="4124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738997"/>
            <a:ext cx="5030804" cy="2919630"/>
          </a:xfrm>
        </p:spPr>
        <p:txBody>
          <a:bodyPr/>
          <a:lstStyle/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函数如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对于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myproc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()-&gt;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ofile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] = 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语句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是当前进程的文件描述符，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ofilep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]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则是通过文件描述符号码在索引中找到所指向的文件结构体，将其值赋为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则代表将将当前进程对该文件的占用情况解除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28" y="666232"/>
            <a:ext cx="5755000" cy="552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6. open</a:t>
            </a:r>
            <a:r>
              <a:rPr lang="zh-CN" altLang="zh-CN" sz="3200" b="1" kern="100" dirty="0">
                <a:effectLst/>
                <a:latin typeface="+mj-ea"/>
                <a:cs typeface="Arial" panose="020B0604020202020204" pitchFamily="34" charset="0"/>
              </a:rPr>
              <a:t>和</a:t>
            </a:r>
            <a:r>
              <a:rPr lang="en-US" altLang="zh-CN" sz="3200" b="1" kern="100" dirty="0">
                <a:effectLst/>
                <a:latin typeface="+mj-ea"/>
                <a:cs typeface="Arial" panose="020B0604020202020204" pitchFamily="34" charset="0"/>
              </a:rPr>
              <a:t>close</a:t>
            </a:r>
            <a:r>
              <a:rPr lang="zh-CN" altLang="zh-CN" sz="3200" b="1" kern="100" dirty="0">
                <a:effectLst/>
                <a:latin typeface="+mj-ea"/>
                <a:cs typeface="Arial" panose="020B0604020202020204" pitchFamily="34" charset="0"/>
              </a:rPr>
              <a:t>系统调用可能会由于哪些原因而失败？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389" y="1694045"/>
            <a:ext cx="10612655" cy="767565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系统调用的功能有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sys_open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()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函数完成，因此可以根据该函数返回值为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的情况来分析失败原因。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sys_open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()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函数代码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位于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sysfile.c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下面逐一分析失败的情况：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713" y="2461610"/>
            <a:ext cx="3378765" cy="2480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531" y="2476296"/>
            <a:ext cx="6952072" cy="2443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4713" y="5319337"/>
            <a:ext cx="1112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情况</a:t>
            </a:r>
            <a:r>
              <a:rPr lang="en-US" altLang="zh-CN" b="1" dirty="0"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来源于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argstr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函数返回值小于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argstr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函数的定义位于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syscall.c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中，代码如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上右图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800" b="1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b="1" dirty="0" err="1"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argstr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是获取用于系统调用参数的函数，它将第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个系统调用参数解析为指针，并确保这个指针式一个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NUL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结尾的字符串且完整的字符串都在用户地址空间中。根据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fetchstr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函数（同样位于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syscall.c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）的内容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4352" y="2303278"/>
            <a:ext cx="3114575" cy="2091857"/>
          </a:xfrm>
        </p:spPr>
        <p:txBody>
          <a:bodyPr/>
          <a:lstStyle/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fetchstr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函数可以从用户地址中取出字符串，如果出现了错误则会返回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回到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sys_open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中，可以看出如果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path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存在问题（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path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为空或不存在）就会导致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03" y="1799156"/>
            <a:ext cx="7591892" cy="3100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16" y="681037"/>
            <a:ext cx="5430767" cy="387911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5876" y="4933169"/>
            <a:ext cx="6245994" cy="16673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上述情况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2~4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pen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失败的情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种为调用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create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函数创建文件时分配磁盘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inode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节点失败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种为调用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namei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函数跟踪路径时寻找磁盘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inode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节点失败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种为目录型文件的模式不是只读时导致的失败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右图为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create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函数及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namei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00" y="681037"/>
            <a:ext cx="3639627" cy="382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1795" y="3511821"/>
            <a:ext cx="3322608" cy="25788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3" y="505691"/>
            <a:ext cx="4951107" cy="25788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2" y="3511821"/>
            <a:ext cx="3383573" cy="2664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7169" y="991403"/>
            <a:ext cx="445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种情况出现在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major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&lt;0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&gt;=NDEV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，即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major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号越界的情况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36067" y="2348565"/>
            <a:ext cx="4153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种情况涉及到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Arial" panose="020B0604020202020204" pitchFamily="34" charset="0"/>
              </a:rPr>
              <a:t>fdalloc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两个函数，代码如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左下图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800" b="1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函数的作用是在全局文件表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中获取可用的文件缓冲并将其设置为已占用，如果获取失败则返回值为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函数的作用则是用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函数的返回值作为参数，并为其分配可用的文件描述符，如果失败，则返回值为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因此第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种错误情况可以总结为申请文件列表或分配文件描述符失败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652" y="4437247"/>
            <a:ext cx="3946357" cy="128978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系统调用的功能由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sys_close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()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函数完成，其代码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左图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函数失败的情况只有一种，即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argfd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的返回值为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6"/>
            <a:ext cx="3666423" cy="3372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42" y="365125"/>
            <a:ext cx="4980864" cy="33226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8905" y="4437246"/>
            <a:ext cx="537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argfd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函数代码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右图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（位于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sysfile.c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由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argfd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代码可知当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参数不合规（小于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或大于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NOFILE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时）或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没有找到对应的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os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文件表表项时，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sys_close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函数就会失败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spcBef>
                <a:spcPts val="65"/>
              </a:spcBef>
            </a:pPr>
            <a:r>
              <a:rPr lang="zh-CN" altLang="en-US" sz="2800" b="1" dirty="0">
                <a:effectLst/>
                <a:latin typeface="+mj-ea"/>
                <a:cs typeface="Microsoft JhengHei" panose="020B0604030504040204" pitchFamily="34" charset="-120"/>
              </a:rPr>
              <a:t>附加题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1.Linux 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内核如何实现与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 xv6 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2800" b="1" dirty="0" err="1">
                <a:effectLst/>
                <a:latin typeface="+mj-ea"/>
                <a:cs typeface="Microsoft JhengHei" panose="020B0604030504040204" pitchFamily="34" charset="-120"/>
              </a:rPr>
              <a:t>ofile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结构类似的功能？请结合相关源码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 [fs/</a:t>
            </a:r>
            <a:r>
              <a:rPr lang="en-US" altLang="zh-CN" sz="2800" b="1" dirty="0" err="1">
                <a:effectLst/>
                <a:latin typeface="+mj-ea"/>
                <a:cs typeface="Microsoft JhengHei" panose="020B0604030504040204" pitchFamily="34" charset="-120"/>
              </a:rPr>
              <a:t>file.c</a:t>
            </a:r>
            <a:r>
              <a:rPr lang="zh-CN" altLang="zh-CN" sz="2800" b="1" dirty="0">
                <a:effectLst/>
                <a:latin typeface="+mj-ea"/>
                <a:cs typeface="微软雅黑" panose="020B0503020204020204" pitchFamily="34" charset="-122"/>
              </a:rPr>
              <a:t>⽂</a:t>
            </a:r>
            <a:r>
              <a:rPr lang="zh-CN" altLang="zh-CN" sz="2800" b="1" dirty="0">
                <a:effectLst/>
                <a:latin typeface="+mj-ea"/>
                <a:cs typeface="宋体" panose="02010600030101010101" pitchFamily="2" charset="-122"/>
              </a:rPr>
              <a:t>件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 ]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对</a:t>
            </a:r>
            <a:r>
              <a:rPr lang="zh-CN" altLang="zh-CN" sz="2800" b="1" dirty="0">
                <a:effectLst/>
                <a:latin typeface="+mj-ea"/>
                <a:cs typeface="微软雅黑" panose="020B0503020204020204" pitchFamily="34" charset="-122"/>
              </a:rPr>
              <a:t>⽐</a:t>
            </a:r>
            <a:r>
              <a:rPr lang="zh-CN" altLang="zh-CN" sz="2800" b="1" dirty="0">
                <a:effectLst/>
                <a:latin typeface="+mj-ea"/>
                <a:cs typeface="宋体" panose="02010600030101010101" pitchFamily="2" charset="-122"/>
              </a:rPr>
              <a:t>分析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 Linux 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2800" b="1" dirty="0" err="1">
                <a:effectLst/>
                <a:latin typeface="+mj-ea"/>
                <a:cs typeface="Microsoft JhengHei" panose="020B0604030504040204" pitchFamily="34" charset="-120"/>
              </a:rPr>
              <a:t>fd_install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函数与</a:t>
            </a:r>
            <a:r>
              <a:rPr lang="en-US" altLang="zh-CN" sz="2800" b="1" dirty="0">
                <a:effectLst/>
                <a:latin typeface="+mj-ea"/>
                <a:cs typeface="Microsoft JhengHei" panose="020B0604030504040204" pitchFamily="34" charset="-120"/>
              </a:rPr>
              <a:t> xv6 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2800" b="1" dirty="0" err="1">
                <a:effectLst/>
                <a:latin typeface="+mj-ea"/>
                <a:cs typeface="Microsoft JhengHei" panose="020B0604030504040204" pitchFamily="34" charset="-120"/>
              </a:rPr>
              <a:t>fdalloc</a:t>
            </a:r>
            <a:r>
              <a:rPr lang="zh-CN" altLang="zh-CN" sz="2800" b="1" dirty="0">
                <a:effectLst/>
                <a:latin typeface="+mj-ea"/>
                <a:cs typeface="Microsoft JhengHei" panose="020B0604030504040204" pitchFamily="34" charset="-120"/>
              </a:rPr>
              <a:t>函数在实现上的区别</a:t>
            </a:r>
            <a:r>
              <a:rPr lang="zh-CN" altLang="zh-CN" sz="2800" dirty="0">
                <a:effectLst/>
                <a:latin typeface="+mj-ea"/>
                <a:cs typeface="Microsoft JhengHei" panose="020B0604030504040204" pitchFamily="34" charset="-120"/>
              </a:rPr>
              <a:t>。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194"/>
          </a:xfrm>
        </p:spPr>
        <p:txBody>
          <a:bodyPr>
            <a:normAutofit fontScale="92500"/>
          </a:bodyPr>
          <a:lstStyle/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Linux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内核中，与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ofile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结构类似的功能是通过文件描述符表和文件对象来实现的。每个进程都有一个文件描述符表，用于记录进程打开的文件信息，数据结构名为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files_struct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，代码如下：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98669" y="2521819"/>
            <a:ext cx="5399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文件描述符表是通过一个动态分配的结构体来实现的，即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files_struct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指针指向当前的文件描述符表。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包含了一个文件描述符数组，用于存储打开的文件的信息。该数组的每个元素是一个指向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的指针，表示一个打开的文件。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f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d_install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函数的代码是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Linux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内核中用于将文件对象关联到指定文件描述符的函数。与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函数相比，它们在实现上存在以下差别：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数据结构差异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并发处理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动态扩展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RCU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机制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总的来说，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fd_install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函数相较于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函数，实现上更加复杂和灵活，支持并发处理和动态扩展，并利用了更先进的技术来提高性能和并发访问的效率。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12" y="2521819"/>
            <a:ext cx="4073502" cy="406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719629" y="1412025"/>
            <a:ext cx="1015663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问题总览</a:t>
            </a:r>
            <a:endParaRPr lang="zh-CN" altLang="en-US" sz="660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5473598" y="1823542"/>
            <a:ext cx="4992468" cy="24573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23089" y="68753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96466" y="968511"/>
            <a:ext cx="7607854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latin typeface="+mj-ea"/>
                <a:ea typeface="+mj-ea"/>
                <a:cs typeface="黑体" panose="02010609060101010101" pitchFamily="49" charset="-122"/>
              </a:rPr>
              <a:t>1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、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open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和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close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系统调用的作用是什么，系统调用的参数有哪些，各自代表什么含义？</a:t>
            </a:r>
            <a:endParaRPr lang="en-US" altLang="zh-CN" sz="1800" b="1" kern="100" dirty="0">
              <a:effectLst/>
              <a:latin typeface="+mj-ea"/>
              <a:ea typeface="+mj-ea"/>
              <a:cs typeface="黑体" panose="02010609060101010101" pitchFamily="49" charset="-122"/>
            </a:endParaRPr>
          </a:p>
          <a:p>
            <a:r>
              <a:rPr lang="en-US" altLang="zh-CN" sz="1800" b="1" kern="100" dirty="0">
                <a:latin typeface="+mj-ea"/>
                <a:ea typeface="+mj-ea"/>
                <a:cs typeface="黑体" panose="02010609060101010101" pitchFamily="49" charset="-122"/>
              </a:rPr>
              <a:t>2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、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黑体" panose="02010609060101010101" pitchFamily="49" charset="-122"/>
              </a:rPr>
              <a:t>sys_open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()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函数中的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f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和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黑体" panose="02010609060101010101" pitchFamily="49" charset="-122"/>
              </a:rPr>
              <a:t>fd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在变量类型和现实意义上有何区别？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f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黑体" panose="02010609060101010101" pitchFamily="49" charset="-122"/>
              </a:rPr>
              <a:t>的各个成员变量分别表示什么？</a:t>
            </a:r>
            <a:endParaRPr lang="en-US" altLang="zh-CN" sz="1800" b="1" kern="100" dirty="0">
              <a:effectLst/>
              <a:latin typeface="+mj-ea"/>
              <a:ea typeface="+mj-ea"/>
              <a:cs typeface="黑体" panose="02010609060101010101" pitchFamily="49" charset="-122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函数和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函数的作⽤分别是什么？它们是如何⼯作的？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4.xv6-riscv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中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ftable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是什么数据结构？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xv6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系统最多⽀持打开多少⽂件？⼀个进程最多可以打开多少⽂件？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5.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sys_close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函数中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myproc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()-&gt;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ofile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fd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] = 0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语句有什么作用？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6. open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和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close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系统调用可能会由于哪些原因而失败？</a:t>
            </a:r>
            <a:endParaRPr lang="en-US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zh-CN" altLang="en-US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进阶题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1.Linux 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内核如何实现与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 xv6 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1800" b="1" dirty="0" err="1">
                <a:effectLst/>
                <a:latin typeface="+mj-ea"/>
                <a:ea typeface="+mj-ea"/>
                <a:cs typeface="Microsoft JhengHei" panose="020B0604030504040204" pitchFamily="34" charset="-120"/>
              </a:rPr>
              <a:t>ofile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结构类似的功能？请结合相关源码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 [fs/</a:t>
            </a:r>
            <a:r>
              <a:rPr lang="en-US" altLang="zh-CN" sz="1800" b="1" dirty="0" err="1">
                <a:effectLst/>
                <a:latin typeface="+mj-ea"/>
                <a:ea typeface="+mj-ea"/>
                <a:cs typeface="Microsoft JhengHei" panose="020B0604030504040204" pitchFamily="34" charset="-120"/>
              </a:rPr>
              <a:t>file.c</a:t>
            </a:r>
            <a:r>
              <a:rPr lang="zh-CN" altLang="zh-CN" sz="1800" b="1" dirty="0">
                <a:effectLst/>
                <a:latin typeface="+mj-ea"/>
                <a:ea typeface="+mj-ea"/>
                <a:cs typeface="微软雅黑" panose="020B0503020204020204" pitchFamily="34" charset="-122"/>
              </a:rPr>
              <a:t>⽂</a:t>
            </a:r>
            <a:r>
              <a:rPr lang="zh-CN" altLang="zh-CN" sz="1800" b="1" dirty="0">
                <a:effectLst/>
                <a:latin typeface="+mj-ea"/>
                <a:ea typeface="+mj-ea"/>
                <a:cs typeface="宋体" panose="02010600030101010101" pitchFamily="2" charset="-122"/>
              </a:rPr>
              <a:t>件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 ]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对</a:t>
            </a:r>
            <a:r>
              <a:rPr lang="zh-CN" altLang="zh-CN" sz="1800" b="1" dirty="0">
                <a:effectLst/>
                <a:latin typeface="+mj-ea"/>
                <a:ea typeface="+mj-ea"/>
                <a:cs typeface="微软雅黑" panose="020B0503020204020204" pitchFamily="34" charset="-122"/>
              </a:rPr>
              <a:t>⽐</a:t>
            </a:r>
            <a:r>
              <a:rPr lang="zh-CN" altLang="zh-CN" sz="1800" b="1" dirty="0">
                <a:effectLst/>
                <a:latin typeface="+mj-ea"/>
                <a:ea typeface="+mj-ea"/>
                <a:cs typeface="宋体" panose="02010600030101010101" pitchFamily="2" charset="-122"/>
              </a:rPr>
              <a:t>分析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 Linux 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1800" b="1" dirty="0" err="1">
                <a:effectLst/>
                <a:latin typeface="+mj-ea"/>
                <a:ea typeface="+mj-ea"/>
                <a:cs typeface="Microsoft JhengHei" panose="020B0604030504040204" pitchFamily="34" charset="-120"/>
              </a:rPr>
              <a:t>fd_install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函数与</a:t>
            </a:r>
            <a:r>
              <a:rPr lang="en-US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 xv6 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的</a:t>
            </a:r>
            <a:r>
              <a:rPr lang="en-US" altLang="zh-CN" sz="1800" b="1" dirty="0" err="1">
                <a:effectLst/>
                <a:latin typeface="+mj-ea"/>
                <a:ea typeface="+mj-ea"/>
                <a:cs typeface="Microsoft JhengHei" panose="020B0604030504040204" pitchFamily="34" charset="-120"/>
              </a:rPr>
              <a:t>fdalloc</a:t>
            </a:r>
            <a:r>
              <a:rPr lang="zh-CN" altLang="zh-CN" sz="1800" b="1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函数在实现上的区别</a:t>
            </a:r>
            <a:r>
              <a:rPr lang="zh-CN" altLang="zh-CN" sz="1800" dirty="0">
                <a:effectLst/>
                <a:latin typeface="+mj-ea"/>
                <a:ea typeface="+mj-ea"/>
                <a:cs typeface="Microsoft JhengHei" panose="020B0604030504040204" pitchFamily="34" charset="-120"/>
              </a:rPr>
              <a:t>。</a:t>
            </a:r>
            <a:endParaRPr lang="en-US" altLang="zh-CN" sz="1800" dirty="0">
              <a:effectLst/>
              <a:latin typeface="+mj-ea"/>
              <a:ea typeface="+mj-ea"/>
              <a:cs typeface="Microsoft JhengHei" panose="020B0604030504040204" pitchFamily="34" charset="-120"/>
            </a:endParaRPr>
          </a:p>
          <a:p>
            <a:r>
              <a:rPr lang="zh-CN" altLang="en-US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进阶题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2.Linux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内核如何实现与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xv6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的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ftable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结构类似的功能？</a:t>
            </a:r>
            <a:endParaRPr lang="zh-CN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请结合相关源码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[ fs/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file_table.c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文件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]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对比分析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Linux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的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alloc_empty_file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()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函数与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xv6</a:t>
            </a:r>
            <a:endParaRPr lang="en-US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的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800" b="1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filealloc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() 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函数在实现上</a:t>
            </a:r>
            <a:endParaRPr lang="zh-CN" altLang="zh-CN" sz="1800" b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zh-CN" altLang="zh-CN" sz="1800" b="1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的区别</a:t>
            </a:r>
            <a:endParaRPr lang="en-US" altLang="zh-CN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8" grpId="0"/>
      <p:bldP spid="19" grpId="0"/>
      <p:bldP spid="21" grpId="0" animBg="1"/>
      <p:bldP spid="17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048" y="2666197"/>
            <a:ext cx="5010752" cy="2829827"/>
          </a:xfrm>
        </p:spPr>
        <p:txBody>
          <a:bodyPr/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左图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fd_install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xv6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第三题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已经展示。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30" y="482331"/>
            <a:ext cx="5641916" cy="598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kern="100" dirty="0">
                <a:effectLst/>
                <a:latin typeface="+mj-ea"/>
                <a:cs typeface="Arial" panose="020B0604020202020204" pitchFamily="34" charset="0"/>
              </a:rPr>
              <a:t>附加题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2.Linux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内核如何实现与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xv6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的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</a:t>
            </a:r>
            <a:r>
              <a:rPr lang="en-US" altLang="zh-CN" sz="2400" b="1" kern="100" dirty="0" err="1">
                <a:effectLst/>
                <a:latin typeface="+mj-ea"/>
                <a:cs typeface="Arial" panose="020B0604020202020204" pitchFamily="34" charset="0"/>
              </a:rPr>
              <a:t>ftable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结构类似的功能？请结合相关源码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[ fs/</a:t>
            </a:r>
            <a:r>
              <a:rPr lang="en-US" altLang="zh-CN" sz="2400" b="1" kern="100" dirty="0" err="1">
                <a:effectLst/>
                <a:latin typeface="+mj-ea"/>
                <a:cs typeface="Arial" panose="020B0604020202020204" pitchFamily="34" charset="0"/>
              </a:rPr>
              <a:t>file_table.c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文件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]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对比分析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Linux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的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</a:t>
            </a:r>
            <a:r>
              <a:rPr lang="en-US" altLang="zh-CN" sz="2400" b="1" kern="100" dirty="0" err="1">
                <a:effectLst/>
                <a:latin typeface="+mj-ea"/>
                <a:cs typeface="Arial" panose="020B0604020202020204" pitchFamily="34" charset="0"/>
              </a:rPr>
              <a:t>alloc_empty_file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()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函数与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xv6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的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 </a:t>
            </a:r>
            <a:r>
              <a:rPr lang="en-US" altLang="zh-CN" sz="2400" b="1" kern="100" dirty="0" err="1">
                <a:effectLst/>
                <a:latin typeface="+mj-ea"/>
                <a:cs typeface="Arial" panose="020B0604020202020204" pitchFamily="34" charset="0"/>
              </a:rPr>
              <a:t>filealloc</a:t>
            </a:r>
            <a:r>
              <a:rPr lang="en-US" altLang="zh-CN" sz="2400" b="1" kern="100" dirty="0">
                <a:effectLst/>
                <a:latin typeface="+mj-ea"/>
                <a:cs typeface="Arial" panose="020B0604020202020204" pitchFamily="34" charset="0"/>
              </a:rPr>
              <a:t>() </a:t>
            </a:r>
            <a:r>
              <a:rPr lang="zh-CN" altLang="zh-CN" sz="2400" b="1" kern="100" dirty="0">
                <a:effectLst/>
                <a:latin typeface="+mj-ea"/>
                <a:cs typeface="Arial" panose="020B0604020202020204" pitchFamily="34" charset="0"/>
              </a:rPr>
              <a:t>函数在实现上的区别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518" y="4257655"/>
            <a:ext cx="4651383" cy="2503821"/>
          </a:xfrm>
        </p:spPr>
        <p:txBody>
          <a:bodyPr>
            <a:normAutofit fontScale="92500"/>
          </a:bodyPr>
          <a:lstStyle/>
          <a:p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内核实现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类似的功能的是名为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的结构体（在头文件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fdtable.h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中定义）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该数据结构主要通过指向</a:t>
            </a:r>
            <a:r>
              <a:rPr lang="en-GB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struct file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的指针</a:t>
            </a:r>
            <a:r>
              <a:rPr lang="en-GB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来存储当前打开的文件的信息，而锁的部分则位于</a:t>
            </a:r>
            <a:r>
              <a:rPr lang="en-GB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fd_install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函数（位于</a:t>
            </a:r>
            <a:r>
              <a:rPr lang="en-GB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file.c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）中，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在该函数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（右图）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中，使用</a:t>
            </a:r>
            <a:r>
              <a:rPr lang="en-GB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spin_lock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函数来实现和</a:t>
            </a:r>
            <a:r>
              <a:rPr lang="en-GB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xv6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GB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spinlock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类似的锁功能，以保证同一时间只有一个进程能够对文件描述符表进行修改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86578"/>
            <a:ext cx="4304149" cy="1542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10" y="1695262"/>
            <a:ext cx="4743099" cy="50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4912" y="1664412"/>
            <a:ext cx="4911903" cy="3287731"/>
          </a:xfrm>
        </p:spPr>
        <p:txBody>
          <a:bodyPr/>
          <a:lstStyle/>
          <a:p>
            <a:r>
              <a:rPr lang="en-GB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xv6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GB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函数如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左图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对于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xv6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，其执行过程大致如下：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首先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会获取文件表的锁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之后会遍历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ftable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即文件打开表来寻找一个空闲项（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f-&gt;ref==0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找到空闲项后，将该表项的引用计数改为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，再将锁归还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最后将得到的文件表表项返回（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return f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85" y="1243714"/>
            <a:ext cx="4715488" cy="3708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alloc_empty_file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()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函数的执行过程则如下：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首先判断新文件后打开的文件数量是否超过最大文件打开数（特权用户一般情况下允许超过这一限制，但还会根据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per-CPU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计数器（用于度量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内核中各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核心负载的技术）进行一次检查，如果当前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负载过高，则也会拒绝打开新文件的请求）之后，系统便会为文件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分配内存并进行初始化，如果内存不足导致失败则会返回相应错误，初始化失败（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init_file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函数返回值为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error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，导致此情况的原因为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security_file_alloc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返回值不为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会使用这个函数为打开的文件插入一个安全域（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file-&gt;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f_security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），通过调用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lsm_file_alloc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函数（属于</a:t>
            </a:r>
            <a:r>
              <a:rPr lang="en-US" altLang="zh-CN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lsm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框架）判断安全性，如果通过则会返回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，如果安全性存在问题则会返回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error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）则会释放内存并返回失败信息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上述检测全部通过后，才能成功打开新文件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441790"/>
            <a:ext cx="5760378" cy="5352836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两者对比：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xv6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filealloc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实现逻辑较为简单，在得到锁后，仅根据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ftable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中查找的空闲项来判断是否能打开新文件，并将锁归还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而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中，锁操作在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fd_install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函数中调用（见附加题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中），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alloc_empty_file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函数则对是否允许打开新文件进行更为详细的检测，包括打开文件数量上限，内存是否溢出，以及针对特权用户的解除上限和引入了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lsm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的安全性检验的检测机制 。相比之下，对于打开文件的限制上同时考虑了内存是否足够，并允许特权用户在不超出性能允许的情况下无视部分限制。同时也通过使用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LSM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框架在在打开文件时了对内核进程进行保护，使其更加安全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805" y="165173"/>
            <a:ext cx="4880225" cy="6527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kern="100" dirty="0">
                <a:latin typeface="+mj-ea"/>
                <a:cs typeface="黑体" panose="02010609060101010101" pitchFamily="49" charset="-122"/>
              </a:rPr>
              <a:t>1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、</a:t>
            </a:r>
            <a:r>
              <a:rPr lang="en-US" altLang="zh-CN" sz="3200" b="1" kern="100" dirty="0">
                <a:effectLst/>
                <a:latin typeface="+mj-ea"/>
                <a:cs typeface="黑体" panose="02010609060101010101" pitchFamily="49" charset="-122"/>
              </a:rPr>
              <a:t>open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和</a:t>
            </a:r>
            <a:r>
              <a:rPr lang="en-US" altLang="zh-CN" sz="3200" b="1" kern="100" dirty="0">
                <a:effectLst/>
                <a:latin typeface="+mj-ea"/>
                <a:cs typeface="黑体" panose="02010609060101010101" pitchFamily="49" charset="-122"/>
              </a:rPr>
              <a:t>close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系统调用的作用是什么，系统调用的参数有哪些，各自代表什么含义？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6940" y="1533525"/>
            <a:ext cx="4437380" cy="4755515"/>
          </a:xfrm>
        </p:spPr>
        <p:txBody>
          <a:bodyPr>
            <a:normAutofit fontScale="80000"/>
          </a:bodyPr>
          <a:lstStyle/>
          <a:p>
            <a:pPr indent="266700" algn="just"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系统调用的实现都在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sysfile.c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文件中，实际操作的代码则在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file.c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中。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open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close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系统调用，即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文件的打开（创建）和关闭的入口代码：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sysfile.c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sys_open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sys_close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函数。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 fontAlgn="auto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sys_open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传入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文件名字符串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读写权限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zh-CN" altLang="zh-CN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打开对应文件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并返回其文件描述符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或者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-1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。第⼀个参数为⽂件名，第⼆个参数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omode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为操作权限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读写模式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个参数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path,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字符串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代表文件路径</a:t>
            </a:r>
            <a:endParaRPr lang="en-US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457200" algn="just" fontAlgn="auto">
              <a:lnSpc>
                <a:spcPct val="150000"/>
              </a:lnSpc>
              <a:buNone/>
            </a:pP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argstr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(0, path, MAXPATH) 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//传⼊的参数是⽂件名字符串的起始地址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个参数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omode,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整数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代表读写权限</a:t>
            </a:r>
            <a:endParaRPr lang="en-US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457200" algn="just" fontAlgn="auto">
              <a:lnSpc>
                <a:spcPct val="150000"/>
              </a:lnSpc>
              <a:buNone/>
            </a:pP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argint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(1, &amp;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omode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)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11" y="1748614"/>
            <a:ext cx="3753043" cy="45277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55" y="1748615"/>
            <a:ext cx="3198242" cy="4540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0790" y="1497330"/>
            <a:ext cx="4036695" cy="4341495"/>
          </a:xfrm>
        </p:spPr>
        <p:txBody>
          <a:bodyPr>
            <a:noAutofit/>
          </a:bodyPr>
          <a:lstStyle/>
          <a:p>
            <a:pPr indent="266700" algn="just" fontAlgn="auto">
              <a:lnSpc>
                <a:spcPct val="150000"/>
              </a:lnSpc>
            </a:pPr>
            <a:r>
              <a:rPr lang="en-US" altLang="zh-CN" sz="19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sys_close</a:t>
            </a:r>
            <a:r>
              <a:rPr lang="en-US" altLang="zh-CN" sz="19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()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传入</a:t>
            </a:r>
            <a:r>
              <a:rPr lang="zh-CN" altLang="zh-CN" sz="19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文件描述符</a:t>
            </a:r>
            <a:r>
              <a:rPr lang="en-US" altLang="zh-CN" sz="19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fd(file description)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altLang="zh-CN" sz="19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关闭对应文件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并返回</a:t>
            </a: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0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或</a:t>
            </a: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-1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。参数为</a:t>
            </a:r>
            <a:r>
              <a:rPr lang="en-US" altLang="zh-CN" sz="19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fd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，并释放程序打开的⽂件描述符。</a:t>
            </a:r>
            <a:endParaRPr lang="zh-CN" altLang="zh-CN" sz="19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 fontAlgn="auto">
              <a:lnSpc>
                <a:spcPct val="150000"/>
              </a:lnSpc>
            </a:pP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个参数</a:t>
            </a: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fd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，代表文件描述符</a:t>
            </a:r>
            <a:endParaRPr lang="zh-CN" altLang="zh-CN" sz="19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9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argf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d(0, &amp;fd, &amp;f)</a:t>
            </a:r>
            <a:endParaRPr lang="zh-CN" altLang="zh-CN" sz="19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 fontAlgn="auto">
              <a:lnSpc>
                <a:spcPct val="150000"/>
              </a:lnSpc>
              <a:buClrTx/>
              <a:buSzTx/>
            </a:pP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第2个参数</a:t>
            </a: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</a:t>
            </a:r>
            <a:r>
              <a:rPr lang="zh-CN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，代表对应文件</a:t>
            </a:r>
            <a:endParaRPr lang="zh-CN" altLang="zh-CN" sz="19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 fontAlgn="auto">
              <a:lnSpc>
                <a:spcPct val="150000"/>
              </a:lnSpc>
            </a:pPr>
            <a:r>
              <a:rPr lang="en-US" altLang="zh-CN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可以通过 myproc()-&gt;ofile[fd] 获得同⼀⽂件对应的 f</a:t>
            </a:r>
            <a:r>
              <a:rPr lang="zh-CN" altLang="en-US" sz="19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，执行关闭文件。</a:t>
            </a:r>
            <a:endParaRPr lang="zh-CN" altLang="en-US" sz="19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2" y="1655544"/>
            <a:ext cx="7134728" cy="3176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kern="100" dirty="0">
                <a:latin typeface="+mj-ea"/>
                <a:cs typeface="黑体" panose="02010609060101010101" pitchFamily="49" charset="-122"/>
              </a:rPr>
              <a:t>2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、</a:t>
            </a:r>
            <a:r>
              <a:rPr lang="en-US" altLang="zh-CN" sz="3200" b="1" kern="100" dirty="0" err="1">
                <a:effectLst/>
                <a:latin typeface="+mj-ea"/>
                <a:cs typeface="黑体" panose="02010609060101010101" pitchFamily="49" charset="-122"/>
              </a:rPr>
              <a:t>sys_open</a:t>
            </a:r>
            <a:r>
              <a:rPr lang="en-US" altLang="zh-CN" sz="3200" b="1" kern="100" dirty="0">
                <a:effectLst/>
                <a:latin typeface="+mj-ea"/>
                <a:cs typeface="黑体" panose="02010609060101010101" pitchFamily="49" charset="-122"/>
              </a:rPr>
              <a:t>()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函数中的</a:t>
            </a:r>
            <a:r>
              <a:rPr lang="en-US" altLang="zh-CN" sz="3200" b="1" kern="100" dirty="0">
                <a:effectLst/>
                <a:latin typeface="+mj-ea"/>
                <a:cs typeface="黑体" panose="02010609060101010101" pitchFamily="49" charset="-122"/>
              </a:rPr>
              <a:t>f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和</a:t>
            </a:r>
            <a:r>
              <a:rPr lang="en-US" altLang="zh-CN" sz="3200" b="1" kern="100" dirty="0" err="1">
                <a:effectLst/>
                <a:latin typeface="+mj-ea"/>
                <a:cs typeface="黑体" panose="02010609060101010101" pitchFamily="49" charset="-122"/>
              </a:rPr>
              <a:t>fd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在变量类型和现实意义上有何区别？</a:t>
            </a:r>
            <a:r>
              <a:rPr lang="en-US" altLang="zh-CN" sz="3200" b="1" kern="100" dirty="0">
                <a:effectLst/>
                <a:latin typeface="+mj-ea"/>
                <a:cs typeface="黑体" panose="02010609060101010101" pitchFamily="49" charset="-122"/>
              </a:rPr>
              <a:t>f</a:t>
            </a:r>
            <a:r>
              <a:rPr lang="zh-CN" altLang="zh-CN" sz="3200" b="1" kern="100" dirty="0">
                <a:effectLst/>
                <a:latin typeface="+mj-ea"/>
                <a:cs typeface="黑体" panose="02010609060101010101" pitchFamily="49" charset="-122"/>
              </a:rPr>
              <a:t>的各个成员变量分别表示什么？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195" y="1720215"/>
            <a:ext cx="4967605" cy="393954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基于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file.h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文件源代码，变量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是结构体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file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类型的变量。结构体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file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类型的各个成员如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图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的里面的各个成员变量都代表什么？</a:t>
            </a:r>
            <a:endParaRPr lang="zh-CN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被设置的成员有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type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ip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readable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writeable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根据⽂件类型的不同⼜可能会设置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off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或者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major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其中之⼀。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72" y="1719667"/>
            <a:ext cx="6129918" cy="4142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070" y="1682750"/>
            <a:ext cx="4484370" cy="4739005"/>
          </a:xfrm>
        </p:spPr>
        <p:txBody>
          <a:bodyPr>
            <a:normAutofit fontScale="92500" lnSpcReduction="10000"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根据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ip的类型（⽂件的类型）对type进⾏设置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根据 omode 设置 writeable 和 readable。</a:t>
            </a:r>
            <a:endParaRPr lang="zh-CN" altLang="zh-CN" sz="1800" kern="100" dirty="0">
              <a:effectLst/>
              <a:latin typeface="Calibri" panose="020F0502020204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※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变量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fd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的区别：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是⼀个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file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结构体的指针，指向一个文件结构体，指向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system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全局数组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ftable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中的⼀项；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file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结构体记录（保存）了⽂件的各种相关信息；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fd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 (file description)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代表当前⽂件在当前进程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myproc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的编号，是一个文件描述符号，只是⼀个数。打开文件表中的每个有效项是一个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(struct file*)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，文件描述符号就是打开文件表项的下标。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fd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 = 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fdalloc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(f)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fdalloc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函数的作用是为传入的文件开辟（打开）一个文件表项，并返回对应的文件描述符。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可以通过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myproc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()-&gt;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ofile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fd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]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获得同⼀⽂件对应的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50" y="1105713"/>
            <a:ext cx="6571166" cy="447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函数的作⽤分别是什么？它们是如何⼯作的？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038" y="1741594"/>
            <a:ext cx="5955402" cy="489021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左图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xv6-riscv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file.c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文件中的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函数源码：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函数的作用是在进程的文件表中分配一个空闲的文件结构，并返回该结构的指针。该函数的工作原理如下：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获取文件表的锁，以确保在遍历和分配文件结构期间不会被其他进程修改。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通过一个循环遍历文件表中的每个文件结构。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对于每个文件结构，检查其引用计数（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）是否为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，即是否未被使用。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如果找到了一个未被使用的文件结构，则将其引用计数设置为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，表示已被使用，并释放文件表的锁。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返回该文件结构的指针。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如果遍历完文件表仍未找到空闲的文件结构，则释放文件表的锁，并返回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NULL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通过这种方式，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函数会遍历文件表，找到一个未被使用的文件结构并返回其指针，以便将文件与进程关联起来。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40" y="1939836"/>
            <a:ext cx="5296198" cy="4553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6087" y="274022"/>
            <a:ext cx="6173854" cy="57706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左图是</a:t>
            </a:r>
            <a:r>
              <a:rPr lang="en-US" altLang="zh-CN" dirty="0"/>
              <a:t>xv6-riscv</a:t>
            </a:r>
            <a:r>
              <a:rPr lang="zh-CN" altLang="en-US" dirty="0"/>
              <a:t>下的</a:t>
            </a:r>
            <a:r>
              <a:rPr lang="en-US" altLang="zh-CN" dirty="0"/>
              <a:t>kernel</a:t>
            </a:r>
            <a:r>
              <a:rPr lang="zh-CN" altLang="en-US" dirty="0"/>
              <a:t>中的</a:t>
            </a:r>
            <a:r>
              <a:rPr lang="en-US" altLang="zh-CN" dirty="0" err="1"/>
              <a:t>sysfile.c</a:t>
            </a:r>
            <a:r>
              <a:rPr lang="zh-CN" altLang="en-US" dirty="0"/>
              <a:t>文件中的</a:t>
            </a:r>
            <a:r>
              <a:rPr lang="en-US" altLang="zh-CN" dirty="0" err="1"/>
              <a:t>fdalloc</a:t>
            </a:r>
            <a:r>
              <a:rPr lang="en-US" altLang="zh-CN" dirty="0"/>
              <a:t>() </a:t>
            </a:r>
            <a:r>
              <a:rPr lang="zh-CN" altLang="en-US" dirty="0"/>
              <a:t>函数源码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fdalloc</a:t>
            </a:r>
            <a:r>
              <a:rPr lang="en-US" altLang="zh-CN" dirty="0"/>
              <a:t>() </a:t>
            </a:r>
            <a:r>
              <a:rPr lang="zh-CN" altLang="en-US" dirty="0"/>
              <a:t>函数的作用是在进程的文件描述符表中分配一个空闲的文件描述符，并将其与给定的文件结构关联起来，并返回该文件描述符的索引。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该函数的工作原理如下：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获取当前进程的指针。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通过一个循环遍历进程的文件描述符表。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对于每个文件描述符索引，检查对应的文件结构指针是否为</a:t>
            </a:r>
            <a:r>
              <a:rPr lang="en-US" altLang="zh-CN" dirty="0"/>
              <a:t>0</a:t>
            </a:r>
            <a:r>
              <a:rPr lang="zh-CN" altLang="en-US" dirty="0"/>
              <a:t>，即是否未被使用。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如果找到了一个未被使用的文件描述符，则将该文件描述符与给定的文件结构关联起来。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5.	</a:t>
            </a:r>
            <a:r>
              <a:rPr lang="zh-CN" altLang="en-US" dirty="0"/>
              <a:t>返回该文件描述符的索引。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6.	</a:t>
            </a:r>
            <a:r>
              <a:rPr lang="zh-CN" altLang="en-US" dirty="0"/>
              <a:t>如果遍历完文件描述符表仍未找到空闲的文件描述符，则返回 </a:t>
            </a:r>
            <a:r>
              <a:rPr lang="en-US" altLang="zh-CN" dirty="0"/>
              <a:t>-1</a:t>
            </a:r>
            <a:r>
              <a:rPr lang="zh-CN" altLang="en-US" dirty="0"/>
              <a:t>，表示文件描述符表已满。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通过这种方式，</a:t>
            </a:r>
            <a:r>
              <a:rPr lang="en-US" altLang="zh-CN" dirty="0" err="1"/>
              <a:t>fdalloc</a:t>
            </a:r>
            <a:r>
              <a:rPr lang="en-US" altLang="zh-CN" dirty="0"/>
              <a:t>() </a:t>
            </a:r>
            <a:r>
              <a:rPr lang="zh-CN" altLang="en-US" dirty="0"/>
              <a:t>函数会遍历文件描述符表，找到一个未被使用的文件描述符，并将其与给定的文件结构关联起来，以便将文件与进程关联起来。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11" y="1325112"/>
            <a:ext cx="5094249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4034" y="1825625"/>
            <a:ext cx="5549766" cy="3911032"/>
          </a:xfrm>
        </p:spPr>
        <p:txBody>
          <a:bodyPr>
            <a:normAutofit lnSpcReduction="10000"/>
          </a:bodyPr>
          <a:lstStyle/>
          <a:p>
            <a:pPr indent="266700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函数的作用是在进程的文件描述符表中分配一个空闲的文件描述符，并返回该描述符的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。它会遍历进程的文件描述符表，找到第一个未被使用的描述符并返回其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。如果文件描述符表已满，则返回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函数的作用是在进程的文件表中分配一个空闲的文件结构，并返回该结构的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。它遍历进程的文件表，找到第一个未被使用的文件结构并返回其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。如果文件表已满，则返回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总的来说，这两个函数都是为了在进程中分配文件描述符和文件结构，以便将文件与进程关联起来。它们的工作方式类似，都是通过遍历相关数据结构，找到空闲的位置进行分配。其中，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分配的是文件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结构的指针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fdalloc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分配的是文件结构的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64" y="1383736"/>
            <a:ext cx="5090601" cy="4352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commondata" val="eyJoZGlkIjoiMjIzZmNlYWY0ZGVkYWM4YzA4NjI1MmFiOTBiMWIyY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6393</Words>
  <Application>WPS 演示</Application>
  <PresentationFormat>宽屏</PresentationFormat>
  <Paragraphs>189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黑体</vt:lpstr>
      <vt:lpstr>Times New Roman</vt:lpstr>
      <vt:lpstr>Microsoft JhengHei</vt:lpstr>
      <vt:lpstr>Calibri</vt:lpstr>
      <vt:lpstr>等线</vt:lpstr>
      <vt:lpstr>Arial Unicode MS</vt:lpstr>
      <vt:lpstr>Office 主题​​</vt:lpstr>
      <vt:lpstr>PowerPoint 演示文稿</vt:lpstr>
      <vt:lpstr>PowerPoint 演示文稿</vt:lpstr>
      <vt:lpstr>1、open和close系统调用的作用是什么，系统调用的参数有哪些，各自代表什么含义？</vt:lpstr>
      <vt:lpstr>PowerPoint 演示文稿</vt:lpstr>
      <vt:lpstr>2、sys_open()函数中的f和fd在变量类型和现实意义上有何区别？f的各个成员变量分别表示什么？</vt:lpstr>
      <vt:lpstr>PowerPoint 演示文稿</vt:lpstr>
      <vt:lpstr>3. filealloc() 函数和 fdalloc() 函数的作⽤分别是什么？它们是如何⼯作的？</vt:lpstr>
      <vt:lpstr>PowerPoint 演示文稿</vt:lpstr>
      <vt:lpstr>PowerPoint 演示文稿</vt:lpstr>
      <vt:lpstr>4.xv6-riscv中ftable 是什么数据结构？xv6 系统最多⽀持打开多少⽂件？⼀个进程最多可以打开多少⽂件？</vt:lpstr>
      <vt:lpstr>PowerPoint 演示文稿</vt:lpstr>
      <vt:lpstr>5. sys_close()函数中myproc()-&gt;ofile[fd] = 0语句有什么作用？</vt:lpstr>
      <vt:lpstr>PowerPoint 演示文稿</vt:lpstr>
      <vt:lpstr>6. open和close系统调用可能会由于哪些原因而失败？</vt:lpstr>
      <vt:lpstr>PowerPoint 演示文稿</vt:lpstr>
      <vt:lpstr>PowerPoint 演示文稿</vt:lpstr>
      <vt:lpstr>PowerPoint 演示文稿</vt:lpstr>
      <vt:lpstr>PowerPoint 演示文稿</vt:lpstr>
      <vt:lpstr>附加题1.Linux 内核如何实现与 xv6 的ofile结构类似的功能？请结合相关源码 [fs/file.c⽂件 ]对⽐分析 Linux 的fd_install函数与 xv6 的fdalloc函数在实现上的区别。</vt:lpstr>
      <vt:lpstr>PowerPoint 演示文稿</vt:lpstr>
      <vt:lpstr>附加题2.Linux 内核如何实现与 xv6 的 ftable 结构类似的功能？请结合相关源码 [ fs/file_table.c 文件 ] 对比分析 Linux 的 alloc_empty_file() 函数与 xv6 的 filealloc() 函数在实现上的区别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照相羊</cp:lastModifiedBy>
  <cp:revision>45</cp:revision>
  <dcterms:created xsi:type="dcterms:W3CDTF">2018-08-12T03:36:00Z</dcterms:created>
  <dcterms:modified xsi:type="dcterms:W3CDTF">2023-12-27T07:05:10Z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48CA8884B54B40E98FD4224C23F0A562_12</vt:lpwstr>
  </property>
  <property fmtid="{D5CDD505-2E9C-101B-9397-08002B2CF9AE}" pid="3" name="KSOProductBuildVer">
    <vt:lpwstr>2052-12.1.0.16120</vt:lpwstr>
  </property>
</Properties>
</file>