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1" r:id="rId3"/>
    <p:sldId id="274" r:id="rId4"/>
    <p:sldId id="258" r:id="rId5"/>
    <p:sldId id="294" r:id="rId6"/>
    <p:sldId id="295" r:id="rId7"/>
    <p:sldId id="291" r:id="rId8"/>
    <p:sldId id="296" r:id="rId9"/>
    <p:sldId id="297" r:id="rId10"/>
    <p:sldId id="299" r:id="rId11"/>
    <p:sldId id="275" r:id="rId12"/>
    <p:sldId id="302" r:id="rId13"/>
    <p:sldId id="306" r:id="rId14"/>
    <p:sldId id="267" r:id="rId15"/>
    <p:sldId id="304" r:id="rId16"/>
    <p:sldId id="301" r:id="rId17"/>
    <p:sldId id="305" r:id="rId18"/>
    <p:sldId id="2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0" autoAdjust="0"/>
  </p:normalViewPr>
  <p:slideViewPr>
    <p:cSldViewPr snapToGrid="0">
      <p:cViewPr varScale="1">
        <p:scale>
          <a:sx n="83" d="100"/>
          <a:sy n="83" d="100"/>
        </p:scale>
        <p:origin x="96"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F211D-EAD4-4972-808E-EB6009D647D2}" type="datetimeFigureOut">
              <a:rPr lang="zh-CN" altLang="en-US" smtClean="0"/>
              <a:t>2023/12/27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708A8-EA09-421F-9EA9-36140234A4A2}" type="slidenum">
              <a:rPr lang="zh-CN" altLang="en-US" smtClean="0"/>
              <a:t>‹#›</a:t>
            </a:fld>
            <a:endParaRPr lang="zh-CN" altLang="en-US"/>
          </a:p>
        </p:txBody>
      </p:sp>
    </p:spTree>
    <p:extLst>
      <p:ext uri="{BB962C8B-B14F-4D97-AF65-F5344CB8AC3E}">
        <p14:creationId xmlns:p14="http://schemas.microsoft.com/office/powerpoint/2010/main" val="212683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a:t>
            </a:fld>
            <a:endParaRPr lang="zh-CN" altLang="en-US"/>
          </a:p>
        </p:txBody>
      </p:sp>
    </p:spTree>
    <p:extLst>
      <p:ext uri="{BB962C8B-B14F-4D97-AF65-F5344CB8AC3E}">
        <p14:creationId xmlns:p14="http://schemas.microsoft.com/office/powerpoint/2010/main" val="380714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11</a:t>
            </a:fld>
            <a:endParaRPr lang="zh-CN" altLang="en-US"/>
          </a:p>
        </p:txBody>
      </p:sp>
    </p:spTree>
    <p:extLst>
      <p:ext uri="{BB962C8B-B14F-4D97-AF65-F5344CB8AC3E}">
        <p14:creationId xmlns:p14="http://schemas.microsoft.com/office/powerpoint/2010/main" val="3593452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12</a:t>
            </a:fld>
            <a:endParaRPr lang="zh-CN" altLang="en-US"/>
          </a:p>
        </p:txBody>
      </p:sp>
    </p:spTree>
    <p:extLst>
      <p:ext uri="{BB962C8B-B14F-4D97-AF65-F5344CB8AC3E}">
        <p14:creationId xmlns:p14="http://schemas.microsoft.com/office/powerpoint/2010/main" val="2292552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13</a:t>
            </a:fld>
            <a:endParaRPr lang="zh-CN" altLang="en-US"/>
          </a:p>
        </p:txBody>
      </p:sp>
    </p:spTree>
    <p:extLst>
      <p:ext uri="{BB962C8B-B14F-4D97-AF65-F5344CB8AC3E}">
        <p14:creationId xmlns:p14="http://schemas.microsoft.com/office/powerpoint/2010/main" val="368457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15</a:t>
            </a:fld>
            <a:endParaRPr lang="zh-CN" altLang="en-US"/>
          </a:p>
        </p:txBody>
      </p:sp>
    </p:spTree>
    <p:extLst>
      <p:ext uri="{BB962C8B-B14F-4D97-AF65-F5344CB8AC3E}">
        <p14:creationId xmlns:p14="http://schemas.microsoft.com/office/powerpoint/2010/main" val="3288668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16</a:t>
            </a:fld>
            <a:endParaRPr lang="zh-CN" altLang="en-US"/>
          </a:p>
        </p:txBody>
      </p:sp>
    </p:spTree>
    <p:extLst>
      <p:ext uri="{BB962C8B-B14F-4D97-AF65-F5344CB8AC3E}">
        <p14:creationId xmlns:p14="http://schemas.microsoft.com/office/powerpoint/2010/main" val="1553881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17</a:t>
            </a:fld>
            <a:endParaRPr lang="zh-CN" altLang="en-US"/>
          </a:p>
        </p:txBody>
      </p:sp>
    </p:spTree>
    <p:extLst>
      <p:ext uri="{BB962C8B-B14F-4D97-AF65-F5344CB8AC3E}">
        <p14:creationId xmlns:p14="http://schemas.microsoft.com/office/powerpoint/2010/main" val="3509064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18</a:t>
            </a:fld>
            <a:endParaRPr lang="zh-CN" altLang="en-US"/>
          </a:p>
        </p:txBody>
      </p:sp>
    </p:spTree>
    <p:extLst>
      <p:ext uri="{BB962C8B-B14F-4D97-AF65-F5344CB8AC3E}">
        <p14:creationId xmlns:p14="http://schemas.microsoft.com/office/powerpoint/2010/main" val="198697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a:t>
            </a:fld>
            <a:endParaRPr lang="zh-CN" altLang="en-US"/>
          </a:p>
        </p:txBody>
      </p:sp>
    </p:spTree>
    <p:extLst>
      <p:ext uri="{BB962C8B-B14F-4D97-AF65-F5344CB8AC3E}">
        <p14:creationId xmlns:p14="http://schemas.microsoft.com/office/powerpoint/2010/main" val="359345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3</a:t>
            </a:fld>
            <a:endParaRPr lang="zh-CN" altLang="en-US"/>
          </a:p>
        </p:txBody>
      </p:sp>
    </p:spTree>
    <p:extLst>
      <p:ext uri="{BB962C8B-B14F-4D97-AF65-F5344CB8AC3E}">
        <p14:creationId xmlns:p14="http://schemas.microsoft.com/office/powerpoint/2010/main" val="359345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28BF6-63CC-4D22-F3E0-2029C5A844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EEBDC3-9139-A44E-B935-158626EFE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5917F0-810B-052C-AC86-6D1E9715B848}"/>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8862D835-BFC0-044B-C32F-C6E82C07EC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A0670E-7068-83AD-974B-EA64D8542937}"/>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285780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4930F-556E-64DC-245A-1C7B12FA4F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B86B75-A920-5F1E-E20B-3EC15B63F8E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74206C-3BA5-22CF-F76F-3AF9CA662138}"/>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FB4CCF13-2333-1F30-FBAB-B06F16584B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41235-47CE-604E-6C98-E13C51FA02DD}"/>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353779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738DF2-896E-C7C4-421E-4CCB29F589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C5DA9E-5A24-10DB-90E2-661F2A3BE0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6D9F1C-4C2B-3806-FC9B-FACFEC693D9B}"/>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765EB421-CBD8-7749-E455-BC8AFBDAF2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445B2-BFC2-569A-53F5-D26E5C18FFE3}"/>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52302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53119-7425-1314-9D8B-35510E0261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54F7D7-45C3-FBB6-2468-15D096B012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FCCFF4-9CB4-D632-2C56-8D13803708D8}"/>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1B101AE5-0540-B07E-DD8B-E9EBB73DB5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73378D-51D1-7C07-6E0B-497518392FE3}"/>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33029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E5AA5-A37B-213B-5FBF-AB34B6A0797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A249C5-127F-94E9-E03C-91C45C933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C0535CA-BE7B-1067-1762-86C5B39972FA}"/>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6FA977CC-CD81-0469-9A80-51BB632AE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8E8106-0EA9-3A9F-9C82-829A22C38B95}"/>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4052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5013F-22AA-AB62-3566-24CCAC6A84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AA9B35-578A-3647-3BC1-C3A257C867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34D8D4-4DED-D723-9132-E4C44F3881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3CE755-52C8-26D0-7A38-BB0459C0E044}"/>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6" name="页脚占位符 5">
            <a:extLst>
              <a:ext uri="{FF2B5EF4-FFF2-40B4-BE49-F238E27FC236}">
                <a16:creationId xmlns:a16="http://schemas.microsoft.com/office/drawing/2014/main" id="{DBBACAB9-6D0C-6211-FC0E-2FD6B63F7E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BAFD67-BBBB-941E-13EF-017D9D2D3012}"/>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279377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FC80E-F8D0-DE0C-CAFD-EA36C194E4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3A14526-823E-7F00-C547-C2366D1E8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FE17D8-2BBF-2C11-6E26-D215F40E4B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9AD6E3-A2EF-E10E-97E2-FCA26C90D4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351931-BA59-B4BE-838F-737EE28DDE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26D353-B6F6-C345-3929-CBCC89076C06}"/>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8" name="页脚占位符 7">
            <a:extLst>
              <a:ext uri="{FF2B5EF4-FFF2-40B4-BE49-F238E27FC236}">
                <a16:creationId xmlns:a16="http://schemas.microsoft.com/office/drawing/2014/main" id="{0E102D1A-D850-D2E7-F74A-40B748E901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367E0DE-ABF0-8C4C-0DB7-C70673064D45}"/>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45502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44332-2CCB-D4A0-6383-9DA323D47E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DB2FE7-CAF1-CADE-66E9-02CDD3CE6C8B}"/>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4" name="页脚占位符 3">
            <a:extLst>
              <a:ext uri="{FF2B5EF4-FFF2-40B4-BE49-F238E27FC236}">
                <a16:creationId xmlns:a16="http://schemas.microsoft.com/office/drawing/2014/main" id="{7DFEEEE9-FB97-2264-CBB7-61E2995D96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2BF7478-AF90-583A-EFAF-5C9658A0B19A}"/>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5275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4A7AA5-BA67-5F1D-DD3F-9461CAEA2967}"/>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3" name="页脚占位符 2">
            <a:extLst>
              <a:ext uri="{FF2B5EF4-FFF2-40B4-BE49-F238E27FC236}">
                <a16:creationId xmlns:a16="http://schemas.microsoft.com/office/drawing/2014/main" id="{41C939A0-D4DB-4BAA-F06A-383DC24AD9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7B7D48A-324A-4833-07CC-2C0C2AF65C86}"/>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140500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D1F94-6696-76FE-76CD-420722A521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4FD59D0-6178-603A-EBE8-EF8DC8124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8D65399-CCB8-7322-BDBC-D83ADBA3E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076C6D-C1EF-D409-601F-D38E93EA6352}"/>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6" name="页脚占位符 5">
            <a:extLst>
              <a:ext uri="{FF2B5EF4-FFF2-40B4-BE49-F238E27FC236}">
                <a16:creationId xmlns:a16="http://schemas.microsoft.com/office/drawing/2014/main" id="{C73B4144-ABAE-B440-9567-49EFF36066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143F92-A8FF-F3BF-0C86-5BCD1D10C253}"/>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67963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F4802-A0E0-122C-DB84-6B44297BBF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B89FFA6-7C95-440F-F0EF-916257E37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C351B9-8DE9-24A8-E0DA-6B09F3B74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D3AF61-579F-69A9-422B-81CE2CD78C78}"/>
              </a:ext>
            </a:extLst>
          </p:cNvPr>
          <p:cNvSpPr>
            <a:spLocks noGrp="1"/>
          </p:cNvSpPr>
          <p:nvPr>
            <p:ph type="dt" sz="half" idx="10"/>
          </p:nvPr>
        </p:nvSpPr>
        <p:spPr/>
        <p:txBody>
          <a:bodyPr/>
          <a:lstStyle/>
          <a:p>
            <a:fld id="{3500D9DF-A86B-4136-8ED8-8C87136A2E9F}" type="datetimeFigureOut">
              <a:rPr lang="zh-CN" altLang="en-US" smtClean="0"/>
              <a:t>2023/12/27</a:t>
            </a:fld>
            <a:endParaRPr lang="zh-CN" altLang="en-US"/>
          </a:p>
        </p:txBody>
      </p:sp>
      <p:sp>
        <p:nvSpPr>
          <p:cNvPr id="6" name="页脚占位符 5">
            <a:extLst>
              <a:ext uri="{FF2B5EF4-FFF2-40B4-BE49-F238E27FC236}">
                <a16:creationId xmlns:a16="http://schemas.microsoft.com/office/drawing/2014/main" id="{549820DC-FFEE-6413-58F7-B2D86FCFC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0DD3F9-698B-328F-B1CE-B0518BB4B348}"/>
              </a:ext>
            </a:extLst>
          </p:cNvPr>
          <p:cNvSpPr>
            <a:spLocks noGrp="1"/>
          </p:cNvSpPr>
          <p:nvPr>
            <p:ph type="sldNum" sz="quarter" idx="12"/>
          </p:nvPr>
        </p:nvSpPr>
        <p:spPr/>
        <p:txBody>
          <a:body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2184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3374F8-38C4-4AB4-DEAF-359CA9398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6037DC-A99F-0D82-E875-94A4ED4DD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7FE7E0-C916-0D1A-9C37-ED574B312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0D9DF-A86B-4136-8ED8-8C87136A2E9F}"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CE6EA8AB-4A58-2744-BE38-F66186FCE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5ED007-92B4-A29D-7F53-0F98F4EF0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0C4A4-1CFB-410A-A821-7960DAF39D8F}" type="slidenum">
              <a:rPr lang="zh-CN" altLang="en-US" smtClean="0"/>
              <a:t>‹#›</a:t>
            </a:fld>
            <a:endParaRPr lang="zh-CN" altLang="en-US"/>
          </a:p>
        </p:txBody>
      </p:sp>
    </p:spTree>
    <p:extLst>
      <p:ext uri="{BB962C8B-B14F-4D97-AF65-F5344CB8AC3E}">
        <p14:creationId xmlns:p14="http://schemas.microsoft.com/office/powerpoint/2010/main" val="4118674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9497658" y="6375559"/>
            <a:ext cx="908124" cy="482441"/>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150284" y="2763560"/>
            <a:ext cx="5891432" cy="738664"/>
          </a:xfrm>
          <a:prstGeom prst="rect">
            <a:avLst/>
          </a:prstGeom>
          <a:noFill/>
        </p:spPr>
        <p:txBody>
          <a:bodyPr wrap="square" rtlCol="0">
            <a:spAutoFit/>
          </a:bodyPr>
          <a:lstStyle/>
          <a:p>
            <a:pPr algn="ctr"/>
            <a:r>
              <a:rPr lang="zh-CN" altLang="en-US" sz="4200" dirty="0">
                <a:solidFill>
                  <a:srgbClr val="DE4B5D"/>
                </a:solidFill>
                <a:latin typeface="微软雅黑" panose="020B0503020204020204" pitchFamily="34" charset="-122"/>
                <a:ea typeface="微软雅黑" panose="020B0503020204020204" pitchFamily="34" charset="-122"/>
              </a:rPr>
              <a:t>文件读写和日志设计</a:t>
            </a:r>
          </a:p>
        </p:txBody>
      </p:sp>
      <p:cxnSp>
        <p:nvCxnSpPr>
          <p:cNvPr id="18" name="直接连接符 17"/>
          <p:cNvCxnSpPr/>
          <p:nvPr/>
        </p:nvCxnSpPr>
        <p:spPr>
          <a:xfrm>
            <a:off x="5968738" y="3778836"/>
            <a:ext cx="254524"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291764" y="3798299"/>
            <a:ext cx="3353947" cy="276999"/>
          </a:xfrm>
          <a:prstGeom prst="rect">
            <a:avLst/>
          </a:prstGeom>
          <a:noFill/>
        </p:spPr>
        <p:txBody>
          <a:bodyPr wrap="square" rtlCol="0">
            <a:spAutoFit/>
          </a:bodyPr>
          <a:lstStyle/>
          <a:p>
            <a:pPr algn="ctr"/>
            <a:r>
              <a:rPr lang="zh-CN" altLang="en-US" sz="1200" dirty="0">
                <a:solidFill>
                  <a:srgbClr val="5A5A5A"/>
                </a:solidFill>
                <a:latin typeface="微软雅黑" panose="020B0503020204020204" pitchFamily="34" charset="-122"/>
                <a:ea typeface="微软雅黑" panose="020B0503020204020204" pitchFamily="34" charset="-122"/>
              </a:rPr>
              <a:t>小组成员：周骏丰 路欣悦 禹明坤</a:t>
            </a:r>
          </a:p>
        </p:txBody>
      </p:sp>
      <p:sp>
        <p:nvSpPr>
          <p:cNvPr id="9" name="任意多边形 8"/>
          <p:cNvSpPr/>
          <p:nvPr/>
        </p:nvSpPr>
        <p:spPr>
          <a:xfrm flipV="1">
            <a:off x="220531" y="0"/>
            <a:ext cx="4219389" cy="2241551"/>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912913" y="0"/>
            <a:ext cx="4771429" cy="2534822"/>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840105" y="5298846"/>
            <a:ext cx="6568440" cy="645160"/>
          </a:xfrm>
          <a:prstGeom prst="rect">
            <a:avLst/>
          </a:prstGeom>
          <a:noFill/>
        </p:spPr>
        <p:txBody>
          <a:bodyPr wrap="square" rtlCol="0">
            <a:spAutoFit/>
          </a:bodyPr>
          <a:lstStyle/>
          <a:p>
            <a:r>
              <a:rPr lang="en-US" dirty="0" err="1"/>
              <a:t>install_trans</a:t>
            </a:r>
            <a:r>
              <a:rPr lang="en-US" dirty="0"/>
              <a:t>()</a:t>
            </a:r>
            <a:r>
              <a:rPr lang="zh-CN" altLang="en-US" dirty="0"/>
              <a:t>调用</a:t>
            </a:r>
            <a:r>
              <a:rPr lang="en-US" altLang="zh-CN" dirty="0"/>
              <a:t>bread()</a:t>
            </a:r>
            <a:r>
              <a:rPr lang="zh-CN" altLang="en-US" dirty="0"/>
              <a:t>获取日志块的内容，之后调用</a:t>
            </a:r>
            <a:r>
              <a:rPr lang="en-US" altLang="zh-CN" dirty="0" err="1"/>
              <a:t>memmove</a:t>
            </a:r>
            <a:r>
              <a:rPr lang="en-US" altLang="zh-CN" dirty="0"/>
              <a:t>()</a:t>
            </a:r>
            <a:r>
              <a:rPr lang="zh-CN" altLang="en-US" dirty="0"/>
              <a:t>进行内存复制，最终完成真正的磁盘写入操作。</a:t>
            </a:r>
          </a:p>
        </p:txBody>
      </p:sp>
      <p:pic>
        <p:nvPicPr>
          <p:cNvPr id="4" name="图片 3"/>
          <p:cNvPicPr>
            <a:picLocks noChangeAspect="1"/>
          </p:cNvPicPr>
          <p:nvPr>
            <p:custDataLst>
              <p:tags r:id="rId1"/>
            </p:custDataLst>
          </p:nvPr>
        </p:nvPicPr>
        <p:blipFill>
          <a:blip r:embed="rId4"/>
          <a:stretch>
            <a:fillRect/>
          </a:stretch>
        </p:blipFill>
        <p:spPr>
          <a:xfrm>
            <a:off x="840105" y="1371719"/>
            <a:ext cx="6838950" cy="3533775"/>
          </a:xfrm>
          <a:prstGeom prst="rect">
            <a:avLst/>
          </a:prstGeom>
        </p:spPr>
      </p:pic>
      <p:sp>
        <p:nvSpPr>
          <p:cNvPr id="5" name="TextBox 76">
            <a:extLst>
              <a:ext uri="{FF2B5EF4-FFF2-40B4-BE49-F238E27FC236}">
                <a16:creationId xmlns:a16="http://schemas.microsoft.com/office/drawing/2014/main" id="{CDD5B47F-7E89-ABA2-9E77-35DB30C86241}"/>
              </a:ext>
            </a:extLst>
          </p:cNvPr>
          <p:cNvSpPr txBox="1"/>
          <p:nvPr/>
        </p:nvSpPr>
        <p:spPr>
          <a:xfrm>
            <a:off x="420172" y="455147"/>
            <a:ext cx="9268039"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2.2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commit()</a:t>
            </a:r>
            <a:r>
              <a:rPr lang="zh-CN" altLang="en-US" sz="2800" dirty="0">
                <a:latin typeface="微软雅黑" panose="020B0503020204020204" pitchFamily="34" charset="-122"/>
                <a:ea typeface="微软雅黑" panose="020B0503020204020204" pitchFamily="34" charset="-122"/>
              </a:rPr>
              <a:t>函数的功能与其每个语句的功能</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76">
            <a:extLst>
              <a:ext uri="{FF2B5EF4-FFF2-40B4-BE49-F238E27FC236}">
                <a16:creationId xmlns:a16="http://schemas.microsoft.com/office/drawing/2014/main" id="{589FBA57-1FA0-1811-F568-19B3B98F6D66}"/>
              </a:ext>
            </a:extLst>
          </p:cNvPr>
          <p:cNvSpPr txBox="1"/>
          <p:nvPr/>
        </p:nvSpPr>
        <p:spPr>
          <a:xfrm>
            <a:off x="922061" y="446432"/>
            <a:ext cx="9268039"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3.1</a:t>
            </a:r>
            <a:r>
              <a:rPr lang="zh-CN" altLang="en-US"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initlog</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函数的作用是什么？它何时被调用？</a:t>
            </a:r>
            <a:endParaRPr lang="en-US" altLang="zh-CN" sz="28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A1ED12C5-D8B7-6DBD-4297-5F6566E50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199" y="1720840"/>
            <a:ext cx="5642936" cy="3641807"/>
          </a:xfrm>
          <a:prstGeom prst="rect">
            <a:avLst/>
          </a:prstGeom>
        </p:spPr>
      </p:pic>
      <p:sp>
        <p:nvSpPr>
          <p:cNvPr id="15" name="文本框 14">
            <a:extLst>
              <a:ext uri="{FF2B5EF4-FFF2-40B4-BE49-F238E27FC236}">
                <a16:creationId xmlns:a16="http://schemas.microsoft.com/office/drawing/2014/main" id="{A3DE169E-1075-5431-9D79-34BA3542204B}"/>
              </a:ext>
            </a:extLst>
          </p:cNvPr>
          <p:cNvSpPr txBox="1"/>
          <p:nvPr/>
        </p:nvSpPr>
        <p:spPr>
          <a:xfrm>
            <a:off x="701269" y="1491713"/>
            <a:ext cx="4303868" cy="4247317"/>
          </a:xfrm>
          <a:prstGeom prst="rect">
            <a:avLst/>
          </a:prstGeom>
          <a:noFill/>
        </p:spPr>
        <p:txBody>
          <a:bodyPr wrap="square">
            <a:spAutoFit/>
          </a:bodyPr>
          <a:lstStyle/>
          <a:p>
            <a:pPr algn="just" fontAlgn="base"/>
            <a:r>
              <a:rPr lang="en-US" altLang="zh-CN" b="0" i="0" dirty="0" err="1">
                <a:effectLst/>
                <a:latin typeface="微软雅黑" panose="020B0503020204020204" pitchFamily="34" charset="-122"/>
                <a:ea typeface="微软雅黑" panose="020B0503020204020204" pitchFamily="34" charset="-122"/>
              </a:rPr>
              <a:t>initlog</a:t>
            </a:r>
            <a:r>
              <a:rPr lang="zh-CN" altLang="en-US" b="0" i="0" dirty="0">
                <a:effectLst/>
                <a:latin typeface="微软雅黑" panose="020B0503020204020204" pitchFamily="34" charset="-122"/>
                <a:ea typeface="微软雅黑" panose="020B0503020204020204" pitchFamily="34" charset="-122"/>
              </a:rPr>
              <a:t>在系统启动初始化过程中被调用，主要工作是尝试从磁盘上恢复执行之前被打断的写磁盘操作。</a:t>
            </a:r>
            <a:endParaRPr lang="en-US" altLang="zh-CN" b="0" i="0" dirty="0">
              <a:effectLst/>
              <a:latin typeface="微软雅黑" panose="020B0503020204020204" pitchFamily="34" charset="-122"/>
              <a:ea typeface="微软雅黑" panose="020B0503020204020204" pitchFamily="34" charset="-122"/>
            </a:endParaRPr>
          </a:p>
          <a:p>
            <a:pPr algn="just" fontAlgn="base"/>
            <a:endParaRPr lang="zh-CN" altLang="en-US" b="0" i="0" dirty="0">
              <a:effectLst/>
              <a:latin typeface="微软雅黑" panose="020B0503020204020204" pitchFamily="34" charset="-122"/>
              <a:ea typeface="微软雅黑" panose="020B0503020204020204" pitchFamily="34" charset="-122"/>
            </a:endParaRPr>
          </a:p>
          <a:p>
            <a:pPr algn="l" fontAlgn="base">
              <a:buFont typeface="Arial" panose="020B0604020202020204" pitchFamily="34" charset="0"/>
              <a:buChar char="•"/>
            </a:pPr>
            <a:r>
              <a:rPr lang="zh-CN" altLang="en-US" b="0" i="0" dirty="0">
                <a:effectLst/>
                <a:latin typeface="微软雅黑" panose="020B0503020204020204" pitchFamily="34" charset="-122"/>
                <a:ea typeface="微软雅黑" panose="020B0503020204020204" pitchFamily="34" charset="-122"/>
              </a:rPr>
              <a:t>首先对</a:t>
            </a:r>
            <a:r>
              <a:rPr lang="en-US" altLang="zh-CN" b="0" i="0" dirty="0" err="1">
                <a:effectLst/>
                <a:latin typeface="微软雅黑" panose="020B0503020204020204" pitchFamily="34" charset="-122"/>
                <a:ea typeface="微软雅黑" panose="020B0503020204020204" pitchFamily="34" charset="-122"/>
              </a:rPr>
              <a:t>logheader</a:t>
            </a:r>
            <a:r>
              <a:rPr lang="zh-CN" altLang="en-US" b="0" i="0" dirty="0">
                <a:effectLst/>
                <a:latin typeface="微软雅黑" panose="020B0503020204020204" pitchFamily="34" charset="-122"/>
                <a:ea typeface="微软雅黑" panose="020B0503020204020204" pitchFamily="34" charset="-122"/>
              </a:rPr>
              <a:t>的大小进行校验，目前</a:t>
            </a:r>
            <a:r>
              <a:rPr lang="en-US" altLang="zh-CN" b="0" i="0" dirty="0">
                <a:effectLst/>
                <a:latin typeface="微软雅黑" panose="020B0503020204020204" pitchFamily="34" charset="-122"/>
                <a:ea typeface="微软雅黑" panose="020B0503020204020204" pitchFamily="34" charset="-122"/>
              </a:rPr>
              <a:t>xv6</a:t>
            </a:r>
            <a:r>
              <a:rPr lang="zh-CN" altLang="en-US" b="0" i="0" dirty="0">
                <a:effectLst/>
                <a:latin typeface="微软雅黑" panose="020B0503020204020204" pitchFamily="34" charset="-122"/>
                <a:ea typeface="微软雅黑" panose="020B0503020204020204" pitchFamily="34" charset="-122"/>
              </a:rPr>
              <a:t>中的</a:t>
            </a:r>
            <a:r>
              <a:rPr lang="en-US" altLang="zh-CN" b="0" i="0" dirty="0" err="1">
                <a:effectLst/>
                <a:latin typeface="微软雅黑" panose="020B0503020204020204" pitchFamily="34" charset="-122"/>
                <a:ea typeface="微软雅黑" panose="020B0503020204020204" pitchFamily="34" charset="-122"/>
              </a:rPr>
              <a:t>logheader</a:t>
            </a:r>
            <a:r>
              <a:rPr lang="zh-CN" altLang="en-US" b="0" i="0" dirty="0">
                <a:effectLst/>
                <a:latin typeface="微软雅黑" panose="020B0503020204020204" pitchFamily="34" charset="-122"/>
                <a:ea typeface="微软雅黑" panose="020B0503020204020204" pitchFamily="34" charset="-122"/>
              </a:rPr>
              <a:t>不能超过一个扇区大小。</a:t>
            </a:r>
            <a:endParaRPr lang="en-US" altLang="zh-CN" b="0" i="0" dirty="0">
              <a:effectLst/>
              <a:latin typeface="微软雅黑" panose="020B0503020204020204" pitchFamily="34" charset="-122"/>
              <a:ea typeface="微软雅黑" panose="020B0503020204020204" pitchFamily="34" charset="-122"/>
            </a:endParaRPr>
          </a:p>
          <a:p>
            <a:pPr algn="l" fontAlgn="base">
              <a:buFont typeface="Arial" panose="020B0604020202020204" pitchFamily="34" charset="0"/>
              <a:buChar char="•"/>
            </a:pPr>
            <a:endParaRPr lang="zh-CN" altLang="en-US" b="0" i="0" dirty="0">
              <a:effectLst/>
              <a:latin typeface="微软雅黑" panose="020B0503020204020204" pitchFamily="34" charset="-122"/>
              <a:ea typeface="微软雅黑" panose="020B0503020204020204" pitchFamily="34" charset="-122"/>
            </a:endParaRPr>
          </a:p>
          <a:p>
            <a:pPr algn="l" fontAlgn="base">
              <a:buFont typeface="Arial" panose="020B0604020202020204" pitchFamily="34" charset="0"/>
              <a:buChar char="•"/>
            </a:pPr>
            <a:r>
              <a:rPr lang="zh-CN" altLang="en-US" b="0" i="0" dirty="0">
                <a:effectLst/>
                <a:latin typeface="微软雅黑" panose="020B0503020204020204" pitchFamily="34" charset="-122"/>
                <a:ea typeface="微软雅黑" panose="020B0503020204020204" pitchFamily="34" charset="-122"/>
              </a:rPr>
              <a:t>接着读取磁盘上超级块的数据。</a:t>
            </a:r>
            <a:endParaRPr lang="en-US" altLang="zh-CN" b="0" i="0" dirty="0">
              <a:effectLst/>
              <a:latin typeface="微软雅黑" panose="020B0503020204020204" pitchFamily="34" charset="-122"/>
              <a:ea typeface="微软雅黑" panose="020B0503020204020204" pitchFamily="34" charset="-122"/>
            </a:endParaRPr>
          </a:p>
          <a:p>
            <a:pPr algn="l" fontAlgn="base">
              <a:buFont typeface="Arial" panose="020B0604020202020204" pitchFamily="34" charset="0"/>
              <a:buChar char="•"/>
            </a:pPr>
            <a:endParaRPr lang="zh-CN" altLang="en-US" b="0" i="0" dirty="0">
              <a:effectLst/>
              <a:latin typeface="微软雅黑" panose="020B0503020204020204" pitchFamily="34" charset="-122"/>
              <a:ea typeface="微软雅黑" panose="020B0503020204020204" pitchFamily="34" charset="-122"/>
            </a:endParaRPr>
          </a:p>
          <a:p>
            <a:pPr algn="l" fontAlgn="base">
              <a:buFont typeface="Arial" panose="020B0604020202020204" pitchFamily="34" charset="0"/>
              <a:buChar char="•"/>
            </a:pPr>
            <a:r>
              <a:rPr lang="zh-CN" altLang="en-US" b="0" i="0" dirty="0">
                <a:effectLst/>
                <a:latin typeface="微软雅黑" panose="020B0503020204020204" pitchFamily="34" charset="-122"/>
                <a:ea typeface="微软雅黑" panose="020B0503020204020204" pitchFamily="34" charset="-122"/>
              </a:rPr>
              <a:t>然后将超级块中有关</a:t>
            </a:r>
            <a:r>
              <a:rPr lang="en-US" altLang="zh-CN" b="0" i="0" dirty="0">
                <a:effectLst/>
                <a:latin typeface="微软雅黑" panose="020B0503020204020204" pitchFamily="34" charset="-122"/>
                <a:ea typeface="微软雅黑" panose="020B0503020204020204" pitchFamily="34" charset="-122"/>
              </a:rPr>
              <a:t>log</a:t>
            </a:r>
            <a:r>
              <a:rPr lang="zh-CN" altLang="en-US" b="0" i="0" dirty="0">
                <a:effectLst/>
                <a:latin typeface="微软雅黑" panose="020B0503020204020204" pitchFamily="34" charset="-122"/>
                <a:ea typeface="微软雅黑" panose="020B0503020204020204" pitchFamily="34" charset="-122"/>
              </a:rPr>
              <a:t>的信息记录到</a:t>
            </a:r>
            <a:r>
              <a:rPr lang="en-US" altLang="zh-CN" b="0" i="0" dirty="0">
                <a:effectLst/>
                <a:latin typeface="微软雅黑" panose="020B0503020204020204" pitchFamily="34" charset="-122"/>
                <a:ea typeface="微软雅黑" panose="020B0503020204020204" pitchFamily="34" charset="-122"/>
              </a:rPr>
              <a:t>log</a:t>
            </a:r>
            <a:r>
              <a:rPr lang="zh-CN" altLang="en-US" b="0" i="0" dirty="0">
                <a:effectLst/>
                <a:latin typeface="微软雅黑" panose="020B0503020204020204" pitchFamily="34" charset="-122"/>
                <a:ea typeface="微软雅黑" panose="020B0503020204020204" pitchFamily="34" charset="-122"/>
              </a:rPr>
              <a:t>变量中。</a:t>
            </a:r>
            <a:endParaRPr lang="en-US" altLang="zh-CN" b="0" i="0" dirty="0">
              <a:effectLst/>
              <a:latin typeface="微软雅黑" panose="020B0503020204020204" pitchFamily="34" charset="-122"/>
              <a:ea typeface="微软雅黑" panose="020B0503020204020204" pitchFamily="34" charset="-122"/>
            </a:endParaRPr>
          </a:p>
          <a:p>
            <a:pPr algn="l" fontAlgn="base">
              <a:buFont typeface="Arial" panose="020B0604020202020204" pitchFamily="34" charset="0"/>
              <a:buChar char="•"/>
            </a:pPr>
            <a:endParaRPr lang="zh-CN" altLang="en-US" b="0" i="0" dirty="0">
              <a:effectLst/>
              <a:latin typeface="微软雅黑" panose="020B0503020204020204" pitchFamily="34" charset="-122"/>
              <a:ea typeface="微软雅黑" panose="020B0503020204020204" pitchFamily="34" charset="-122"/>
            </a:endParaRPr>
          </a:p>
          <a:p>
            <a:pPr algn="l" fontAlgn="base">
              <a:buFont typeface="Arial" panose="020B0604020202020204" pitchFamily="34" charset="0"/>
              <a:buChar char="•"/>
            </a:pPr>
            <a:r>
              <a:rPr lang="zh-CN" altLang="en-US" b="0" i="0" dirty="0">
                <a:effectLst/>
                <a:latin typeface="微软雅黑" panose="020B0503020204020204" pitchFamily="34" charset="-122"/>
                <a:ea typeface="微软雅黑" panose="020B0503020204020204" pitchFamily="34" charset="-122"/>
              </a:rPr>
              <a:t>最后调用</a:t>
            </a:r>
            <a:r>
              <a:rPr lang="en-US" altLang="zh-CN" b="0" i="0" dirty="0" err="1">
                <a:effectLst/>
                <a:latin typeface="微软雅黑" panose="020B0503020204020204" pitchFamily="34" charset="-122"/>
                <a:ea typeface="微软雅黑" panose="020B0503020204020204" pitchFamily="34" charset="-122"/>
              </a:rPr>
              <a:t>recover_from_log</a:t>
            </a:r>
            <a:r>
              <a:rPr lang="zh-CN" altLang="en-US" b="0" i="0" dirty="0">
                <a:effectLst/>
                <a:latin typeface="微软雅黑" panose="020B0503020204020204" pitchFamily="34" charset="-122"/>
                <a:ea typeface="微软雅黑" panose="020B0503020204020204" pitchFamily="34" charset="-122"/>
              </a:rPr>
              <a:t>尝试恢复数据。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76">
            <a:extLst>
              <a:ext uri="{FF2B5EF4-FFF2-40B4-BE49-F238E27FC236}">
                <a16:creationId xmlns:a16="http://schemas.microsoft.com/office/drawing/2014/main" id="{589FBA57-1FA0-1811-F568-19B3B98F6D66}"/>
              </a:ext>
            </a:extLst>
          </p:cNvPr>
          <p:cNvSpPr txBox="1"/>
          <p:nvPr/>
        </p:nvSpPr>
        <p:spPr>
          <a:xfrm>
            <a:off x="420172" y="558192"/>
            <a:ext cx="10834717"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3.2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initlog</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调用 </a:t>
            </a:r>
            <a:r>
              <a:rPr lang="en-US" altLang="zh-CN" sz="2800" dirty="0" err="1">
                <a:latin typeface="微软雅黑" panose="020B0503020204020204" pitchFamily="34" charset="-122"/>
                <a:ea typeface="微软雅黑" panose="020B0503020204020204" pitchFamily="34" charset="-122"/>
              </a:rPr>
              <a:t>recover_from_log</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函数的目的是什么？</a:t>
            </a:r>
            <a:endParaRPr lang="en-US" altLang="zh-CN" sz="28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88F530A-572D-D6A0-4DD0-659C956DA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0" y="1480940"/>
            <a:ext cx="5695950" cy="1876425"/>
          </a:xfrm>
          <a:prstGeom prst="rect">
            <a:avLst/>
          </a:prstGeom>
        </p:spPr>
      </p:pic>
      <p:sp>
        <p:nvSpPr>
          <p:cNvPr id="11" name="文本框 10">
            <a:extLst>
              <a:ext uri="{FF2B5EF4-FFF2-40B4-BE49-F238E27FC236}">
                <a16:creationId xmlns:a16="http://schemas.microsoft.com/office/drawing/2014/main" id="{C424AFAA-4FB4-10AB-7E8F-6CAF734C9376}"/>
              </a:ext>
            </a:extLst>
          </p:cNvPr>
          <p:cNvSpPr txBox="1"/>
          <p:nvPr/>
        </p:nvSpPr>
        <p:spPr>
          <a:xfrm>
            <a:off x="496732" y="3822331"/>
            <a:ext cx="4749035" cy="1015663"/>
          </a:xfrm>
          <a:prstGeom prst="rect">
            <a:avLst/>
          </a:prstGeom>
          <a:noFill/>
        </p:spPr>
        <p:txBody>
          <a:bodyPr wrap="square">
            <a:spAutoFit/>
          </a:bodyPr>
          <a:lstStyle/>
          <a:p>
            <a:r>
              <a:rPr lang="zh-CN" altLang="en-US" sz="2000" b="0" i="0" dirty="0">
                <a:effectLst/>
                <a:latin typeface="Microsoft YaHei" panose="020B0503020204020204" pitchFamily="34" charset="-122"/>
                <a:ea typeface="Microsoft YaHei" panose="020B0503020204020204" pitchFamily="34" charset="-122"/>
              </a:rPr>
              <a:t>恢复日志数据区数据到真正的数据区。</a:t>
            </a:r>
            <a:endParaRPr lang="en-US" altLang="zh-CN" sz="2000" b="0" i="0" dirty="0">
              <a:effectLst/>
              <a:latin typeface="Microsoft YaHei" panose="020B0503020204020204" pitchFamily="34" charset="-122"/>
              <a:ea typeface="Microsoft YaHei" panose="020B0503020204020204" pitchFamily="34" charset="-122"/>
            </a:endParaRPr>
          </a:p>
          <a:p>
            <a:r>
              <a:rPr lang="en-US" altLang="zh-CN" sz="2000" dirty="0" err="1">
                <a:latin typeface="Microsoft YaHei" panose="020B0503020204020204" pitchFamily="34" charset="-122"/>
                <a:ea typeface="Microsoft YaHei" panose="020B0503020204020204" pitchFamily="34" charset="-122"/>
              </a:rPr>
              <a:t>read_head</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读取日志头表</a:t>
            </a:r>
            <a:endParaRPr lang="en-US" altLang="zh-CN" sz="2000" dirty="0">
              <a:latin typeface="Microsoft YaHei" panose="020B0503020204020204" pitchFamily="34" charset="-122"/>
              <a:ea typeface="Microsoft YaHei" panose="020B0503020204020204" pitchFamily="34" charset="-122"/>
            </a:endParaRPr>
          </a:p>
          <a:p>
            <a:r>
              <a:rPr lang="en-US" altLang="zh-CN" sz="2000" dirty="0" err="1">
                <a:latin typeface="Microsoft YaHei" panose="020B0503020204020204" pitchFamily="34" charset="-122"/>
                <a:ea typeface="Microsoft YaHei" panose="020B0503020204020204" pitchFamily="34" charset="-122"/>
              </a:rPr>
              <a:t>write_head</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更新日志头表</a:t>
            </a:r>
            <a:endParaRPr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445617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76">
            <a:extLst>
              <a:ext uri="{FF2B5EF4-FFF2-40B4-BE49-F238E27FC236}">
                <a16:creationId xmlns:a16="http://schemas.microsoft.com/office/drawing/2014/main" id="{589FBA57-1FA0-1811-F568-19B3B98F6D66}"/>
              </a:ext>
            </a:extLst>
          </p:cNvPr>
          <p:cNvSpPr txBox="1"/>
          <p:nvPr/>
        </p:nvSpPr>
        <p:spPr>
          <a:xfrm>
            <a:off x="420172" y="558192"/>
            <a:ext cx="10834717"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3.2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initlog</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调用 </a:t>
            </a:r>
            <a:r>
              <a:rPr lang="en-US" altLang="zh-CN" sz="2800" dirty="0" err="1">
                <a:latin typeface="微软雅黑" panose="020B0503020204020204" pitchFamily="34" charset="-122"/>
                <a:ea typeface="微软雅黑" panose="020B0503020204020204" pitchFamily="34" charset="-122"/>
              </a:rPr>
              <a:t>recover_from_log</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函数的目的是什么？</a:t>
            </a:r>
            <a:endParaRPr lang="en-US" altLang="zh-CN" sz="28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32D5D797-0421-B396-7FDB-A40454876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72" y="1603510"/>
            <a:ext cx="5675828" cy="3991174"/>
          </a:xfrm>
          <a:prstGeom prst="rect">
            <a:avLst/>
          </a:prstGeom>
        </p:spPr>
      </p:pic>
      <p:pic>
        <p:nvPicPr>
          <p:cNvPr id="14" name="图片 13">
            <a:extLst>
              <a:ext uri="{FF2B5EF4-FFF2-40B4-BE49-F238E27FC236}">
                <a16:creationId xmlns:a16="http://schemas.microsoft.com/office/drawing/2014/main" id="{7832B660-ECCD-8D3C-9834-2B3C58F77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478" y="1603510"/>
            <a:ext cx="5467350" cy="3991174"/>
          </a:xfrm>
          <a:prstGeom prst="rect">
            <a:avLst/>
          </a:prstGeom>
        </p:spPr>
      </p:pic>
    </p:spTree>
    <p:extLst>
      <p:ext uri="{BB962C8B-B14F-4D97-AF65-F5344CB8AC3E}">
        <p14:creationId xmlns:p14="http://schemas.microsoft.com/office/powerpoint/2010/main" val="17343427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418527" y="819802"/>
            <a:ext cx="11354946" cy="5954378"/>
          </a:xfrm>
          <a:prstGeom prst="rect">
            <a:avLst/>
          </a:prstGeom>
          <a:noFill/>
        </p:spPr>
        <p:txBody>
          <a:bodyPr wrap="square" rtlCol="0">
            <a:noAutofit/>
          </a:bodyPr>
          <a:lstStyle/>
          <a:p>
            <a:pPr marL="342900" indent="-342900">
              <a:lnSpc>
                <a:spcPct val="130000"/>
              </a:lnSpc>
              <a:buFont typeface="Arial" panose="020B0604020202020204" pitchFamily="34" charset="0"/>
              <a:buChar char="•"/>
            </a:pPr>
            <a:r>
              <a:rPr lang="zh-CN" altLang="en-US" sz="2000" b="0" i="0" dirty="0">
                <a:solidFill>
                  <a:srgbClr val="000000"/>
                </a:solidFill>
                <a:effectLst/>
                <a:latin typeface="微软雅黑" panose="020B0503020204020204" pitchFamily="34" charset="-122"/>
                <a:ea typeface="微软雅黑" panose="020B0503020204020204" pitchFamily="34" charset="-122"/>
              </a:rPr>
              <a:t>日志文件系统：</a:t>
            </a:r>
            <a:r>
              <a:rPr lang="en-US" altLang="zh-CN" sz="2000" b="0" i="0" dirty="0">
                <a:solidFill>
                  <a:srgbClr val="000000"/>
                </a:solidFill>
                <a:effectLst/>
                <a:latin typeface="微软雅黑" panose="020B0503020204020204" pitchFamily="34" charset="-122"/>
                <a:ea typeface="微软雅黑" panose="020B0503020204020204" pitchFamily="34" charset="-122"/>
              </a:rPr>
              <a:t>ext</a:t>
            </a:r>
            <a:r>
              <a:rPr lang="en-US" altLang="zh-CN" sz="2000" dirty="0">
                <a:solidFill>
                  <a:srgbClr val="000000"/>
                </a:solidFill>
                <a:latin typeface="微软雅黑" panose="020B0503020204020204" pitchFamily="34" charset="-122"/>
                <a:ea typeface="微软雅黑" panose="020B0503020204020204" pitchFamily="34" charset="-122"/>
              </a:rPr>
              <a:t>2/</a:t>
            </a:r>
            <a:r>
              <a:rPr lang="en-US" altLang="zh-CN" sz="2000" b="0" i="0" dirty="0">
                <a:solidFill>
                  <a:srgbClr val="000000"/>
                </a:solidFill>
                <a:effectLst/>
                <a:latin typeface="微软雅黑" panose="020B0503020204020204" pitchFamily="34" charset="-122"/>
                <a:ea typeface="微软雅黑" panose="020B0503020204020204" pitchFamily="34" charset="-122"/>
              </a:rPr>
              <a:t>4</a:t>
            </a:r>
            <a:r>
              <a:rPr lang="zh-CN" altLang="en-US" sz="2000" b="0" i="0" dirty="0">
                <a:solidFill>
                  <a:srgbClr val="000000"/>
                </a:solidFill>
                <a:effectLst/>
                <a:latin typeface="微软雅黑" panose="020B0503020204020204" pitchFamily="34" charset="-122"/>
                <a:ea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rPr>
              <a:t>R</a:t>
            </a:r>
            <a:r>
              <a:rPr lang="en-US" altLang="zh-CN" sz="2000" b="0" i="0" dirty="0" err="1">
                <a:solidFill>
                  <a:srgbClr val="000000"/>
                </a:solidFill>
                <a:effectLst/>
                <a:latin typeface="微软雅黑" panose="020B0503020204020204" pitchFamily="34" charset="-122"/>
                <a:ea typeface="微软雅黑" panose="020B0503020204020204" pitchFamily="34" charset="-122"/>
              </a:rPr>
              <a:t>eiserFS</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b="0" i="0" dirty="0">
                <a:solidFill>
                  <a:srgbClr val="000000"/>
                </a:solidFill>
                <a:effectLst/>
                <a:latin typeface="微软雅黑" panose="020B0503020204020204" pitchFamily="34" charset="-122"/>
                <a:ea typeface="微软雅黑" panose="020B0503020204020204" pitchFamily="34" charset="-122"/>
              </a:rPr>
              <a:t>XFS</a:t>
            </a:r>
            <a:r>
              <a:rPr lang="zh-CN" altLang="en-US" sz="2000" b="0" i="0" dirty="0">
                <a:solidFill>
                  <a:srgbClr val="000000"/>
                </a:solidFill>
                <a:effectLst/>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JFS……</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nSpc>
                <a:spcPct val="130000"/>
              </a:lnSpc>
            </a:pPr>
            <a:r>
              <a:rPr lang="en-US" altLang="zh-CN" sz="2000" b="0" i="0" dirty="0">
                <a:solidFill>
                  <a:srgbClr val="000000"/>
                </a:solidFill>
                <a:effectLst/>
                <a:latin typeface="微软雅黑" panose="020B0503020204020204" pitchFamily="34" charset="-122"/>
                <a:ea typeface="微软雅黑" panose="020B0503020204020204" pitchFamily="34" charset="-122"/>
              </a:rPr>
              <a:t>1.ext4</a:t>
            </a:r>
            <a:r>
              <a:rPr lang="zh-CN" altLang="en-US" sz="2000" b="0" i="0" dirty="0">
                <a:solidFill>
                  <a:srgbClr val="000000"/>
                </a:solidFill>
                <a:effectLst/>
                <a:latin typeface="微软雅黑" panose="020B0503020204020204" pitchFamily="34" charset="-122"/>
                <a:ea typeface="微软雅黑" panose="020B0503020204020204" pitchFamily="34" charset="-122"/>
              </a:rPr>
              <a:t>：一种高性能、可靠性较高的日志文件系统，是</a:t>
            </a:r>
            <a:r>
              <a:rPr lang="en-US" altLang="zh-CN" sz="2000" b="0" i="0" dirty="0">
                <a:solidFill>
                  <a:srgbClr val="000000"/>
                </a:solidFill>
                <a:effectLst/>
                <a:latin typeface="微软雅黑" panose="020B0503020204020204" pitchFamily="34" charset="-122"/>
                <a:ea typeface="微软雅黑" panose="020B0503020204020204" pitchFamily="34" charset="-122"/>
              </a:rPr>
              <a:t>Linux</a:t>
            </a:r>
            <a:r>
              <a:rPr lang="zh-CN" altLang="en-US" sz="2000" b="0" i="0" dirty="0">
                <a:solidFill>
                  <a:srgbClr val="000000"/>
                </a:solidFill>
                <a:effectLst/>
                <a:latin typeface="微软雅黑" panose="020B0503020204020204" pitchFamily="34" charset="-122"/>
                <a:ea typeface="微软雅黑" panose="020B0503020204020204" pitchFamily="34" charset="-122"/>
              </a:rPr>
              <a:t>内核默认使用的文件系统之一。它继承了</a:t>
            </a:r>
            <a:r>
              <a:rPr lang="en-US" altLang="zh-CN" sz="2000" b="0" i="0" dirty="0">
                <a:solidFill>
                  <a:srgbClr val="000000"/>
                </a:solidFill>
                <a:effectLst/>
                <a:latin typeface="微软雅黑" panose="020B0503020204020204" pitchFamily="34" charset="-122"/>
                <a:ea typeface="微软雅黑" panose="020B0503020204020204" pitchFamily="34" charset="-122"/>
              </a:rPr>
              <a:t>Ext3</a:t>
            </a:r>
            <a:r>
              <a:rPr lang="zh-CN" altLang="en-US" sz="2000" b="0" i="0" dirty="0">
                <a:solidFill>
                  <a:srgbClr val="000000"/>
                </a:solidFill>
                <a:effectLst/>
                <a:latin typeface="微软雅黑" panose="020B0503020204020204" pitchFamily="34" charset="-122"/>
                <a:ea typeface="微软雅黑" panose="020B0503020204020204" pitchFamily="34" charset="-122"/>
              </a:rPr>
              <a:t>的优点并增加了许多新功能。</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nSpc>
                <a:spcPct val="130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30000"/>
              </a:lnSpc>
            </a:pPr>
            <a:r>
              <a:rPr lang="en-US" altLang="zh-CN" sz="2000" b="0" i="0" dirty="0">
                <a:solidFill>
                  <a:srgbClr val="000000"/>
                </a:solidFill>
                <a:effectLst/>
                <a:latin typeface="微软雅黑" panose="020B0503020204020204" pitchFamily="34" charset="-122"/>
                <a:ea typeface="微软雅黑" panose="020B0503020204020204" pitchFamily="34" charset="-122"/>
              </a:rPr>
              <a:t>2. </a:t>
            </a:r>
            <a:r>
              <a:rPr lang="en-US" altLang="zh-CN" sz="2000" b="0" i="0" dirty="0" err="1">
                <a:solidFill>
                  <a:srgbClr val="000000"/>
                </a:solidFill>
                <a:effectLst/>
                <a:latin typeface="微软雅黑" panose="020B0503020204020204" pitchFamily="34" charset="-122"/>
                <a:ea typeface="微软雅黑" panose="020B0503020204020204" pitchFamily="34" charset="-122"/>
              </a:rPr>
              <a:t>reiserfs</a:t>
            </a:r>
            <a:r>
              <a:rPr lang="en-US" altLang="zh-CN" sz="2000" b="0" i="0" dirty="0">
                <a:solidFill>
                  <a:srgbClr val="000000"/>
                </a:solidFill>
                <a:effectLst/>
                <a:latin typeface="微软雅黑" panose="020B0503020204020204" pitchFamily="34" charset="-122"/>
                <a:ea typeface="微软雅黑" panose="020B0503020204020204" pitchFamily="34" charset="-122"/>
              </a:rPr>
              <a:t> </a:t>
            </a:r>
            <a:r>
              <a:rPr lang="zh-CN" altLang="en-US" sz="2000" b="0" i="0" dirty="0">
                <a:solidFill>
                  <a:srgbClr val="000000"/>
                </a:solidFill>
                <a:effectLst/>
                <a:latin typeface="微软雅黑" panose="020B0503020204020204" pitchFamily="34" charset="-122"/>
                <a:ea typeface="微软雅黑" panose="020B0503020204020204" pitchFamily="34" charset="-122"/>
              </a:rPr>
              <a:t>：根据面向对象的思想设计，由语义层和存储层组成。语义层主要是对对象命名空间的管理及对象接口的定义，以确定对象的功能。存储层主要是对磁盘空间的管理。语义层与存储层是通过键</a:t>
            </a:r>
            <a:r>
              <a:rPr lang="en-US" altLang="zh-CN" sz="2000" b="0" i="0" dirty="0">
                <a:solidFill>
                  <a:srgbClr val="000000"/>
                </a:solidFill>
                <a:effectLst/>
                <a:latin typeface="微软雅黑" panose="020B0503020204020204" pitchFamily="34" charset="-122"/>
                <a:ea typeface="微软雅黑" panose="020B0503020204020204" pitchFamily="34" charset="-122"/>
              </a:rPr>
              <a:t>(key)</a:t>
            </a:r>
            <a:r>
              <a:rPr lang="zh-CN" altLang="en-US" sz="2000" b="0" i="0" dirty="0">
                <a:solidFill>
                  <a:srgbClr val="000000"/>
                </a:solidFill>
                <a:effectLst/>
                <a:latin typeface="微软雅黑" panose="020B0503020204020204" pitchFamily="34" charset="-122"/>
                <a:ea typeface="微软雅黑" panose="020B0503020204020204" pitchFamily="34" charset="-122"/>
              </a:rPr>
              <a:t>联系的。语义层通过对对象名进行解析生成键</a:t>
            </a:r>
            <a:r>
              <a:rPr lang="zh-CN" altLang="en-US" sz="2000" dirty="0">
                <a:solidFill>
                  <a:srgbClr val="000000"/>
                </a:solidFill>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存储层通过键找到对象在磁盘上的存储空间，键值是全局唯一的。</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nSpc>
                <a:spcPct val="130000"/>
              </a:lnSpc>
            </a:pP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nSpc>
                <a:spcPct val="130000"/>
              </a:lnSpc>
            </a:pPr>
            <a:r>
              <a:rPr lang="en-US" altLang="zh-CN" sz="2000" b="0" i="0" dirty="0">
                <a:solidFill>
                  <a:srgbClr val="000000"/>
                </a:solidFill>
                <a:effectLst/>
                <a:latin typeface="微软雅黑" panose="020B0503020204020204" pitchFamily="34" charset="-122"/>
                <a:ea typeface="微软雅黑" panose="020B0503020204020204" pitchFamily="34" charset="-122"/>
              </a:rPr>
              <a:t>3. XFS</a:t>
            </a:r>
            <a:r>
              <a:rPr lang="zh-CN" altLang="en-US" sz="2000" b="0" i="0" dirty="0">
                <a:solidFill>
                  <a:srgbClr val="000000"/>
                </a:solidFill>
                <a:effectLst/>
                <a:latin typeface="微软雅黑" panose="020B0503020204020204" pitchFamily="34" charset="-122"/>
                <a:ea typeface="微软雅黑" panose="020B0503020204020204" pitchFamily="34" charset="-122"/>
              </a:rPr>
              <a:t>：通过保持</a:t>
            </a:r>
            <a:r>
              <a:rPr lang="en-US" altLang="zh-CN" sz="2000" b="0" i="0" dirty="0">
                <a:solidFill>
                  <a:srgbClr val="000000"/>
                </a:solidFill>
                <a:effectLst/>
                <a:latin typeface="微软雅黑" panose="020B0503020204020204" pitchFamily="34" charset="-122"/>
                <a:ea typeface="微软雅黑" panose="020B0503020204020204" pitchFamily="34" charset="-122"/>
              </a:rPr>
              <a:t>cache</a:t>
            </a:r>
            <a:r>
              <a:rPr lang="zh-CN" altLang="en-US" sz="2000" b="0" i="0" dirty="0">
                <a:solidFill>
                  <a:srgbClr val="000000"/>
                </a:solidFill>
                <a:effectLst/>
                <a:latin typeface="微软雅黑" panose="020B0503020204020204" pitchFamily="34" charset="-122"/>
                <a:ea typeface="微软雅黑" panose="020B0503020204020204" pitchFamily="34" charset="-122"/>
              </a:rPr>
              <a:t>的一致性 ，定位数据和处理磁盘请求分布在各个客户上来提供对文件系统数据的低延迟、高带宽的访问。</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nSpc>
                <a:spcPct val="130000"/>
              </a:lnSpc>
            </a:pP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nSpc>
                <a:spcPct val="130000"/>
              </a:lnSpc>
            </a:pPr>
            <a:r>
              <a:rPr lang="en-US" altLang="zh-CN" sz="2000" b="0" i="0" dirty="0">
                <a:solidFill>
                  <a:srgbClr val="000000"/>
                </a:solidFill>
                <a:effectLst/>
                <a:latin typeface="微软雅黑" panose="020B0503020204020204" pitchFamily="34" charset="-122"/>
                <a:ea typeface="微软雅黑" panose="020B0503020204020204" pitchFamily="34" charset="-122"/>
              </a:rPr>
              <a:t>4.</a:t>
            </a:r>
            <a:r>
              <a:rPr lang="en-US" altLang="zh-CN" sz="2000" dirty="0">
                <a:solidFill>
                  <a:srgbClr val="000000"/>
                </a:solidFill>
                <a:latin typeface="微软雅黑" panose="020B0503020204020204" pitchFamily="34" charset="-122"/>
                <a:ea typeface="微软雅黑" panose="020B0503020204020204" pitchFamily="34" charset="-122"/>
              </a:rPr>
              <a:t> JFS </a:t>
            </a:r>
            <a:r>
              <a:rPr lang="zh-CN" altLang="en-US" sz="2000" b="0" i="0" dirty="0">
                <a:solidFill>
                  <a:srgbClr val="000000"/>
                </a:solidFill>
                <a:effectLst/>
                <a:latin typeface="微软雅黑" panose="020B0503020204020204" pitchFamily="34" charset="-122"/>
                <a:ea typeface="微软雅黑" panose="020B0503020204020204" pitchFamily="34" charset="-122"/>
              </a:rPr>
              <a:t>：提供了基于日志的字节级、面向事务的高性能文件系统。它具有可伸缩性和健壮性．与非日志文件系统相比，它的优点是其快速重启能力：</a:t>
            </a:r>
            <a:r>
              <a:rPr lang="en-US" altLang="zh-CN" sz="2000" b="0" i="0" dirty="0">
                <a:solidFill>
                  <a:srgbClr val="000000"/>
                </a:solidFill>
                <a:effectLst/>
                <a:latin typeface="微软雅黑" panose="020B0503020204020204" pitchFamily="34" charset="-122"/>
                <a:ea typeface="微软雅黑" panose="020B0503020204020204" pitchFamily="34" charset="-122"/>
              </a:rPr>
              <a:t>JFS</a:t>
            </a:r>
            <a:r>
              <a:rPr lang="zh-CN" altLang="en-US" sz="2000" b="0" i="0" dirty="0">
                <a:solidFill>
                  <a:srgbClr val="000000"/>
                </a:solidFill>
                <a:effectLst/>
                <a:latin typeface="微软雅黑" panose="020B0503020204020204" pitchFamily="34" charset="-122"/>
                <a:ea typeface="微软雅黑" panose="020B0503020204020204" pitchFamily="34" charset="-122"/>
              </a:rPr>
              <a:t>能够在几秒或分钟内就把文件系统恢复到一致状态。</a:t>
            </a:r>
            <a:endParaRPr lang="zh-CN" altLang="en-US" sz="2000" dirty="0">
              <a:solidFill>
                <a:srgbClr val="5A5A5A"/>
              </a:solidFill>
              <a:latin typeface="微软雅黑" panose="020B0503020204020204" pitchFamily="34" charset="-122"/>
              <a:ea typeface="微软雅黑" panose="020B0503020204020204" pitchFamily="34" charset="-122"/>
            </a:endParaRPr>
          </a:p>
        </p:txBody>
      </p:sp>
      <p:sp>
        <p:nvSpPr>
          <p:cNvPr id="4" name="TextBox 76">
            <a:extLst>
              <a:ext uri="{FF2B5EF4-FFF2-40B4-BE49-F238E27FC236}">
                <a16:creationId xmlns:a16="http://schemas.microsoft.com/office/drawing/2014/main" id="{AADB876C-BEDA-5877-DADF-D8349E936670}"/>
              </a:ext>
            </a:extLst>
          </p:cNvPr>
          <p:cNvSpPr txBox="1"/>
          <p:nvPr/>
        </p:nvSpPr>
        <p:spPr>
          <a:xfrm>
            <a:off x="-92055" y="184822"/>
            <a:ext cx="9268039"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进阶题</a:t>
            </a:r>
            <a:r>
              <a:rPr lang="en-US" altLang="zh-CN" sz="2800" dirty="0">
                <a:latin typeface="微软雅黑" panose="020B0503020204020204" pitchFamily="34" charset="-122"/>
                <a:ea typeface="微软雅黑" panose="020B0503020204020204" pitchFamily="34" charset="-122"/>
              </a:rPr>
              <a:t>1.1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Linux</a:t>
            </a:r>
            <a:r>
              <a:rPr lang="zh-CN" altLang="en-US" sz="2800" dirty="0">
                <a:latin typeface="微软雅黑" panose="020B0503020204020204" pitchFamily="34" charset="-122"/>
                <a:ea typeface="微软雅黑" panose="020B0503020204020204" pitchFamily="34" charset="-122"/>
              </a:rPr>
              <a:t>内核实现的日志文件系统</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76">
            <a:extLst>
              <a:ext uri="{FF2B5EF4-FFF2-40B4-BE49-F238E27FC236}">
                <a16:creationId xmlns:a16="http://schemas.microsoft.com/office/drawing/2014/main" id="{D206B12D-9551-EEB7-CCA1-68F8DBA903BB}"/>
              </a:ext>
            </a:extLst>
          </p:cNvPr>
          <p:cNvSpPr txBox="1"/>
          <p:nvPr/>
        </p:nvSpPr>
        <p:spPr>
          <a:xfrm>
            <a:off x="840345" y="511012"/>
            <a:ext cx="9268039"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进阶题</a:t>
            </a:r>
            <a:r>
              <a:rPr lang="en-US" altLang="zh-CN" sz="2800" dirty="0">
                <a:latin typeface="微软雅黑" panose="020B0503020204020204" pitchFamily="34" charset="-122"/>
                <a:ea typeface="微软雅黑" panose="020B0503020204020204" pitchFamily="34" charset="-122"/>
              </a:rPr>
              <a:t>1.2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Linux</a:t>
            </a:r>
            <a:r>
              <a:rPr lang="zh-CN" altLang="en-US" sz="2800" dirty="0">
                <a:latin typeface="微软雅黑" panose="020B0503020204020204" pitchFamily="34" charset="-122"/>
                <a:ea typeface="微软雅黑" panose="020B0503020204020204" pitchFamily="34" charset="-122"/>
              </a:rPr>
              <a:t>实现的用于挂载日志接口的</a:t>
            </a:r>
            <a:r>
              <a:rPr lang="en-US" altLang="zh-CN" sz="2800" dirty="0">
                <a:latin typeface="微软雅黑" panose="020B0503020204020204" pitchFamily="34" charset="-122"/>
                <a:ea typeface="微软雅黑" panose="020B0503020204020204" pitchFamily="34" charset="-122"/>
              </a:rPr>
              <a:t>hook</a:t>
            </a:r>
            <a:r>
              <a:rPr lang="zh-CN" altLang="en-US" sz="2800" dirty="0">
                <a:latin typeface="微软雅黑" panose="020B0503020204020204" pitchFamily="34" charset="-122"/>
                <a:ea typeface="微软雅黑" panose="020B0503020204020204" pitchFamily="34" charset="-122"/>
              </a:rPr>
              <a:t>函数</a:t>
            </a:r>
            <a:endParaRPr lang="en-US" altLang="zh-CN" sz="28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F82103B-43FE-6722-A7D2-1BE0AAB7B9FF}"/>
              </a:ext>
            </a:extLst>
          </p:cNvPr>
          <p:cNvSpPr txBox="1"/>
          <p:nvPr/>
        </p:nvSpPr>
        <p:spPr>
          <a:xfrm>
            <a:off x="515640" y="1320036"/>
            <a:ext cx="4660812" cy="646331"/>
          </a:xfrm>
          <a:prstGeom prst="rect">
            <a:avLst/>
          </a:prstGeom>
          <a:noFill/>
        </p:spPr>
        <p:txBody>
          <a:bodyPr wrap="square" rtlCol="0">
            <a:spAutoFit/>
          </a:bodyPr>
          <a:lstStyle/>
          <a:p>
            <a:br>
              <a:rPr lang="zh-CN" altLang="en-US" dirty="0"/>
            </a:br>
            <a:endParaRPr lang="zh-CN" altLang="en-US" dirty="0"/>
          </a:p>
        </p:txBody>
      </p:sp>
      <p:sp>
        <p:nvSpPr>
          <p:cNvPr id="7" name="文本框 6">
            <a:extLst>
              <a:ext uri="{FF2B5EF4-FFF2-40B4-BE49-F238E27FC236}">
                <a16:creationId xmlns:a16="http://schemas.microsoft.com/office/drawing/2014/main" id="{B98AC6C9-E8BD-EF16-4314-92D7801B47FC}"/>
              </a:ext>
            </a:extLst>
          </p:cNvPr>
          <p:cNvSpPr txBox="1"/>
          <p:nvPr/>
        </p:nvSpPr>
        <p:spPr>
          <a:xfrm>
            <a:off x="1009650" y="1421293"/>
            <a:ext cx="8759825" cy="4925695"/>
          </a:xfrm>
          <a:prstGeom prst="rect">
            <a:avLst/>
          </a:prstGeom>
          <a:noFill/>
        </p:spPr>
        <p:txBody>
          <a:bodyPr wrap="square" rtlCol="0">
            <a:noAutofit/>
          </a:bodyPr>
          <a:lstStyle/>
          <a:p>
            <a:pPr marL="342900" indent="-342900">
              <a:lnSpc>
                <a:spcPct val="13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void syslog(int priority, const char *format, ...);</a:t>
            </a:r>
            <a:endParaRPr lang="en-US" altLang="zh-CN" sz="2000" dirty="0">
              <a:latin typeface="微软雅黑" panose="020B0503020204020204" pitchFamily="34" charset="-122"/>
              <a:ea typeface="微软雅黑" panose="020B0503020204020204" pitchFamily="34" charset="-122"/>
            </a:endParaRPr>
          </a:p>
          <a:p>
            <a:pPr>
              <a:lnSpc>
                <a:spcPct val="130000"/>
              </a:lnSpc>
            </a:pPr>
            <a:endParaRPr lang="en-US" altLang="zh-CN" sz="200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syslog提供了一组系统日志的接口函数：</a:t>
            </a:r>
          </a:p>
          <a:p>
            <a:pPr>
              <a:lnSpc>
                <a:spcPct val="130000"/>
              </a:lnSpc>
            </a:pPr>
            <a:r>
              <a:rPr lang="zh-CN" altLang="en-US" sz="2000" dirty="0">
                <a:latin typeface="微软雅黑" panose="020B0503020204020204" pitchFamily="34" charset="-122"/>
                <a:ea typeface="微软雅黑" panose="020B0503020204020204" pitchFamily="34" charset="-122"/>
              </a:rPr>
              <a:t>void openlog(const char *ident, int option, int facility);</a:t>
            </a:r>
          </a:p>
          <a:p>
            <a:pPr>
              <a:lnSpc>
                <a:spcPct val="130000"/>
              </a:lnSpc>
            </a:pPr>
            <a:r>
              <a:rPr lang="zh-CN" altLang="en-US" sz="2000" dirty="0">
                <a:latin typeface="微软雅黑" panose="020B0503020204020204" pitchFamily="34" charset="-122"/>
                <a:ea typeface="微软雅黑" panose="020B0503020204020204" pitchFamily="34" charset="-122"/>
              </a:rPr>
              <a:t>void closelog(void);</a:t>
            </a:r>
          </a:p>
          <a:p>
            <a:pPr>
              <a:lnSpc>
                <a:spcPct val="130000"/>
              </a:lnSpc>
            </a:pPr>
            <a:r>
              <a:rPr lang="en-US" altLang="zh-CN" sz="2000" dirty="0">
                <a:latin typeface="微软雅黑" panose="020B0503020204020204" pitchFamily="34" charset="-122"/>
                <a:ea typeface="微软雅黑" panose="020B0503020204020204" pitchFamily="34" charset="-122"/>
              </a:rPr>
              <a:t>int setlogmast(int mask);</a:t>
            </a:r>
          </a:p>
          <a:p>
            <a:pPr>
              <a:lnSpc>
                <a:spcPct val="130000"/>
              </a:lnSpc>
            </a:pPr>
            <a:endParaRPr lang="zh-CN" altLang="en-US" sz="200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openlog()</a:t>
            </a:r>
            <a:r>
              <a:rPr lang="zh-CN" altLang="en-US" sz="2000" dirty="0">
                <a:latin typeface="微软雅黑" panose="020B0503020204020204" pitchFamily="34" charset="-122"/>
                <a:ea typeface="微软雅黑" panose="020B0503020204020204" pitchFamily="34" charset="-122"/>
              </a:rPr>
              <a:t>用于建立</a:t>
            </a:r>
            <a:r>
              <a:rPr lang="en-US" altLang="zh-CN" sz="2000" dirty="0">
                <a:latin typeface="微软雅黑" panose="020B0503020204020204" pitchFamily="34" charset="-122"/>
                <a:ea typeface="微软雅黑" panose="020B0503020204020204" pitchFamily="34" charset="-122"/>
              </a:rPr>
              <a:t>syslog</a:t>
            </a:r>
            <a:r>
              <a:rPr lang="zh-CN" altLang="en-US" sz="2000" dirty="0">
                <a:latin typeface="微软雅黑" panose="020B0503020204020204" pitchFamily="34" charset="-122"/>
                <a:ea typeface="微软雅黑" panose="020B0503020204020204" pitchFamily="34" charset="-122"/>
              </a:rPr>
              <a:t>守护进程的连接，以及设置日志记录的默认行为。</a:t>
            </a:r>
          </a:p>
          <a:p>
            <a:pPr marL="342900" indent="-342900">
              <a:lnSpc>
                <a:spcPct val="13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closelog()</a:t>
            </a:r>
            <a:r>
              <a:rPr lang="zh-CN" altLang="en-US" sz="2000" dirty="0">
                <a:latin typeface="微软雅黑" panose="020B0503020204020204" pitchFamily="34" charset="-122"/>
                <a:ea typeface="微软雅黑" panose="020B0503020204020204" pitchFamily="34" charset="-122"/>
              </a:rPr>
              <a:t>用于关闭连接</a:t>
            </a:r>
            <a:r>
              <a:rPr lang="en-US" altLang="zh-CN" sz="2000" dirty="0">
                <a:latin typeface="微软雅黑" panose="020B0503020204020204" pitchFamily="34" charset="-122"/>
                <a:ea typeface="微软雅黑" panose="020B0503020204020204" pitchFamily="34" charset="-122"/>
              </a:rPr>
              <a:t>syslog</a:t>
            </a:r>
            <a:r>
              <a:rPr lang="zh-CN" altLang="en-US" sz="2000" dirty="0">
                <a:latin typeface="微软雅黑" panose="020B0503020204020204" pitchFamily="34" charset="-122"/>
                <a:ea typeface="微软雅黑" panose="020B0503020204020204" pitchFamily="34" charset="-122"/>
              </a:rPr>
              <a:t>守护进程的文件描述符。</a:t>
            </a:r>
          </a:p>
          <a:p>
            <a:pPr marL="342900" indent="-342900">
              <a:lnSpc>
                <a:spcPct val="13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setlogmast()</a:t>
            </a:r>
            <a:r>
              <a:rPr lang="zh-CN" altLang="en-US" sz="2000" dirty="0">
                <a:latin typeface="微软雅黑" panose="020B0503020204020204" pitchFamily="34" charset="-122"/>
                <a:ea typeface="微软雅黑" panose="020B0503020204020204" pitchFamily="34" charset="-122"/>
              </a:rPr>
              <a:t>根据</a:t>
            </a:r>
            <a:r>
              <a:rPr lang="en-US" altLang="zh-CN" sz="2000" dirty="0">
                <a:latin typeface="微软雅黑" panose="020B0503020204020204" pitchFamily="34" charset="-122"/>
                <a:ea typeface="微软雅黑" panose="020B0503020204020204" pitchFamily="34" charset="-122"/>
              </a:rPr>
              <a:t>mast</a:t>
            </a:r>
            <a:r>
              <a:rPr lang="zh-CN" altLang="en-US" sz="2000" dirty="0">
                <a:latin typeface="微软雅黑" panose="020B0503020204020204" pitchFamily="34" charset="-122"/>
                <a:ea typeface="微软雅黑" panose="020B0503020204020204" pitchFamily="34" charset="-122"/>
              </a:rPr>
              <a:t>指定的掩码进行日志信息过滤。</a:t>
            </a:r>
          </a:p>
        </p:txBody>
      </p:sp>
    </p:spTree>
    <p:extLst>
      <p:ext uri="{BB962C8B-B14F-4D97-AF65-F5344CB8AC3E}">
        <p14:creationId xmlns:p14="http://schemas.microsoft.com/office/powerpoint/2010/main" val="310149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76">
            <a:extLst>
              <a:ext uri="{FF2B5EF4-FFF2-40B4-BE49-F238E27FC236}">
                <a16:creationId xmlns:a16="http://schemas.microsoft.com/office/drawing/2014/main" id="{18472DAA-A1C1-8E01-7068-974EE77371DF}"/>
              </a:ext>
            </a:extLst>
          </p:cNvPr>
          <p:cNvSpPr txBox="1"/>
          <p:nvPr/>
        </p:nvSpPr>
        <p:spPr>
          <a:xfrm>
            <a:off x="688303" y="331945"/>
            <a:ext cx="10965139" cy="954107"/>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进阶题</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Linux </a:t>
            </a:r>
            <a:r>
              <a:rPr lang="zh-CN" altLang="en-US" sz="2800" dirty="0">
                <a:latin typeface="微软雅黑" panose="020B0503020204020204" pitchFamily="34" charset="-122"/>
                <a:ea typeface="微软雅黑" panose="020B0503020204020204" pitchFamily="34" charset="-122"/>
              </a:rPr>
              <a:t>内核如何实现 </a:t>
            </a:r>
            <a:r>
              <a:rPr lang="en-US" altLang="zh-CN" sz="2800" dirty="0" err="1">
                <a:latin typeface="微软雅黑" panose="020B0503020204020204" pitchFamily="34" charset="-122"/>
                <a:ea typeface="微软雅黑" panose="020B0503020204020204" pitchFamily="34" charset="-122"/>
              </a:rPr>
              <a:t>fsync</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系统调用？请以 </a:t>
            </a:r>
            <a:r>
              <a:rPr lang="en-US" altLang="zh-CN" sz="2800" dirty="0">
                <a:latin typeface="微软雅黑" panose="020B0503020204020204" pitchFamily="34" charset="-122"/>
                <a:ea typeface="微软雅黑" panose="020B0503020204020204" pitchFamily="34" charset="-122"/>
              </a:rPr>
              <a:t>[ fs/</a:t>
            </a:r>
            <a:r>
              <a:rPr lang="en-US" altLang="zh-CN" sz="2800" dirty="0" err="1">
                <a:latin typeface="微软雅黑" panose="020B0503020204020204" pitchFamily="34" charset="-122"/>
                <a:ea typeface="微软雅黑" panose="020B0503020204020204" pitchFamily="34" charset="-122"/>
              </a:rPr>
              <a:t>libfs.c</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文件中的 </a:t>
            </a:r>
            <a:r>
              <a:rPr lang="en-US" altLang="zh-CN" sz="2800" dirty="0" err="1">
                <a:latin typeface="微软雅黑" panose="020B0503020204020204" pitchFamily="34" charset="-122"/>
                <a:ea typeface="微软雅黑" panose="020B0503020204020204" pitchFamily="34" charset="-122"/>
              </a:rPr>
              <a:t>generic_file_fsync</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函数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这⼀具体实现为例进行分析。</a:t>
            </a:r>
            <a:endParaRPr lang="en-US" altLang="zh-CN" sz="28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E8C2055-AE4B-8B24-62BE-93FB24C2D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083" y="1473218"/>
            <a:ext cx="4653626" cy="5079982"/>
          </a:xfrm>
          <a:prstGeom prst="rect">
            <a:avLst/>
          </a:prstGeom>
        </p:spPr>
      </p:pic>
      <p:sp>
        <p:nvSpPr>
          <p:cNvPr id="11" name="文本框 10">
            <a:extLst>
              <a:ext uri="{FF2B5EF4-FFF2-40B4-BE49-F238E27FC236}">
                <a16:creationId xmlns:a16="http://schemas.microsoft.com/office/drawing/2014/main" id="{4DBBA058-1E36-A3D2-A62C-909C908ADDA0}"/>
              </a:ext>
            </a:extLst>
          </p:cNvPr>
          <p:cNvSpPr txBox="1"/>
          <p:nvPr/>
        </p:nvSpPr>
        <p:spPr>
          <a:xfrm>
            <a:off x="206812" y="2992559"/>
            <a:ext cx="6096000" cy="2031325"/>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000000"/>
                </a:solidFill>
                <a:effectLst/>
                <a:latin typeface="Inter"/>
              </a:rPr>
              <a:t>确保文件映射中的数据已写入磁盘</a:t>
            </a:r>
            <a:r>
              <a:rPr lang="en-US" altLang="zh-CN" b="0" i="0" dirty="0">
                <a:solidFill>
                  <a:srgbClr val="000000"/>
                </a:solidFill>
                <a:effectLst/>
                <a:latin typeface="Inter"/>
              </a:rPr>
              <a:t>:</a:t>
            </a:r>
          </a:p>
          <a:p>
            <a:r>
              <a:rPr lang="en-US" altLang="zh-CN" sz="1100" dirty="0">
                <a:solidFill>
                  <a:srgbClr val="000000"/>
                </a:solidFill>
                <a:latin typeface="Inter"/>
                <a:ea typeface="微软雅黑" panose="020B0503020204020204" pitchFamily="34" charset="-122"/>
              </a:rPr>
              <a:t>         </a:t>
            </a:r>
            <a:r>
              <a:rPr lang="en-US" altLang="zh-CN" sz="1100" b="0" i="0" dirty="0">
                <a:solidFill>
                  <a:srgbClr val="000000"/>
                </a:solidFill>
                <a:effectLst/>
                <a:latin typeface="微软雅黑" panose="020B0503020204020204" pitchFamily="34" charset="-122"/>
                <a:ea typeface="微软雅黑" panose="020B0503020204020204" pitchFamily="34" charset="-122"/>
              </a:rPr>
              <a:t>(</a:t>
            </a:r>
            <a:r>
              <a:rPr lang="en-US" altLang="zh-CN" sz="1200" b="0" i="0" dirty="0" err="1">
                <a:solidFill>
                  <a:srgbClr val="000000"/>
                </a:solidFill>
                <a:effectLst/>
                <a:latin typeface="微软雅黑" panose="020B0503020204020204" pitchFamily="34" charset="-122"/>
                <a:ea typeface="微软雅黑" panose="020B0503020204020204" pitchFamily="34" charset="-122"/>
              </a:rPr>
              <a:t>filemap_write_and_wait_range</a:t>
            </a:r>
            <a:r>
              <a:rPr lang="zh-CN" altLang="en-US" sz="1200" b="0" i="0" dirty="0">
                <a:solidFill>
                  <a:srgbClr val="000000"/>
                </a:solidFill>
                <a:effectLst/>
                <a:latin typeface="微软雅黑" panose="020B0503020204020204" pitchFamily="34" charset="-122"/>
                <a:ea typeface="微软雅黑" panose="020B0503020204020204" pitchFamily="34" charset="-122"/>
              </a:rPr>
              <a:t>函数会写入文件的所有数据，并等待所有的</a:t>
            </a:r>
            <a:r>
              <a:rPr lang="en-US" altLang="zh-CN" sz="1200" b="0" i="0" dirty="0">
                <a:solidFill>
                  <a:srgbClr val="000000"/>
                </a:solidFill>
                <a:effectLst/>
                <a:latin typeface="微软雅黑" panose="020B0503020204020204" pitchFamily="34" charset="-122"/>
                <a:ea typeface="微软雅黑" panose="020B0503020204020204" pitchFamily="34" charset="-122"/>
              </a:rPr>
              <a:t>I/O</a:t>
            </a:r>
            <a:r>
              <a:rPr lang="zh-CN" altLang="en-US" sz="1200" b="0" i="0" dirty="0">
                <a:solidFill>
                  <a:srgbClr val="000000"/>
                </a:solidFill>
                <a:effectLst/>
                <a:latin typeface="微软雅黑" panose="020B0503020204020204" pitchFamily="34" charset="-122"/>
                <a:ea typeface="微软雅黑" panose="020B0503020204020204" pitchFamily="34" charset="-122"/>
              </a:rPr>
              <a:t>操作完成。 </a:t>
            </a:r>
            <a:r>
              <a:rPr lang="en-US" altLang="zh-CN" sz="1100" b="0" i="0" dirty="0">
                <a:solidFill>
                  <a:srgbClr val="000000"/>
                </a:solidFill>
                <a:effectLst/>
                <a:latin typeface="微软雅黑" panose="020B0503020204020204" pitchFamily="34" charset="-122"/>
                <a:ea typeface="微软雅黑" panose="020B0503020204020204" pitchFamily="34" charset="-122"/>
              </a:rPr>
              <a:t>)</a:t>
            </a:r>
            <a:endParaRPr lang="en-US" altLang="zh-CN" sz="11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dirty="0">
                <a:solidFill>
                  <a:srgbClr val="000000"/>
                </a:solidFill>
                <a:effectLst/>
                <a:latin typeface="Inter"/>
              </a:rPr>
              <a:t>同步文件映射的缓冲区数据</a:t>
            </a:r>
            <a:endParaRPr lang="en-US" altLang="zh-CN" dirty="0">
              <a:solidFill>
                <a:srgbClr val="000000"/>
              </a:solidFill>
              <a:latin typeface="Inter"/>
            </a:endParaRPr>
          </a:p>
          <a:p>
            <a:r>
              <a:rPr lang="en-US" altLang="zh-CN" sz="1200" b="0" i="0" dirty="0">
                <a:solidFill>
                  <a:srgbClr val="000000"/>
                </a:solidFill>
                <a:effectLst/>
                <a:latin typeface="微软雅黑" panose="020B0503020204020204" pitchFamily="34" charset="-122"/>
                <a:ea typeface="微软雅黑" panose="020B0503020204020204" pitchFamily="34" charset="-122"/>
              </a:rPr>
              <a:t>      (</a:t>
            </a:r>
            <a:r>
              <a:rPr lang="en-US" altLang="zh-CN" sz="1200" b="0" i="0" dirty="0" err="1">
                <a:solidFill>
                  <a:srgbClr val="000000"/>
                </a:solidFill>
                <a:effectLst/>
                <a:latin typeface="微软雅黑" panose="020B0503020204020204" pitchFamily="34" charset="-122"/>
                <a:ea typeface="微软雅黑" panose="020B0503020204020204" pitchFamily="34" charset="-122"/>
              </a:rPr>
              <a:t>sync_mapping_buffers</a:t>
            </a:r>
            <a:r>
              <a:rPr lang="zh-CN" altLang="en-US" sz="1200" b="0" i="0" dirty="0">
                <a:solidFill>
                  <a:srgbClr val="000000"/>
                </a:solidFill>
                <a:effectLst/>
                <a:latin typeface="微软雅黑" panose="020B0503020204020204" pitchFamily="34" charset="-122"/>
                <a:ea typeface="微软雅黑" panose="020B0503020204020204" pitchFamily="34" charset="-122"/>
              </a:rPr>
              <a:t>函数会同步</a:t>
            </a:r>
            <a:r>
              <a:rPr lang="en-US" altLang="zh-CN" sz="1200" b="0" i="0" dirty="0" err="1">
                <a:solidFill>
                  <a:srgbClr val="000000"/>
                </a:solidFill>
                <a:effectLst/>
                <a:latin typeface="微软雅黑" panose="020B0503020204020204" pitchFamily="34" charset="-122"/>
                <a:ea typeface="微软雅黑" panose="020B0503020204020204" pitchFamily="34" charset="-122"/>
              </a:rPr>
              <a:t>inode</a:t>
            </a:r>
            <a:r>
              <a:rPr lang="zh-CN" altLang="en-US" sz="1200" b="0" i="0" dirty="0">
                <a:solidFill>
                  <a:srgbClr val="000000"/>
                </a:solidFill>
                <a:effectLst/>
                <a:latin typeface="微软雅黑" panose="020B0503020204020204" pitchFamily="34" charset="-122"/>
                <a:ea typeface="微软雅黑" panose="020B0503020204020204" pitchFamily="34" charset="-122"/>
              </a:rPr>
              <a:t>的缓冲区。它会确保所有的数据都已经被写入到磁盘中。 </a:t>
            </a:r>
            <a:r>
              <a:rPr lang="en-US" altLang="zh-CN" sz="1200" b="0" i="0" dirty="0">
                <a:solidFill>
                  <a:srgbClr val="000000"/>
                </a:solidFill>
                <a:effectLst/>
                <a:latin typeface="微软雅黑" panose="020B0503020204020204" pitchFamily="34" charset="-122"/>
                <a:ea typeface="微软雅黑" panose="020B0503020204020204" pitchFamily="34" charset="-122"/>
              </a:rPr>
              <a:t>)</a:t>
            </a:r>
            <a:endParaRPr lang="en-US" altLang="zh-CN" sz="12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dirty="0">
                <a:solidFill>
                  <a:srgbClr val="000000"/>
                </a:solidFill>
                <a:effectLst/>
                <a:latin typeface="Inter"/>
              </a:rPr>
              <a:t>同步文件映射的元数据</a:t>
            </a:r>
            <a:r>
              <a:rPr lang="en-US" altLang="zh-CN" b="0" i="0" dirty="0">
                <a:solidFill>
                  <a:srgbClr val="000000"/>
                </a:solidFill>
                <a:effectLst/>
                <a:latin typeface="Inter"/>
              </a:rPr>
              <a:t>:</a:t>
            </a:r>
          </a:p>
          <a:p>
            <a:r>
              <a:rPr lang="en-US" altLang="zh-CN" sz="1200" dirty="0">
                <a:solidFill>
                  <a:srgbClr val="000000"/>
                </a:solidFill>
                <a:latin typeface="Inter"/>
                <a:ea typeface="微软雅黑" panose="020B0503020204020204" pitchFamily="34" charset="-122"/>
              </a:rPr>
              <a:t>        </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en-US" altLang="zh-CN" sz="1200" b="0" i="0" dirty="0" err="1">
                <a:solidFill>
                  <a:srgbClr val="000000"/>
                </a:solidFill>
                <a:effectLst/>
                <a:latin typeface="微软雅黑" panose="020B0503020204020204" pitchFamily="34" charset="-122"/>
                <a:ea typeface="微软雅黑" panose="020B0503020204020204" pitchFamily="34" charset="-122"/>
              </a:rPr>
              <a:t>sync_inode_metadata</a:t>
            </a:r>
            <a:r>
              <a:rPr lang="zh-CN" altLang="en-US" sz="1200" b="0" i="0" dirty="0">
                <a:solidFill>
                  <a:srgbClr val="000000"/>
                </a:solidFill>
                <a:effectLst/>
                <a:latin typeface="微软雅黑" panose="020B0503020204020204" pitchFamily="34" charset="-122"/>
                <a:ea typeface="微软雅黑" panose="020B0503020204020204" pitchFamily="34" charset="-122"/>
              </a:rPr>
              <a:t>：这个函数会同步</a:t>
            </a:r>
            <a:r>
              <a:rPr lang="en-US" altLang="zh-CN" sz="1200" b="0" i="0" dirty="0" err="1">
                <a:solidFill>
                  <a:srgbClr val="000000"/>
                </a:solidFill>
                <a:effectLst/>
                <a:latin typeface="微软雅黑" panose="020B0503020204020204" pitchFamily="34" charset="-122"/>
                <a:ea typeface="微软雅黑" panose="020B0503020204020204" pitchFamily="34" charset="-122"/>
              </a:rPr>
              <a:t>inode</a:t>
            </a:r>
            <a:r>
              <a:rPr lang="zh-CN" altLang="en-US" sz="1200" b="0" i="0" dirty="0">
                <a:solidFill>
                  <a:srgbClr val="000000"/>
                </a:solidFill>
                <a:effectLst/>
                <a:latin typeface="微软雅黑" panose="020B0503020204020204" pitchFamily="34" charset="-122"/>
                <a:ea typeface="微软雅黑" panose="020B0503020204020204" pitchFamily="34" charset="-122"/>
              </a:rPr>
              <a:t>的所有数据，包括</a:t>
            </a:r>
            <a:r>
              <a:rPr lang="en-US" altLang="zh-CN" sz="1200" b="0" i="0" dirty="0" err="1">
                <a:solidFill>
                  <a:srgbClr val="000000"/>
                </a:solidFill>
                <a:effectLst/>
                <a:latin typeface="微软雅黑" panose="020B0503020204020204" pitchFamily="34" charset="-122"/>
                <a:ea typeface="微软雅黑" panose="020B0503020204020204" pitchFamily="34" charset="-122"/>
              </a:rPr>
              <a:t>inode</a:t>
            </a:r>
            <a:r>
              <a:rPr lang="zh-CN" altLang="en-US" sz="1200" b="0" i="0" dirty="0">
                <a:solidFill>
                  <a:srgbClr val="000000"/>
                </a:solidFill>
                <a:effectLst/>
                <a:latin typeface="微软雅黑" panose="020B0503020204020204" pitchFamily="34" charset="-122"/>
                <a:ea typeface="微软雅黑" panose="020B0503020204020204" pitchFamily="34" charset="-122"/>
              </a:rPr>
              <a:t>的元数据。它会在所有数据都被写入磁盘后返回</a:t>
            </a:r>
            <a:r>
              <a:rPr lang="en-US" altLang="zh-CN" sz="1200" b="0" i="0" dirty="0">
                <a:solidFill>
                  <a:srgbClr val="000000"/>
                </a:solidFill>
                <a:effectLst/>
                <a:latin typeface="微软雅黑" panose="020B0503020204020204" pitchFamily="34" charset="-122"/>
                <a:ea typeface="微软雅黑" panose="020B0503020204020204" pitchFamily="34" charset="-122"/>
              </a:rPr>
              <a:t>)</a:t>
            </a:r>
          </a:p>
        </p:txBody>
      </p:sp>
      <p:sp>
        <p:nvSpPr>
          <p:cNvPr id="14" name="文本框 13">
            <a:extLst>
              <a:ext uri="{FF2B5EF4-FFF2-40B4-BE49-F238E27FC236}">
                <a16:creationId xmlns:a16="http://schemas.microsoft.com/office/drawing/2014/main" id="{E47831DD-E9E4-7E5C-F884-9405571929E7}"/>
              </a:ext>
            </a:extLst>
          </p:cNvPr>
          <p:cNvSpPr txBox="1"/>
          <p:nvPr/>
        </p:nvSpPr>
        <p:spPr>
          <a:xfrm>
            <a:off x="420172" y="1576641"/>
            <a:ext cx="6096000" cy="707886"/>
          </a:xfrm>
          <a:prstGeom prst="rect">
            <a:avLst/>
          </a:prstGeom>
          <a:noFill/>
        </p:spPr>
        <p:txBody>
          <a:bodyPr wrap="square">
            <a:spAutoFit/>
          </a:bodyPr>
          <a:lstStyle/>
          <a:p>
            <a:r>
              <a:rPr lang="en-US" altLang="zh-CN" sz="2000" b="1" i="0" dirty="0" err="1">
                <a:effectLst/>
                <a:latin typeface="微软雅黑" panose="020B0503020204020204" pitchFamily="34" charset="-122"/>
                <a:ea typeface="微软雅黑" panose="020B0503020204020204" pitchFamily="34" charset="-122"/>
              </a:rPr>
              <a:t>fsync</a:t>
            </a:r>
            <a:r>
              <a:rPr lang="zh-CN" altLang="en-US" sz="2000" b="1" i="0" dirty="0">
                <a:effectLst/>
                <a:latin typeface="微软雅黑" panose="020B0503020204020204" pitchFamily="34" charset="-122"/>
                <a:ea typeface="微软雅黑" panose="020B0503020204020204" pitchFamily="34" charset="-122"/>
              </a:rPr>
              <a:t>：</a:t>
            </a:r>
            <a:r>
              <a:rPr lang="zh-CN" altLang="en-US" sz="2000" b="0" i="0" dirty="0">
                <a:effectLst/>
                <a:latin typeface="微软雅黑" panose="020B0503020204020204" pitchFamily="34" charset="-122"/>
                <a:ea typeface="微软雅黑" panose="020B0503020204020204" pitchFamily="34" charset="-122"/>
              </a:rPr>
              <a:t>将文件的脏数据和脏元数据全部</a:t>
            </a:r>
            <a:r>
              <a:rPr lang="zh-CN" altLang="en-US" sz="2000" dirty="0">
                <a:latin typeface="微软雅黑" panose="020B0503020204020204" pitchFamily="34" charset="-122"/>
                <a:ea typeface="微软雅黑" panose="020B0503020204020204" pitchFamily="34" charset="-122"/>
              </a:rPr>
              <a:t>立即</a:t>
            </a:r>
            <a:r>
              <a:rPr lang="zh-CN" altLang="en-US" sz="2000" b="0" i="0" dirty="0">
                <a:effectLst/>
                <a:latin typeface="微软雅黑" panose="020B0503020204020204" pitchFamily="34" charset="-122"/>
                <a:ea typeface="微软雅黑" panose="020B0503020204020204" pitchFamily="34" charset="-122"/>
              </a:rPr>
              <a:t>刷新至磁盘中</a:t>
            </a:r>
            <a:endParaRPr lang="zh-CN" altLang="en-US" sz="20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ADB27CD-0F02-282D-ABC1-783A89CA2A5E}"/>
              </a:ext>
            </a:extLst>
          </p:cNvPr>
          <p:cNvSpPr txBox="1"/>
          <p:nvPr/>
        </p:nvSpPr>
        <p:spPr>
          <a:xfrm>
            <a:off x="343972" y="2470482"/>
            <a:ext cx="609600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子函数</a:t>
            </a:r>
            <a:r>
              <a:rPr lang="en-US" altLang="zh-CN" dirty="0">
                <a:latin typeface="微软雅黑" panose="020B0503020204020204" pitchFamily="34" charset="-122"/>
                <a:ea typeface="微软雅黑" panose="020B0503020204020204" pitchFamily="34" charset="-122"/>
              </a:rPr>
              <a:t>_</a:t>
            </a:r>
            <a:r>
              <a:rPr lang="en-US" altLang="zh-CN" dirty="0" err="1">
                <a:latin typeface="微软雅黑" panose="020B0503020204020204" pitchFamily="34" charset="-122"/>
                <a:ea typeface="微软雅黑" panose="020B0503020204020204" pitchFamily="34" charset="-122"/>
              </a:rPr>
              <a:t>generic_file_fsync</a:t>
            </a:r>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098440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76">
            <a:extLst>
              <a:ext uri="{FF2B5EF4-FFF2-40B4-BE49-F238E27FC236}">
                <a16:creationId xmlns:a16="http://schemas.microsoft.com/office/drawing/2014/main" id="{18472DAA-A1C1-8E01-7068-974EE77371DF}"/>
              </a:ext>
            </a:extLst>
          </p:cNvPr>
          <p:cNvSpPr txBox="1"/>
          <p:nvPr/>
        </p:nvSpPr>
        <p:spPr>
          <a:xfrm>
            <a:off x="688303" y="331945"/>
            <a:ext cx="10965139" cy="954107"/>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进阶题</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Linux </a:t>
            </a:r>
            <a:r>
              <a:rPr lang="zh-CN" altLang="en-US" sz="2800" dirty="0">
                <a:latin typeface="微软雅黑" panose="020B0503020204020204" pitchFamily="34" charset="-122"/>
                <a:ea typeface="微软雅黑" panose="020B0503020204020204" pitchFamily="34" charset="-122"/>
              </a:rPr>
              <a:t>内核如何实现 </a:t>
            </a:r>
            <a:r>
              <a:rPr lang="en-US" altLang="zh-CN" sz="2800" dirty="0" err="1">
                <a:latin typeface="微软雅黑" panose="020B0503020204020204" pitchFamily="34" charset="-122"/>
                <a:ea typeface="微软雅黑" panose="020B0503020204020204" pitchFamily="34" charset="-122"/>
              </a:rPr>
              <a:t>fsync</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系统调用？请以 </a:t>
            </a:r>
            <a:r>
              <a:rPr lang="en-US" altLang="zh-CN" sz="2800" dirty="0">
                <a:latin typeface="微软雅黑" panose="020B0503020204020204" pitchFamily="34" charset="-122"/>
                <a:ea typeface="微软雅黑" panose="020B0503020204020204" pitchFamily="34" charset="-122"/>
              </a:rPr>
              <a:t>[ fs/</a:t>
            </a:r>
            <a:r>
              <a:rPr lang="en-US" altLang="zh-CN" sz="2800" dirty="0" err="1">
                <a:latin typeface="微软雅黑" panose="020B0503020204020204" pitchFamily="34" charset="-122"/>
                <a:ea typeface="微软雅黑" panose="020B0503020204020204" pitchFamily="34" charset="-122"/>
              </a:rPr>
              <a:t>libfs.c</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文件中的 </a:t>
            </a:r>
            <a:r>
              <a:rPr lang="en-US" altLang="zh-CN" sz="2800" dirty="0" err="1">
                <a:latin typeface="微软雅黑" panose="020B0503020204020204" pitchFamily="34" charset="-122"/>
                <a:ea typeface="微软雅黑" panose="020B0503020204020204" pitchFamily="34" charset="-122"/>
              </a:rPr>
              <a:t>generic_file_fsync</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函数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这⼀具体实现为例进行分析。</a:t>
            </a:r>
            <a:endParaRPr lang="en-US" altLang="zh-CN" sz="28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4DBBA058-1E36-A3D2-A62C-909C908ADDA0}"/>
              </a:ext>
            </a:extLst>
          </p:cNvPr>
          <p:cNvSpPr txBox="1"/>
          <p:nvPr/>
        </p:nvSpPr>
        <p:spPr>
          <a:xfrm>
            <a:off x="511612" y="1617998"/>
            <a:ext cx="4578548" cy="3970318"/>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generic_file_fsync</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中调用上述提到的子函数</a:t>
            </a:r>
            <a:r>
              <a:rPr lang="en-US" altLang="zh-CN" dirty="0">
                <a:latin typeface="微软雅黑" panose="020B0503020204020204" pitchFamily="34" charset="-122"/>
                <a:ea typeface="微软雅黑" panose="020B0503020204020204" pitchFamily="34" charset="-122"/>
              </a:rPr>
              <a:t>_</a:t>
            </a:r>
            <a:r>
              <a:rPr lang="en-US" altLang="zh-CN" dirty="0" err="1">
                <a:latin typeface="微软雅黑" panose="020B0503020204020204" pitchFamily="34" charset="-122"/>
                <a:ea typeface="微软雅黑" panose="020B0503020204020204" pitchFamily="34" charset="-122"/>
              </a:rPr>
              <a:t>generic_file_fsync</a:t>
            </a:r>
            <a:r>
              <a:rPr lang="en-US" altLang="zh-CN" dirty="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generic_file_fsync</a:t>
            </a:r>
            <a:r>
              <a:rPr lang="zh-CN" altLang="en-US" dirty="0">
                <a:latin typeface="微软雅黑" panose="020B0503020204020204" pitchFamily="34" charset="-122"/>
                <a:ea typeface="微软雅黑" panose="020B0503020204020204" pitchFamily="34" charset="-122"/>
              </a:rPr>
              <a:t>函数返回错误，那么直接返回该错误。</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generic_file_fsync</a:t>
            </a:r>
            <a:r>
              <a:rPr lang="zh-CN" altLang="en-US" dirty="0">
                <a:latin typeface="微软雅黑" panose="020B0503020204020204" pitchFamily="34" charset="-122"/>
                <a:ea typeface="微软雅黑" panose="020B0503020204020204" pitchFamily="34" charset="-122"/>
              </a:rPr>
              <a:t>函数没有返回错误，那么：</a:t>
            </a: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调用</a:t>
            </a:r>
            <a:r>
              <a:rPr lang="en-US" altLang="zh-CN" dirty="0" err="1">
                <a:latin typeface="微软雅黑" panose="020B0503020204020204" pitchFamily="34" charset="-122"/>
                <a:ea typeface="微软雅黑" panose="020B0503020204020204" pitchFamily="34" charset="-122"/>
              </a:rPr>
              <a:t>blkdev_issue_flush</a:t>
            </a:r>
            <a:r>
              <a:rPr lang="zh-CN" altLang="en-US" dirty="0">
                <a:latin typeface="微软雅黑" panose="020B0503020204020204" pitchFamily="34" charset="-122"/>
                <a:ea typeface="微软雅黑" panose="020B0503020204020204" pitchFamily="34" charset="-122"/>
              </a:rPr>
              <a:t>函数，将文件系统中的缓冲区数据刷新到磁盘。这个函数会尝试将所有未写入磁盘的数据刷新到磁盘上。</a:t>
            </a: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，表示文件同步成功。</a:t>
            </a:r>
          </a:p>
        </p:txBody>
      </p:sp>
      <p:pic>
        <p:nvPicPr>
          <p:cNvPr id="7" name="图片 6">
            <a:extLst>
              <a:ext uri="{FF2B5EF4-FFF2-40B4-BE49-F238E27FC236}">
                <a16:creationId xmlns:a16="http://schemas.microsoft.com/office/drawing/2014/main" id="{035CE565-7D5F-6677-BAA7-A9215A1E8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172" y="1891665"/>
            <a:ext cx="5400675" cy="2343150"/>
          </a:xfrm>
          <a:prstGeom prst="rect">
            <a:avLst/>
          </a:prstGeom>
        </p:spPr>
      </p:pic>
    </p:spTree>
    <p:extLst>
      <p:ext uri="{BB962C8B-B14F-4D97-AF65-F5344CB8AC3E}">
        <p14:creationId xmlns:p14="http://schemas.microsoft.com/office/powerpoint/2010/main" val="163777176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a:off x="9497658" y="6375559"/>
            <a:ext cx="908124" cy="482441"/>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p:cNvSpPr/>
          <p:nvPr/>
        </p:nvSpPr>
        <p:spPr>
          <a:xfrm flipV="1">
            <a:off x="220531" y="0"/>
            <a:ext cx="4219389" cy="2241551"/>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flipV="1">
            <a:off x="912913" y="0"/>
            <a:ext cx="4771429" cy="2534822"/>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1" name="直接连接符 10"/>
          <p:cNvCxnSpPr/>
          <p:nvPr/>
        </p:nvCxnSpPr>
        <p:spPr>
          <a:xfrm>
            <a:off x="5933470" y="3604580"/>
            <a:ext cx="341454" cy="0"/>
          </a:xfrm>
          <a:prstGeom prst="line">
            <a:avLst/>
          </a:prstGeom>
          <a:ln w="25400"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496819" y="2765322"/>
            <a:ext cx="5198361" cy="830997"/>
          </a:xfrm>
          <a:prstGeom prst="rect">
            <a:avLst/>
          </a:prstGeom>
          <a:noFill/>
        </p:spPr>
        <p:txBody>
          <a:bodyPr wrap="square" rtlCol="0">
            <a:spAutoFit/>
          </a:bodyPr>
          <a:lstStyle/>
          <a:p>
            <a:pPr algn="ctr"/>
            <a:r>
              <a:rPr lang="zh-CN" altLang="en-US" sz="4800" dirty="0">
                <a:solidFill>
                  <a:srgbClr val="DE4B5D"/>
                </a:solidFill>
                <a:latin typeface="微软雅黑" panose="020B0503020204020204" pitchFamily="34" charset="-122"/>
                <a:ea typeface="微软雅黑" panose="020B0503020204020204" pitchFamily="34" charset="-122"/>
              </a:rPr>
              <a:t>谢谢观看</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76">
            <a:extLst>
              <a:ext uri="{FF2B5EF4-FFF2-40B4-BE49-F238E27FC236}">
                <a16:creationId xmlns:a16="http://schemas.microsoft.com/office/drawing/2014/main" id="{18472DAA-A1C1-8E01-7068-974EE77371DF}"/>
              </a:ext>
            </a:extLst>
          </p:cNvPr>
          <p:cNvSpPr txBox="1"/>
          <p:nvPr/>
        </p:nvSpPr>
        <p:spPr>
          <a:xfrm>
            <a:off x="990813" y="331945"/>
            <a:ext cx="7418770"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1.1</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writei</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函数的整体流程是怎样的？</a:t>
            </a:r>
            <a:endParaRPr lang="en-US" altLang="zh-CN" sz="2800" dirty="0">
              <a:latin typeface="微软雅黑" panose="020B0503020204020204" pitchFamily="34" charset="-122"/>
              <a:ea typeface="微软雅黑" panose="020B0503020204020204" pitchFamily="34" charset="-122"/>
            </a:endParaRPr>
          </a:p>
        </p:txBody>
      </p:sp>
      <p:sp>
        <p:nvSpPr>
          <p:cNvPr id="5" name="TextBox 76">
            <a:extLst>
              <a:ext uri="{FF2B5EF4-FFF2-40B4-BE49-F238E27FC236}">
                <a16:creationId xmlns:a16="http://schemas.microsoft.com/office/drawing/2014/main" id="{1EB83720-503F-5314-ECFC-088EDB056A92}"/>
              </a:ext>
            </a:extLst>
          </p:cNvPr>
          <p:cNvSpPr txBox="1"/>
          <p:nvPr/>
        </p:nvSpPr>
        <p:spPr>
          <a:xfrm>
            <a:off x="624840" y="1187111"/>
            <a:ext cx="4767257" cy="4770537"/>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首先判断</a:t>
            </a:r>
            <a:r>
              <a:rPr lang="en-US" altLang="zh-CN" sz="2000" dirty="0" err="1">
                <a:latin typeface="微软雅黑" panose="020B0503020204020204" pitchFamily="34" charset="-122"/>
                <a:ea typeface="微软雅黑" panose="020B0503020204020204" pitchFamily="34" charset="-122"/>
              </a:rPr>
              <a:t>inode</a:t>
            </a:r>
            <a:r>
              <a:rPr lang="zh-CN" altLang="en-US" sz="2000" dirty="0">
                <a:latin typeface="微软雅黑" panose="020B0503020204020204" pitchFamily="34" charset="-122"/>
                <a:ea typeface="微软雅黑" panose="020B0503020204020204" pitchFamily="34" charset="-122"/>
              </a:rPr>
              <a:t>的类型，如果是设备文件，则调用对应的设备驱动程序中的写函数。</a:t>
            </a: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然后对偏移和大小进行检查，保证要写入的数据总量不会超过文件的最大值。</a:t>
            </a: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写数据同样是对每一个扇区进行操作，计算要写回的数据量，然后通过</a:t>
            </a:r>
            <a:r>
              <a:rPr lang="en-US" altLang="zh-CN" sz="2000" dirty="0" err="1">
                <a:latin typeface="微软雅黑" panose="020B0503020204020204" pitchFamily="34" charset="-122"/>
                <a:ea typeface="微软雅黑" panose="020B0503020204020204" pitchFamily="34" charset="-122"/>
              </a:rPr>
              <a:t>memmove</a:t>
            </a:r>
            <a:r>
              <a:rPr lang="zh-CN" altLang="en-US" sz="2000" dirty="0">
                <a:latin typeface="微软雅黑" panose="020B0503020204020204" pitchFamily="34" charset="-122"/>
                <a:ea typeface="微软雅黑" panose="020B0503020204020204" pitchFamily="34" charset="-122"/>
              </a:rPr>
              <a:t>写回。</a:t>
            </a: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每次写完一个扇区后，都调用</a:t>
            </a:r>
            <a:r>
              <a:rPr lang="en-US" altLang="zh-CN" sz="2000" dirty="0" err="1">
                <a:latin typeface="微软雅黑" panose="020B0503020204020204" pitchFamily="34" charset="-122"/>
                <a:ea typeface="微软雅黑" panose="020B0503020204020204" pitchFamily="34" charset="-122"/>
              </a:rPr>
              <a:t>log_write</a:t>
            </a:r>
            <a:r>
              <a:rPr lang="zh-CN" altLang="en-US" sz="2000" dirty="0">
                <a:latin typeface="微软雅黑" panose="020B0503020204020204" pitchFamily="34" charset="-122"/>
                <a:ea typeface="微软雅黑" panose="020B0503020204020204" pitchFamily="34" charset="-122"/>
              </a:rPr>
              <a:t>写回磁盘。</a:t>
            </a: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数据全部写完后，判断文件现在的大小是否超过了原来的大小，如果超过了则更新文件的大小，然后将新的</a:t>
            </a:r>
            <a:r>
              <a:rPr lang="en-US" altLang="zh-CN" sz="2000" dirty="0" err="1">
                <a:latin typeface="微软雅黑" panose="020B0503020204020204" pitchFamily="34" charset="-122"/>
                <a:ea typeface="微软雅黑" panose="020B0503020204020204" pitchFamily="34" charset="-122"/>
              </a:rPr>
              <a:t>Inode</a:t>
            </a:r>
            <a:r>
              <a:rPr lang="zh-CN" altLang="en-US" sz="2000" dirty="0">
                <a:latin typeface="微软雅黑" panose="020B0503020204020204" pitchFamily="34" charset="-122"/>
                <a:ea typeface="微软雅黑" panose="020B0503020204020204" pitchFamily="34" charset="-122"/>
              </a:rPr>
              <a:t>信息更新到磁盘上</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EA3E0BF6-3873-A789-7CA1-217448FEE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66925"/>
            <a:ext cx="5400262" cy="56993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76">
            <a:extLst>
              <a:ext uri="{FF2B5EF4-FFF2-40B4-BE49-F238E27FC236}">
                <a16:creationId xmlns:a16="http://schemas.microsoft.com/office/drawing/2014/main" id="{18472DAA-A1C1-8E01-7068-974EE77371DF}"/>
              </a:ext>
            </a:extLst>
          </p:cNvPr>
          <p:cNvSpPr txBox="1"/>
          <p:nvPr/>
        </p:nvSpPr>
        <p:spPr>
          <a:xfrm>
            <a:off x="420172" y="446432"/>
            <a:ext cx="9700105"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  基础题</a:t>
            </a:r>
            <a:r>
              <a:rPr lang="en-US" altLang="zh-CN" sz="2800" dirty="0">
                <a:latin typeface="微软雅黑" panose="020B0503020204020204" pitchFamily="34" charset="-122"/>
                <a:ea typeface="微软雅黑" panose="020B0503020204020204" pitchFamily="34" charset="-122"/>
              </a:rPr>
              <a:t>1.2 </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writei</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调用 </a:t>
            </a:r>
            <a:r>
              <a:rPr lang="en-US" altLang="zh-CN" sz="2800" dirty="0" err="1">
                <a:latin typeface="微软雅黑" panose="020B0503020204020204" pitchFamily="34" charset="-122"/>
                <a:ea typeface="微软雅黑" panose="020B0503020204020204" pitchFamily="34" charset="-122"/>
              </a:rPr>
              <a:t>log_write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函数的目的是什么？</a:t>
            </a:r>
            <a:endParaRPr lang="en-US" altLang="zh-CN" sz="2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432400A-99BA-BF9C-D619-1503EF08EBE1}"/>
              </a:ext>
            </a:extLst>
          </p:cNvPr>
          <p:cNvSpPr txBox="1"/>
          <p:nvPr/>
        </p:nvSpPr>
        <p:spPr>
          <a:xfrm>
            <a:off x="312974" y="1255590"/>
            <a:ext cx="5471160" cy="507831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log_write</a:t>
            </a:r>
            <a:r>
              <a:rPr lang="zh-CN" altLang="en-US" sz="2000" dirty="0">
                <a:latin typeface="微软雅黑" panose="020B0503020204020204" pitchFamily="34" charset="-122"/>
                <a:ea typeface="微软雅黑" panose="020B0503020204020204" pitchFamily="34" charset="-122"/>
              </a:rPr>
              <a:t>是一个关于日志文件系统的函数，其功能相当于</a:t>
            </a:r>
            <a:r>
              <a:rPr lang="en-US" altLang="zh-CN" sz="2000" dirty="0" err="1">
                <a:latin typeface="微软雅黑" panose="020B0503020204020204" pitchFamily="34" charset="-122"/>
                <a:ea typeface="微软雅黑" panose="020B0503020204020204" pitchFamily="34" charset="-122"/>
              </a:rPr>
              <a:t>bwrite</a:t>
            </a:r>
            <a:r>
              <a:rPr lang="zh-CN" altLang="en-US" sz="2000" dirty="0">
                <a:latin typeface="微软雅黑" panose="020B0503020204020204" pitchFamily="34" charset="-122"/>
                <a:ea typeface="微软雅黑" panose="020B0503020204020204" pitchFamily="34" charset="-122"/>
              </a:rPr>
              <a:t>函数的一个代理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实际上只进行了目标盘块号的登记工作。</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log_write</a:t>
            </a:r>
            <a:r>
              <a:rPr lang="zh-CN" altLang="en-US" sz="2000" dirty="0">
                <a:latin typeface="微软雅黑" panose="020B0503020204020204" pitchFamily="34" charset="-122"/>
                <a:ea typeface="微软雅黑" panose="020B0503020204020204" pitchFamily="34" charset="-122"/>
              </a:rPr>
              <a:t>函数把块中新的内容记录到日志中，并且把块的扇区号记录在内存中。 </a:t>
            </a:r>
            <a:r>
              <a:rPr lang="en-US" altLang="zh-CN" sz="2000" dirty="0" err="1">
                <a:latin typeface="微软雅黑" panose="020B0503020204020204" pitchFamily="34" charset="-122"/>
                <a:ea typeface="微软雅黑" panose="020B0503020204020204" pitchFamily="34" charset="-122"/>
              </a:rPr>
              <a:t>log_write</a:t>
            </a:r>
            <a:r>
              <a:rPr lang="zh-CN" altLang="en-US" sz="2000" dirty="0">
                <a:latin typeface="微软雅黑" panose="020B0503020204020204" pitchFamily="34" charset="-122"/>
                <a:ea typeface="微软雅黑" panose="020B0503020204020204" pitchFamily="34" charset="-122"/>
              </a:rPr>
              <a:t>仍将修改后的块留在内存中的缓冲区中，因此相继的本会话中对这一块的读操作都会返回已修改的内容。 </a:t>
            </a:r>
            <a:r>
              <a:rPr lang="en-US" altLang="zh-CN" sz="2000" dirty="0" err="1">
                <a:latin typeface="微软雅黑" panose="020B0503020204020204" pitchFamily="34" charset="-122"/>
                <a:ea typeface="微软雅黑" panose="020B0503020204020204" pitchFamily="34" charset="-122"/>
              </a:rPr>
              <a:t>log_write</a:t>
            </a:r>
            <a:r>
              <a:rPr lang="zh-CN" altLang="en-US" sz="2000" dirty="0">
                <a:latin typeface="微软雅黑" panose="020B0503020204020204" pitchFamily="34" charset="-122"/>
                <a:ea typeface="微软雅黑" panose="020B0503020204020204" pitchFamily="34" charset="-122"/>
              </a:rPr>
              <a:t>能够知道在一次会话中对同一块进行了多次读写，并且覆盖之前同一块的日志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在正式执行写磁盘操作前，将要更新的</a:t>
            </a:r>
            <a:r>
              <a:rPr lang="en-US" altLang="zh-CN" sz="2000" dirty="0">
                <a:latin typeface="微软雅黑" panose="020B0503020204020204" pitchFamily="34" charset="-122"/>
                <a:ea typeface="微软雅黑" panose="020B0503020204020204" pitchFamily="34" charset="-122"/>
              </a:rPr>
              <a:t>block</a:t>
            </a:r>
            <a:r>
              <a:rPr lang="zh-CN" altLang="en-US" sz="2000" dirty="0">
                <a:latin typeface="微软雅黑" panose="020B0503020204020204" pitchFamily="34" charset="-122"/>
                <a:ea typeface="微软雅黑" panose="020B0503020204020204" pitchFamily="34" charset="-122"/>
              </a:rPr>
              <a:t>序号，写入到相关的</a:t>
            </a:r>
            <a:r>
              <a:rPr lang="en-US" altLang="zh-CN" sz="2000" dirty="0" err="1">
                <a:latin typeface="微软雅黑" panose="020B0503020204020204" pitchFamily="34" charset="-122"/>
                <a:ea typeface="微软雅黑" panose="020B0503020204020204" pitchFamily="34" charset="-122"/>
              </a:rPr>
              <a:t>inmemory</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log</a:t>
            </a:r>
            <a:r>
              <a:rPr lang="zh-CN" altLang="en-US" sz="2000" dirty="0">
                <a:latin typeface="微软雅黑" panose="020B0503020204020204" pitchFamily="34" charset="-122"/>
                <a:ea typeface="微软雅黑" panose="020B0503020204020204" pitchFamily="34" charset="-122"/>
              </a:rPr>
              <a:t>数据中</a:t>
            </a:r>
            <a:endParaRPr lang="en-US" altLang="zh-CN" sz="20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DEA461BF-FA3B-80D3-E8E2-28B59C6BB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358" y="1255590"/>
            <a:ext cx="5124802" cy="52704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624840" y="1454517"/>
            <a:ext cx="4400730" cy="2053896"/>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功能：</a:t>
            </a:r>
            <a:r>
              <a:rPr lang="en-US" altLang="zh-CN" sz="2000" dirty="0">
                <a:latin typeface="微软雅黑" panose="020B0503020204020204" pitchFamily="34" charset="-122"/>
                <a:ea typeface="微软雅黑" panose="020B0503020204020204" pitchFamily="34" charset="-122"/>
              </a:rPr>
              <a:t>end_op()</a:t>
            </a:r>
            <a:r>
              <a:rPr lang="zh-CN" altLang="en-US" sz="2000" dirty="0">
                <a:latin typeface="微软雅黑" panose="020B0503020204020204" pitchFamily="34" charset="-122"/>
                <a:ea typeface="微软雅黑" panose="020B0503020204020204" pitchFamily="34" charset="-122"/>
              </a:rPr>
              <a:t>首先判断是否还有未完成的系统调用（</a:t>
            </a:r>
            <a:r>
              <a:rPr lang="en-US" altLang="zh-CN" sz="2000" dirty="0">
                <a:latin typeface="微软雅黑" panose="020B0503020204020204" pitchFamily="34" charset="-122"/>
                <a:ea typeface="微软雅黑" panose="020B0503020204020204" pitchFamily="34" charset="-122"/>
              </a:rPr>
              <a:t>log.outstanding -= 1)</a:t>
            </a:r>
            <a:r>
              <a:rPr lang="zh-CN" altLang="en-US" sz="2000" dirty="0">
                <a:latin typeface="微软雅黑" panose="020B0503020204020204" pitchFamily="34" charset="-122"/>
                <a:ea typeface="微软雅黑" panose="020B0503020204020204" pitchFamily="34" charset="-122"/>
              </a:rPr>
              <a:t>，如果没有，则调用</a:t>
            </a:r>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（）来提交现在的事务，即真正的执行写操作。</a:t>
            </a:r>
          </a:p>
        </p:txBody>
      </p:sp>
      <p:pic>
        <p:nvPicPr>
          <p:cNvPr id="11" name="图片 10"/>
          <p:cNvPicPr>
            <a:picLocks noChangeAspect="1"/>
          </p:cNvPicPr>
          <p:nvPr>
            <p:custDataLst>
              <p:tags r:id="rId1"/>
            </p:custDataLst>
          </p:nvPr>
        </p:nvPicPr>
        <p:blipFill>
          <a:blip r:embed="rId4"/>
          <a:stretch>
            <a:fillRect/>
          </a:stretch>
        </p:blipFill>
        <p:spPr>
          <a:xfrm>
            <a:off x="6395256" y="1022025"/>
            <a:ext cx="4637029" cy="5712221"/>
          </a:xfrm>
          <a:prstGeom prst="rect">
            <a:avLst/>
          </a:prstGeom>
        </p:spPr>
      </p:pic>
      <p:sp>
        <p:nvSpPr>
          <p:cNvPr id="4" name="TextBox 76">
            <a:extLst>
              <a:ext uri="{FF2B5EF4-FFF2-40B4-BE49-F238E27FC236}">
                <a16:creationId xmlns:a16="http://schemas.microsoft.com/office/drawing/2014/main" id="{00CF5858-6763-2EA1-3D0C-6F688269C20C}"/>
              </a:ext>
            </a:extLst>
          </p:cNvPr>
          <p:cNvSpPr txBox="1"/>
          <p:nvPr/>
        </p:nvSpPr>
        <p:spPr>
          <a:xfrm>
            <a:off x="624840" y="402282"/>
            <a:ext cx="7418770"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2.1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end_op</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函数的功能与使用场景</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624839" y="1262012"/>
            <a:ext cx="4394047" cy="2854115"/>
          </a:xfrm>
          <a:prstGeom prst="rect">
            <a:avLst/>
          </a:prstGeom>
          <a:noFill/>
        </p:spPr>
        <p:txBody>
          <a:bodyPr wrap="square" rtlCol="0">
            <a:spAutoFit/>
          </a:bodyPr>
          <a:lstStyle/>
          <a:p>
            <a:pPr>
              <a:lnSpc>
                <a:spcPct val="130000"/>
              </a:lnSpc>
            </a:pPr>
            <a:r>
              <a:rPr lang="zh-CN" sz="2000" dirty="0">
                <a:latin typeface="微软雅黑" panose="020B0503020204020204" pitchFamily="34" charset="-122"/>
                <a:ea typeface="微软雅黑" panose="020B0503020204020204" pitchFamily="34" charset="-122"/>
              </a:rPr>
              <a:t>使用场景：在上层文件系统使用完</a:t>
            </a:r>
            <a:r>
              <a:rPr lang="en-US" altLang="zh-CN" sz="2000" dirty="0">
                <a:latin typeface="微软雅黑" panose="020B0503020204020204" pitchFamily="34" charset="-122"/>
                <a:ea typeface="微软雅黑" panose="020B0503020204020204" pitchFamily="34" charset="-122"/>
              </a:rPr>
              <a:t>log</a:t>
            </a:r>
            <a:r>
              <a:rPr lang="zh-CN" altLang="en-US" sz="2000" dirty="0">
                <a:latin typeface="微软雅黑" panose="020B0503020204020204" pitchFamily="34" charset="-122"/>
                <a:ea typeface="微软雅黑" panose="020B0503020204020204" pitchFamily="34" charset="-122"/>
              </a:rPr>
              <a:t>层之后，需要调用一次</a:t>
            </a:r>
            <a:r>
              <a:rPr lang="en-US" altLang="zh-CN" sz="2000" dirty="0">
                <a:latin typeface="微软雅黑" panose="020B0503020204020204" pitchFamily="34" charset="-122"/>
                <a:ea typeface="微软雅黑" panose="020B0503020204020204" pitchFamily="34" charset="-122"/>
              </a:rPr>
              <a:t>end_op</a:t>
            </a:r>
            <a:r>
              <a:rPr lang="zh-CN" altLang="en-US" sz="2000" dirty="0">
                <a:latin typeface="微软雅黑" panose="020B0503020204020204" pitchFamily="34" charset="-122"/>
                <a:ea typeface="微软雅黑" panose="020B0503020204020204" pitchFamily="34" charset="-122"/>
              </a:rPr>
              <a:t>（），表示一个</a:t>
            </a:r>
            <a:r>
              <a:rPr lang="en-US" altLang="zh-CN" sz="2000" dirty="0">
                <a:latin typeface="微软雅黑" panose="020B0503020204020204" pitchFamily="34" charset="-122"/>
                <a:ea typeface="微软雅黑" panose="020B0503020204020204" pitchFamily="34" charset="-122"/>
              </a:rPr>
              <a:t>transaction</a:t>
            </a:r>
            <a:r>
              <a:rPr lang="zh-CN" altLang="en-US" sz="2000" dirty="0">
                <a:latin typeface="微软雅黑" panose="020B0503020204020204" pitchFamily="34" charset="-122"/>
                <a:ea typeface="微软雅黑" panose="020B0503020204020204" pitchFamily="34" charset="-122"/>
              </a:rPr>
              <a:t>已经执行完成。之后判断是否已经完成了所有的</a:t>
            </a:r>
            <a:r>
              <a:rPr lang="en-US" altLang="zh-CN" sz="2000" dirty="0">
                <a:latin typeface="微软雅黑" panose="020B0503020204020204" pitchFamily="34" charset="-122"/>
                <a:ea typeface="微软雅黑" panose="020B0503020204020204" pitchFamily="34" charset="-122"/>
              </a:rPr>
              <a:t>transaction</a:t>
            </a:r>
            <a:r>
              <a:rPr lang="zh-CN" altLang="en-US" sz="2000" dirty="0">
                <a:latin typeface="微软雅黑" panose="020B0503020204020204" pitchFamily="34" charset="-122"/>
                <a:ea typeface="微软雅黑" panose="020B0503020204020204" pitchFamily="34" charset="-122"/>
              </a:rPr>
              <a:t>，如果是的话则执行</a:t>
            </a:r>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（）进行真正的写入磁盘的操作</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11" name="图片 10"/>
          <p:cNvPicPr>
            <a:picLocks noChangeAspect="1"/>
          </p:cNvPicPr>
          <p:nvPr>
            <p:custDataLst>
              <p:tags r:id="rId1"/>
            </p:custDataLst>
          </p:nvPr>
        </p:nvPicPr>
        <p:blipFill>
          <a:blip r:embed="rId4"/>
          <a:stretch>
            <a:fillRect/>
          </a:stretch>
        </p:blipFill>
        <p:spPr>
          <a:xfrm>
            <a:off x="6321919" y="1041669"/>
            <a:ext cx="4297855" cy="5511531"/>
          </a:xfrm>
          <a:prstGeom prst="rect">
            <a:avLst/>
          </a:prstGeom>
        </p:spPr>
      </p:pic>
      <p:sp>
        <p:nvSpPr>
          <p:cNvPr id="4" name="TextBox 76">
            <a:extLst>
              <a:ext uri="{FF2B5EF4-FFF2-40B4-BE49-F238E27FC236}">
                <a16:creationId xmlns:a16="http://schemas.microsoft.com/office/drawing/2014/main" id="{BC04D503-1C5B-9ACA-AFCD-A5A62253F3C7}"/>
              </a:ext>
            </a:extLst>
          </p:cNvPr>
          <p:cNvSpPr txBox="1"/>
          <p:nvPr/>
        </p:nvSpPr>
        <p:spPr>
          <a:xfrm>
            <a:off x="624840" y="402282"/>
            <a:ext cx="7418770"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2.1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end_op</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函数的功能与使用场景</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1249680" y="3921674"/>
            <a:ext cx="6065235" cy="1653786"/>
          </a:xfrm>
          <a:prstGeom prst="rect">
            <a:avLst/>
          </a:prstGeom>
          <a:noFill/>
        </p:spPr>
        <p:txBody>
          <a:bodyPr wrap="square"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end_op()</a:t>
            </a:r>
            <a:r>
              <a:rPr lang="zh-CN" sz="2000" dirty="0">
                <a:latin typeface="微软雅黑" panose="020B0503020204020204" pitchFamily="34" charset="-122"/>
                <a:ea typeface="微软雅黑" panose="020B0503020204020204" pitchFamily="34" charset="-122"/>
              </a:rPr>
              <a:t>使用场景的例子</a:t>
            </a:r>
            <a:r>
              <a:rPr lang="en-US" altLang="zh-CN" sz="2000" dirty="0">
                <a:latin typeface="微软雅黑" panose="020B0503020204020204" pitchFamily="34" charset="-122"/>
                <a:ea typeface="微软雅黑" panose="020B0503020204020204" pitchFamily="34" charset="-122"/>
              </a:rPr>
              <a:t>{kernel/file.c}</a:t>
            </a:r>
            <a:r>
              <a:rPr lang="zh-CN" sz="2000" dirty="0">
                <a:latin typeface="微软雅黑" panose="020B0503020204020204" pitchFamily="34" charset="-122"/>
                <a:ea typeface="微软雅黑" panose="020B0503020204020204" pitchFamily="34" charset="-122"/>
              </a:rPr>
              <a:t>：关闭一个文件对象后，如果已经没有进程引用该文件对象，需要释放文件对象绑定的</a:t>
            </a:r>
            <a:r>
              <a:rPr lang="en-US" altLang="zh-CN" sz="2000" dirty="0">
                <a:latin typeface="微软雅黑" panose="020B0503020204020204" pitchFamily="34" charset="-122"/>
                <a:ea typeface="微软雅黑" panose="020B0503020204020204" pitchFamily="34" charset="-122"/>
              </a:rPr>
              <a:t>INODE</a:t>
            </a:r>
            <a:r>
              <a:rPr lang="zh-CN" altLang="en-US" sz="2000" dirty="0">
                <a:latin typeface="微软雅黑" panose="020B0503020204020204" pitchFamily="34" charset="-122"/>
                <a:ea typeface="微软雅黑" panose="020B0503020204020204" pitchFamily="34" charset="-122"/>
              </a:rPr>
              <a:t>。此时执行的系统调用使用了</a:t>
            </a:r>
            <a:r>
              <a:rPr lang="en-US" altLang="zh-CN" sz="2000" dirty="0">
                <a:latin typeface="微软雅黑" panose="020B0503020204020204" pitchFamily="34" charset="-122"/>
                <a:ea typeface="微软雅黑" panose="020B0503020204020204" pitchFamily="34" charset="-122"/>
              </a:rPr>
              <a:t>log</a:t>
            </a:r>
            <a:r>
              <a:rPr lang="zh-CN" altLang="en-US" sz="2000" dirty="0">
                <a:latin typeface="微软雅黑" panose="020B0503020204020204" pitchFamily="34" charset="-122"/>
                <a:ea typeface="微软雅黑" panose="020B0503020204020204" pitchFamily="34" charset="-122"/>
              </a:rPr>
              <a:t>层，就会调用</a:t>
            </a:r>
            <a:r>
              <a:rPr lang="en-US" altLang="zh-CN" sz="2000" dirty="0">
                <a:latin typeface="微软雅黑" panose="020B0503020204020204" pitchFamily="34" charset="-122"/>
                <a:ea typeface="微软雅黑" panose="020B0503020204020204" pitchFamily="34" charset="-122"/>
              </a:rPr>
              <a:t>end_op()</a:t>
            </a:r>
            <a:r>
              <a:rPr lang="zh-CN" altLang="en-US" sz="2000" dirty="0">
                <a:latin typeface="微软雅黑" panose="020B0503020204020204" pitchFamily="34" charset="-122"/>
                <a:ea typeface="微软雅黑" panose="020B0503020204020204" pitchFamily="34" charset="-122"/>
              </a:rPr>
              <a:t>函数。</a:t>
            </a:r>
          </a:p>
        </p:txBody>
      </p:sp>
      <p:pic>
        <p:nvPicPr>
          <p:cNvPr id="4" name="图片 3"/>
          <p:cNvPicPr>
            <a:picLocks noChangeAspect="1"/>
          </p:cNvPicPr>
          <p:nvPr>
            <p:custDataLst>
              <p:tags r:id="rId1"/>
            </p:custDataLst>
          </p:nvPr>
        </p:nvPicPr>
        <p:blipFill>
          <a:blip r:embed="rId4"/>
          <a:stretch>
            <a:fillRect/>
          </a:stretch>
        </p:blipFill>
        <p:spPr>
          <a:xfrm>
            <a:off x="1249680" y="1460202"/>
            <a:ext cx="5095875" cy="1968797"/>
          </a:xfrm>
          <a:prstGeom prst="rect">
            <a:avLst/>
          </a:prstGeom>
        </p:spPr>
      </p:pic>
      <p:sp>
        <p:nvSpPr>
          <p:cNvPr id="5" name="TextBox 76">
            <a:extLst>
              <a:ext uri="{FF2B5EF4-FFF2-40B4-BE49-F238E27FC236}">
                <a16:creationId xmlns:a16="http://schemas.microsoft.com/office/drawing/2014/main" id="{53AF71E5-A9A2-B218-279A-916D56AD25AC}"/>
              </a:ext>
            </a:extLst>
          </p:cNvPr>
          <p:cNvSpPr txBox="1"/>
          <p:nvPr/>
        </p:nvSpPr>
        <p:spPr>
          <a:xfrm>
            <a:off x="1030992" y="468491"/>
            <a:ext cx="7418770"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2.1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end_op</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函数的功能与使用场景</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6951980" y="1868170"/>
            <a:ext cx="5104130" cy="1837556"/>
          </a:xfrm>
          <a:prstGeom prst="rect">
            <a:avLst/>
          </a:prstGeom>
          <a:noFill/>
        </p:spPr>
        <p:txBody>
          <a:bodyPr wrap="square" rtlCol="0">
            <a:noAutofit/>
          </a:bodyPr>
          <a:lstStyle/>
          <a:p>
            <a:pPr>
              <a:lnSpc>
                <a:spcPct val="130000"/>
              </a:lnSpc>
            </a:pP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end_op()</a:t>
            </a:r>
            <a:r>
              <a:rPr lang="zh-CN" altLang="en-US" sz="2000" dirty="0">
                <a:latin typeface="微软雅黑" panose="020B0503020204020204" pitchFamily="34" charset="-122"/>
                <a:ea typeface="微软雅黑" panose="020B0503020204020204" pitchFamily="34" charset="-122"/>
              </a:rPr>
              <a:t>函数的结构可以看出，在文件系统完全使用完</a:t>
            </a:r>
            <a:r>
              <a:rPr lang="en-US" altLang="zh-CN" sz="2000" dirty="0">
                <a:latin typeface="微软雅黑" panose="020B0503020204020204" pitchFamily="34" charset="-122"/>
                <a:ea typeface="微软雅黑" panose="020B0503020204020204" pitchFamily="34" charset="-122"/>
              </a:rPr>
              <a:t>log</a:t>
            </a:r>
            <a:r>
              <a:rPr lang="zh-CN" altLang="en-US" sz="2000" dirty="0">
                <a:latin typeface="微软雅黑" panose="020B0503020204020204" pitchFamily="34" charset="-122"/>
                <a:ea typeface="微软雅黑" panose="020B0503020204020204" pitchFamily="34" charset="-122"/>
              </a:rPr>
              <a:t>层之后才会调用</a:t>
            </a:r>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函数。也就是说</a:t>
            </a:r>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（）的功能是将日志内容写入磁盘。</a:t>
            </a:r>
          </a:p>
        </p:txBody>
      </p:sp>
      <p:pic>
        <p:nvPicPr>
          <p:cNvPr id="5" name="图片 4"/>
          <p:cNvPicPr>
            <a:picLocks noChangeAspect="1"/>
          </p:cNvPicPr>
          <p:nvPr>
            <p:custDataLst>
              <p:tags r:id="rId1"/>
            </p:custDataLst>
          </p:nvPr>
        </p:nvPicPr>
        <p:blipFill>
          <a:blip r:embed="rId4"/>
          <a:stretch>
            <a:fillRect/>
          </a:stretch>
        </p:blipFill>
        <p:spPr>
          <a:xfrm>
            <a:off x="706120" y="1406525"/>
            <a:ext cx="5905500" cy="2428875"/>
          </a:xfrm>
          <a:prstGeom prst="rect">
            <a:avLst/>
          </a:prstGeom>
        </p:spPr>
      </p:pic>
      <p:sp>
        <p:nvSpPr>
          <p:cNvPr id="6" name="文本框 5"/>
          <p:cNvSpPr txBox="1"/>
          <p:nvPr/>
        </p:nvSpPr>
        <p:spPr>
          <a:xfrm>
            <a:off x="706120" y="4182110"/>
            <a:ext cx="8945245" cy="1753235"/>
          </a:xfrm>
          <a:prstGeom prst="rect">
            <a:avLst/>
          </a:prstGeom>
          <a:noFill/>
        </p:spPr>
        <p:txBody>
          <a:bodyPr wrap="square" rtlCol="0">
            <a:spAutoFit/>
          </a:bodyPr>
          <a:lstStyle/>
          <a:p>
            <a:r>
              <a:rPr lang="zh-CN" altLang="en-US" dirty="0"/>
              <a:t>由注释可以简单描述每个语句的功能：</a:t>
            </a:r>
          </a:p>
          <a:p>
            <a:r>
              <a:rPr lang="en-US" altLang="zh-CN" dirty="0" err="1"/>
              <a:t>write_log</a:t>
            </a:r>
            <a:r>
              <a:rPr lang="en-US" altLang="zh-CN" dirty="0"/>
              <a:t>()</a:t>
            </a:r>
            <a:r>
              <a:rPr lang="zh-CN" altLang="en-US" dirty="0"/>
              <a:t>：将修改后的块从</a:t>
            </a:r>
            <a:r>
              <a:rPr lang="en-US" altLang="zh-CN" dirty="0"/>
              <a:t>cache</a:t>
            </a:r>
            <a:r>
              <a:rPr lang="zh-CN" altLang="en-US" dirty="0"/>
              <a:t>写入日志。</a:t>
            </a:r>
          </a:p>
          <a:p>
            <a:r>
              <a:rPr lang="en-US" altLang="zh-CN" dirty="0" err="1"/>
              <a:t>write_head</a:t>
            </a:r>
            <a:r>
              <a:rPr lang="en-US" altLang="zh-CN" dirty="0"/>
              <a:t>()</a:t>
            </a:r>
            <a:r>
              <a:rPr lang="zh-CN" altLang="en-US" dirty="0"/>
              <a:t>：将</a:t>
            </a:r>
            <a:r>
              <a:rPr lang="en-US" altLang="zh-CN" dirty="0"/>
              <a:t>header</a:t>
            </a:r>
            <a:r>
              <a:rPr lang="zh-CN" altLang="en-US" dirty="0"/>
              <a:t>写入磁盘</a:t>
            </a:r>
            <a:r>
              <a:rPr lang="en-US" altLang="zh-CN" dirty="0"/>
              <a:t>——</a:t>
            </a:r>
            <a:r>
              <a:rPr lang="zh-CN" altLang="en-US" dirty="0"/>
              <a:t>真正的提交。</a:t>
            </a:r>
          </a:p>
          <a:p>
            <a:r>
              <a:rPr lang="en-US" altLang="zh-CN" dirty="0" err="1"/>
              <a:t>install_trans</a:t>
            </a:r>
            <a:r>
              <a:rPr lang="en-US" altLang="zh-CN" dirty="0"/>
              <a:t>(0)</a:t>
            </a:r>
            <a:r>
              <a:rPr lang="zh-CN" altLang="en-US" dirty="0"/>
              <a:t>：将写操作安装到主位置。</a:t>
            </a:r>
          </a:p>
          <a:p>
            <a:r>
              <a:rPr lang="en-US" altLang="zh-CN" dirty="0" err="1"/>
              <a:t>log.lh.n</a:t>
            </a:r>
            <a:r>
              <a:rPr lang="zh-CN" altLang="en-US" dirty="0"/>
              <a:t>：当前被占用的日志块的数量。</a:t>
            </a:r>
          </a:p>
          <a:p>
            <a:r>
              <a:rPr lang="en-US" altLang="zh-CN" dirty="0" err="1"/>
              <a:t>write_head</a:t>
            </a:r>
            <a:r>
              <a:rPr lang="en-US" altLang="zh-CN" dirty="0"/>
              <a:t>()</a:t>
            </a:r>
            <a:r>
              <a:rPr lang="zh-CN" altLang="en-US" dirty="0"/>
              <a:t>：从日志中删除</a:t>
            </a:r>
            <a:r>
              <a:rPr lang="en-US" altLang="zh-CN" dirty="0"/>
              <a:t>transaction</a:t>
            </a:r>
            <a:r>
              <a:rPr lang="zh-CN" altLang="en-US" dirty="0"/>
              <a:t>。</a:t>
            </a:r>
          </a:p>
        </p:txBody>
      </p:sp>
      <p:sp>
        <p:nvSpPr>
          <p:cNvPr id="4" name="TextBox 76">
            <a:extLst>
              <a:ext uri="{FF2B5EF4-FFF2-40B4-BE49-F238E27FC236}">
                <a16:creationId xmlns:a16="http://schemas.microsoft.com/office/drawing/2014/main" id="{24EDBCD4-77BD-D754-0E04-63F2C120D049}"/>
              </a:ext>
            </a:extLst>
          </p:cNvPr>
          <p:cNvSpPr txBox="1"/>
          <p:nvPr/>
        </p:nvSpPr>
        <p:spPr>
          <a:xfrm>
            <a:off x="483512" y="406921"/>
            <a:ext cx="9268039"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2.2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commit()</a:t>
            </a:r>
            <a:r>
              <a:rPr lang="zh-CN" altLang="en-US" sz="2800" dirty="0">
                <a:latin typeface="微软雅黑" panose="020B0503020204020204" pitchFamily="34" charset="-122"/>
                <a:ea typeface="微软雅黑" panose="020B0503020204020204" pitchFamily="34" charset="-122"/>
              </a:rPr>
              <a:t>函数的功能与其每个语句的功能</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706120" y="4906645"/>
            <a:ext cx="6568440" cy="922020"/>
          </a:xfrm>
          <a:prstGeom prst="rect">
            <a:avLst/>
          </a:prstGeom>
          <a:noFill/>
        </p:spPr>
        <p:txBody>
          <a:bodyPr wrap="square" rtlCol="0">
            <a:spAutoFit/>
          </a:bodyPr>
          <a:lstStyle/>
          <a:p>
            <a:r>
              <a:rPr lang="en-US" altLang="zh-CN" dirty="0" err="1"/>
              <a:t>write_log</a:t>
            </a:r>
            <a:r>
              <a:rPr lang="en-US" altLang="zh-CN" dirty="0"/>
              <a:t>()</a:t>
            </a:r>
            <a:r>
              <a:rPr lang="zh-CN" altLang="en-US" dirty="0"/>
              <a:t>通过调用</a:t>
            </a:r>
            <a:r>
              <a:rPr lang="en-US" altLang="zh-CN" dirty="0"/>
              <a:t>bread()</a:t>
            </a:r>
            <a:r>
              <a:rPr lang="zh-CN" altLang="en-US" dirty="0"/>
              <a:t>读取</a:t>
            </a:r>
            <a:r>
              <a:rPr lang="en-US" altLang="zh-CN" dirty="0"/>
              <a:t>log</a:t>
            </a:r>
            <a:r>
              <a:rPr lang="zh-CN" altLang="en-US" dirty="0"/>
              <a:t>和</a:t>
            </a:r>
            <a:r>
              <a:rPr lang="en-US" altLang="zh-CN" dirty="0"/>
              <a:t>cache</a:t>
            </a:r>
            <a:r>
              <a:rPr lang="zh-CN" altLang="en-US" dirty="0"/>
              <a:t>的磁盘块，然后调用</a:t>
            </a:r>
            <a:r>
              <a:rPr lang="en-US" altLang="zh-CN" dirty="0" err="1"/>
              <a:t>memmove</a:t>
            </a:r>
            <a:r>
              <a:rPr lang="en-US" altLang="zh-CN" dirty="0"/>
              <a:t>()</a:t>
            </a:r>
            <a:r>
              <a:rPr lang="zh-CN" altLang="en-US" dirty="0"/>
              <a:t>进行内存复制，最后由</a:t>
            </a:r>
            <a:r>
              <a:rPr lang="en-US" altLang="zh-CN" dirty="0" err="1"/>
              <a:t>bwrite</a:t>
            </a:r>
            <a:r>
              <a:rPr lang="zh-CN" altLang="en-US" dirty="0"/>
              <a:t>完成把具体的内容从</a:t>
            </a:r>
            <a:r>
              <a:rPr lang="en-US" altLang="zh-CN" dirty="0"/>
              <a:t>cache</a:t>
            </a:r>
            <a:r>
              <a:rPr lang="zh-CN" altLang="en-US" dirty="0"/>
              <a:t>写入</a:t>
            </a:r>
            <a:r>
              <a:rPr lang="en-US" altLang="zh-CN" dirty="0"/>
              <a:t>log</a:t>
            </a:r>
            <a:r>
              <a:rPr lang="zh-CN" altLang="en-US" dirty="0"/>
              <a:t>对应的磁盘。</a:t>
            </a:r>
          </a:p>
        </p:txBody>
      </p:sp>
      <p:pic>
        <p:nvPicPr>
          <p:cNvPr id="4" name="图片 3"/>
          <p:cNvPicPr>
            <a:picLocks noChangeAspect="1"/>
          </p:cNvPicPr>
          <p:nvPr>
            <p:custDataLst>
              <p:tags r:id="rId1"/>
            </p:custDataLst>
          </p:nvPr>
        </p:nvPicPr>
        <p:blipFill>
          <a:blip r:embed="rId4"/>
          <a:stretch>
            <a:fillRect/>
          </a:stretch>
        </p:blipFill>
        <p:spPr>
          <a:xfrm>
            <a:off x="706120" y="1193799"/>
            <a:ext cx="7102186" cy="3236623"/>
          </a:xfrm>
          <a:prstGeom prst="rect">
            <a:avLst/>
          </a:prstGeom>
        </p:spPr>
      </p:pic>
      <p:sp>
        <p:nvSpPr>
          <p:cNvPr id="5" name="TextBox 76">
            <a:extLst>
              <a:ext uri="{FF2B5EF4-FFF2-40B4-BE49-F238E27FC236}">
                <a16:creationId xmlns:a16="http://schemas.microsoft.com/office/drawing/2014/main" id="{1CD7266F-08CF-9FA2-9A1B-42A7B1A03F87}"/>
              </a:ext>
            </a:extLst>
          </p:cNvPr>
          <p:cNvSpPr txBox="1"/>
          <p:nvPr/>
        </p:nvSpPr>
        <p:spPr>
          <a:xfrm>
            <a:off x="483513" y="378784"/>
            <a:ext cx="9268039"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2.2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commit()</a:t>
            </a:r>
            <a:r>
              <a:rPr lang="zh-CN" altLang="en-US" sz="2800" dirty="0">
                <a:latin typeface="微软雅黑" panose="020B0503020204020204" pitchFamily="34" charset="-122"/>
                <a:ea typeface="微软雅黑" panose="020B0503020204020204" pitchFamily="34" charset="-122"/>
              </a:rPr>
              <a:t>函数的功能与其每个语句的功能</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706120" y="4834414"/>
            <a:ext cx="6568440" cy="922020"/>
          </a:xfrm>
          <a:prstGeom prst="rect">
            <a:avLst/>
          </a:prstGeom>
          <a:noFill/>
        </p:spPr>
        <p:txBody>
          <a:bodyPr wrap="square" rtlCol="0">
            <a:spAutoFit/>
          </a:bodyPr>
          <a:lstStyle/>
          <a:p>
            <a:r>
              <a:rPr lang="en-US" altLang="zh-CN" dirty="0" err="1"/>
              <a:t>write_</a:t>
            </a:r>
            <a:r>
              <a:rPr lang="en-US" dirty="0" err="1"/>
              <a:t>head</a:t>
            </a:r>
            <a:r>
              <a:rPr lang="en-US" dirty="0"/>
              <a:t>()</a:t>
            </a:r>
            <a:r>
              <a:rPr lang="zh-CN" altLang="en-US" dirty="0"/>
              <a:t>将</a:t>
            </a:r>
            <a:r>
              <a:rPr lang="en-US" altLang="zh-CN" dirty="0"/>
              <a:t>log</a:t>
            </a:r>
            <a:r>
              <a:rPr lang="zh-CN" altLang="en-US" dirty="0"/>
              <a:t>的头信息写入磁盘。头块是提交点，如果写入后发生崩溃，则会从日志恢复重演事务的写入操作。在完成写入之后</a:t>
            </a:r>
            <a:r>
              <a:rPr lang="zh-CN" dirty="0"/>
              <a:t>写入计数为</a:t>
            </a:r>
            <a:r>
              <a:rPr lang="en-US" altLang="zh-CN" dirty="0"/>
              <a:t>0</a:t>
            </a:r>
            <a:r>
              <a:rPr lang="zh-CN" altLang="en-US" dirty="0"/>
              <a:t>的头块清空数据。</a:t>
            </a:r>
            <a:endParaRPr lang="en-US" altLang="zh-CN" dirty="0"/>
          </a:p>
        </p:txBody>
      </p:sp>
      <p:pic>
        <p:nvPicPr>
          <p:cNvPr id="5" name="图片 4"/>
          <p:cNvPicPr>
            <a:picLocks noChangeAspect="1"/>
          </p:cNvPicPr>
          <p:nvPr>
            <p:custDataLst>
              <p:tags r:id="rId1"/>
            </p:custDataLst>
          </p:nvPr>
        </p:nvPicPr>
        <p:blipFill>
          <a:blip r:embed="rId4"/>
          <a:stretch>
            <a:fillRect/>
          </a:stretch>
        </p:blipFill>
        <p:spPr>
          <a:xfrm>
            <a:off x="706120" y="1454547"/>
            <a:ext cx="5324475" cy="2847975"/>
          </a:xfrm>
          <a:prstGeom prst="rect">
            <a:avLst/>
          </a:prstGeom>
        </p:spPr>
      </p:pic>
      <p:sp>
        <p:nvSpPr>
          <p:cNvPr id="4" name="TextBox 76">
            <a:extLst>
              <a:ext uri="{FF2B5EF4-FFF2-40B4-BE49-F238E27FC236}">
                <a16:creationId xmlns:a16="http://schemas.microsoft.com/office/drawing/2014/main" id="{6C411A37-A00A-01FB-743B-E226D9534B08}"/>
              </a:ext>
            </a:extLst>
          </p:cNvPr>
          <p:cNvSpPr txBox="1"/>
          <p:nvPr/>
        </p:nvSpPr>
        <p:spPr>
          <a:xfrm>
            <a:off x="304758" y="494103"/>
            <a:ext cx="9268039"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基础题</a:t>
            </a:r>
            <a:r>
              <a:rPr lang="en-US" altLang="zh-CN" sz="2800" dirty="0">
                <a:latin typeface="微软雅黑" panose="020B0503020204020204" pitchFamily="34" charset="-122"/>
                <a:ea typeface="微软雅黑" panose="020B0503020204020204" pitchFamily="34" charset="-122"/>
              </a:rPr>
              <a:t>2.2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commit()</a:t>
            </a:r>
            <a:r>
              <a:rPr lang="zh-CN" altLang="en-US" sz="2800" dirty="0">
                <a:latin typeface="微软雅黑" panose="020B0503020204020204" pitchFamily="34" charset="-122"/>
                <a:ea typeface="微软雅黑" panose="020B0503020204020204" pitchFamily="34" charset="-122"/>
              </a:rPr>
              <a:t>函数的功能与其每个语句的功能</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1658</Words>
  <Application>Microsoft Office PowerPoint</Application>
  <PresentationFormat>宽屏</PresentationFormat>
  <Paragraphs>108</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Inter</vt:lpstr>
      <vt:lpstr>等线</vt:lpstr>
      <vt:lpstr>等线 Light</vt:lpstr>
      <vt:lpstr>Microsoft YaHei</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vit lo</dc:creator>
  <cp:lastModifiedBy>vit lo</cp:lastModifiedBy>
  <cp:revision>63</cp:revision>
  <dcterms:created xsi:type="dcterms:W3CDTF">2023-12-24T12:53:20Z</dcterms:created>
  <dcterms:modified xsi:type="dcterms:W3CDTF">2023-12-27T06:57:02Z</dcterms:modified>
</cp:coreProperties>
</file>