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32"/>
  </p:notesMasterIdLst>
  <p:sldIdLst>
    <p:sldId id="256" r:id="rId3"/>
    <p:sldId id="257" r:id="rId4"/>
    <p:sldId id="258" r:id="rId5"/>
    <p:sldId id="276" r:id="rId6"/>
    <p:sldId id="275" r:id="rId7"/>
    <p:sldId id="277" r:id="rId8"/>
    <p:sldId id="278" r:id="rId9"/>
    <p:sldId id="262" r:id="rId10"/>
    <p:sldId id="259" r:id="rId11"/>
    <p:sldId id="265" r:id="rId12"/>
    <p:sldId id="260" r:id="rId13"/>
    <p:sldId id="263" r:id="rId14"/>
    <p:sldId id="261" r:id="rId15"/>
    <p:sldId id="266" r:id="rId16"/>
    <p:sldId id="267" r:id="rId17"/>
    <p:sldId id="270" r:id="rId18"/>
    <p:sldId id="272" r:id="rId19"/>
    <p:sldId id="273" r:id="rId20"/>
    <p:sldId id="274" r:id="rId21"/>
    <p:sldId id="279" r:id="rId22"/>
    <p:sldId id="280" r:id="rId23"/>
    <p:sldId id="281" r:id="rId24"/>
    <p:sldId id="282" r:id="rId25"/>
    <p:sldId id="283" r:id="rId26"/>
    <p:sldId id="284" r:id="rId27"/>
    <p:sldId id="300" r:id="rId28"/>
    <p:sldId id="302" r:id="rId29"/>
    <p:sldId id="301" r:id="rId30"/>
    <p:sldId id="303" r:id="rId31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-636" y="-84"/>
      </p:cViewPr>
      <p:guideLst>
        <p:guide orient="horz" pos="215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E56F4A-60FF-495D-8BB4-1AECCA08B588}" type="datetimeFigureOut">
              <a:rPr lang="zh-CN" altLang="en-US" smtClean="0"/>
              <a:t>2023-12-27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6448A-0285-4474-84B7-6796DA363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295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6448A-0285-4474-84B7-6796DA3635C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6448A-0285-4474-84B7-6796DA3635C3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2BF0-F397-4E3F-B087-08BCFD86F520}" type="datetimeFigureOut">
              <a:rPr lang="zh-CN" altLang="en-US" smtClean="0"/>
              <a:t>2023-12-27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8017-9F88-4DC2-9483-593D1C800A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2BF0-F397-4E3F-B087-08BCFD86F520}" type="datetimeFigureOut">
              <a:rPr lang="zh-CN" altLang="en-US" smtClean="0"/>
              <a:t>2023-12-27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8017-9F88-4DC2-9483-593D1C800A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2BF0-F397-4E3F-B087-08BCFD86F520}" type="datetimeFigureOut">
              <a:rPr lang="zh-CN" altLang="en-US" smtClean="0"/>
              <a:t>2023-12-27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8017-9F88-4DC2-9483-593D1C800A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2BF0-F397-4E3F-B087-08BCFD86F520}" type="datetimeFigureOut">
              <a:rPr lang="zh-CN" altLang="en-US" smtClean="0"/>
              <a:t>2023-12-27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8017-9F88-4DC2-9483-593D1C800A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2BF0-F397-4E3F-B087-08BCFD86F520}" type="datetimeFigureOut">
              <a:rPr lang="zh-CN" altLang="en-US" smtClean="0"/>
              <a:t>2023-12-27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8017-9F88-4DC2-9483-593D1C800A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2BF0-F397-4E3F-B087-08BCFD86F520}" type="datetimeFigureOut">
              <a:rPr lang="zh-CN" altLang="en-US" smtClean="0"/>
              <a:t>2023-12-27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8017-9F88-4DC2-9483-593D1C800A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2BF0-F397-4E3F-B087-08BCFD86F520}" type="datetimeFigureOut">
              <a:rPr lang="zh-CN" altLang="en-US" smtClean="0"/>
              <a:t>2023-12-27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8017-9F88-4DC2-9483-593D1C800A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2BF0-F397-4E3F-B087-08BCFD86F520}" type="datetimeFigureOut">
              <a:rPr lang="zh-CN" altLang="en-US" smtClean="0"/>
              <a:t>2023-12-27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8017-9F88-4DC2-9483-593D1C800A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2BF0-F397-4E3F-B087-08BCFD86F520}" type="datetimeFigureOut">
              <a:rPr lang="zh-CN" altLang="en-US" smtClean="0"/>
              <a:t>2023-12-27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8017-9F88-4DC2-9483-593D1C800A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2BF0-F397-4E3F-B087-08BCFD86F520}" type="datetimeFigureOut">
              <a:rPr lang="zh-CN" altLang="en-US" smtClean="0"/>
              <a:t>2023-12-27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8017-9F88-4DC2-9483-593D1C800A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2BF0-F397-4E3F-B087-08BCFD86F520}" type="datetimeFigureOut">
              <a:rPr lang="zh-CN" altLang="en-US" smtClean="0"/>
              <a:t>2023-12-27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8017-9F88-4DC2-9483-593D1C800A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2BF0-F397-4E3F-B087-08BCFD86F520}" type="datetimeFigureOut">
              <a:rPr lang="zh-CN" altLang="en-US" smtClean="0"/>
              <a:t>2023-12-27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8017-9F88-4DC2-9483-593D1C800A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2BF0-F397-4E3F-B087-08BCFD86F520}" type="datetimeFigureOut">
              <a:rPr lang="zh-CN" altLang="en-US" smtClean="0"/>
              <a:t>2023-12-27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8017-9F88-4DC2-9483-593D1C800A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2BF0-F397-4E3F-B087-08BCFD86F520}" type="datetimeFigureOut">
              <a:rPr lang="zh-CN" altLang="en-US" smtClean="0"/>
              <a:t>2023-12-27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8017-9F88-4DC2-9483-593D1C800A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2BF0-F397-4E3F-B087-08BCFD86F520}" type="datetimeFigureOut">
              <a:rPr lang="zh-CN" altLang="en-US" smtClean="0"/>
              <a:t>2023-12-27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8017-9F88-4DC2-9483-593D1C800A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2BF0-F397-4E3F-B087-08BCFD86F520}" type="datetimeFigureOut">
              <a:rPr lang="zh-CN" altLang="en-US" smtClean="0"/>
              <a:t>2023-12-27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8017-9F88-4DC2-9483-593D1C800A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2BF0-F397-4E3F-B087-08BCFD86F520}" type="datetimeFigureOut">
              <a:rPr lang="zh-CN" altLang="en-US" smtClean="0"/>
              <a:t>2023-12-27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8017-9F88-4DC2-9483-593D1C800A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2BF0-F397-4E3F-B087-08BCFD86F520}" type="datetimeFigureOut">
              <a:rPr lang="zh-CN" altLang="en-US" smtClean="0"/>
              <a:t>2023-12-27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8017-9F88-4DC2-9483-593D1C800A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2BF0-F397-4E3F-B087-08BCFD86F520}" type="datetimeFigureOut">
              <a:rPr lang="zh-CN" altLang="en-US" smtClean="0"/>
              <a:t>2023-12-27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8017-9F88-4DC2-9483-593D1C800A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2BF0-F397-4E3F-B087-08BCFD86F520}" type="datetimeFigureOut">
              <a:rPr lang="zh-CN" altLang="en-US" smtClean="0"/>
              <a:t>2023-12-27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8017-9F88-4DC2-9483-593D1C800A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2BF0-F397-4E3F-B087-08BCFD86F520}" type="datetimeFigureOut">
              <a:rPr lang="zh-CN" altLang="en-US" smtClean="0"/>
              <a:t>2023-12-27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8017-9F88-4DC2-9483-593D1C800A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2BF0-F397-4E3F-B087-08BCFD86F520}" type="datetimeFigureOut">
              <a:rPr lang="zh-CN" altLang="en-US" smtClean="0"/>
              <a:t>2023-12-27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8017-9F88-4DC2-9483-593D1C800A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E2BF0-F397-4E3F-B087-08BCFD86F520}" type="datetimeFigureOut">
              <a:rPr lang="zh-CN" altLang="en-US" smtClean="0"/>
              <a:t>2023-12-27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B8017-9F88-4DC2-9483-593D1C800A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E2BF0-F397-4E3F-B087-08BCFD86F520}" type="datetimeFigureOut">
              <a:rPr lang="zh-CN" altLang="en-US" smtClean="0"/>
              <a:t>2023-12-27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B8017-9F88-4DC2-9483-593D1C800A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实例分析四 第四部分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组员：郑寓中 吕林航 王品傲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274" y="224589"/>
            <a:ext cx="10515600" cy="1325563"/>
          </a:xfrm>
        </p:spPr>
        <p:txBody>
          <a:bodyPr/>
          <a:lstStyle/>
          <a:p>
            <a:r>
              <a:rPr lang="en-US" altLang="zh-CN" dirty="0" err="1"/>
              <a:t>dirlookup</a:t>
            </a:r>
            <a:r>
              <a:rPr lang="zh-CN" altLang="en-US" dirty="0"/>
              <a:t>函数的功能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15200" y="1825625"/>
            <a:ext cx="4038600" cy="3757696"/>
          </a:xfrm>
        </p:spPr>
        <p:txBody>
          <a:bodyPr/>
          <a:lstStyle/>
          <a:p>
            <a:r>
              <a:rPr lang="en-US" altLang="zh-CN" dirty="0" err="1"/>
              <a:t>dirlookup</a:t>
            </a:r>
            <a:r>
              <a:rPr lang="zh-CN" altLang="en-US" dirty="0"/>
              <a:t>：在一个目录中查找一个给定名字的目录项。</a:t>
            </a:r>
            <a:endParaRPr lang="en-US" altLang="zh-CN" dirty="0"/>
          </a:p>
          <a:p>
            <a:r>
              <a:rPr lang="zh-CN" altLang="en-US" dirty="0"/>
              <a:t>如果找到了，返回一个相关的不上锁的</a:t>
            </a:r>
            <a:r>
              <a:rPr lang="en-US" altLang="zh-CN" dirty="0" err="1"/>
              <a:t>inode</a:t>
            </a:r>
            <a:r>
              <a:rPr lang="zh-CN" altLang="en-US" dirty="0"/>
              <a:t>的指针，并且把</a:t>
            </a:r>
            <a:r>
              <a:rPr lang="en-US" altLang="zh-CN" dirty="0" err="1"/>
              <a:t>poff</a:t>
            </a:r>
            <a:r>
              <a:rPr lang="zh-CN" altLang="en-US" dirty="0"/>
              <a:t>设置为这个目录项在目录中的偏移量，从而用于调用者编辑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60" y="1550152"/>
            <a:ext cx="7310052" cy="435334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dirlookup</a:t>
            </a:r>
            <a:r>
              <a:rPr lang="zh-CN" altLang="en-US" dirty="0"/>
              <a:t>函数的具体实现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44888" y="1384298"/>
            <a:ext cx="4053554" cy="4792665"/>
          </a:xfrm>
        </p:spPr>
        <p:txBody>
          <a:bodyPr/>
          <a:lstStyle/>
          <a:p>
            <a:r>
              <a:rPr lang="en-US" altLang="zh-CN" dirty="0" err="1"/>
              <a:t>namecmp</a:t>
            </a:r>
            <a:r>
              <a:rPr lang="zh-CN" altLang="en-US" dirty="0"/>
              <a:t>比较</a:t>
            </a:r>
            <a:r>
              <a:rPr lang="en-US" altLang="zh-CN" dirty="0"/>
              <a:t>name</a:t>
            </a:r>
            <a:r>
              <a:rPr lang="zh-CN" altLang="en-US" dirty="0"/>
              <a:t>和</a:t>
            </a:r>
            <a:r>
              <a:rPr lang="en-US" altLang="zh-CN" dirty="0"/>
              <a:t>de.name</a:t>
            </a:r>
            <a:r>
              <a:rPr lang="zh-CN" altLang="en-US" dirty="0"/>
              <a:t>是否相同。如果相同，把</a:t>
            </a:r>
            <a:r>
              <a:rPr lang="en-US" altLang="zh-CN" dirty="0" err="1"/>
              <a:t>de.inum</a:t>
            </a:r>
            <a:r>
              <a:rPr lang="zh-CN" altLang="en-US" dirty="0"/>
              <a:t>赋给</a:t>
            </a:r>
            <a:r>
              <a:rPr lang="en-US" altLang="zh-CN" dirty="0" err="1"/>
              <a:t>inum</a:t>
            </a:r>
            <a:r>
              <a:rPr lang="zh-CN" altLang="en-US" dirty="0"/>
              <a:t>。如果</a:t>
            </a:r>
            <a:r>
              <a:rPr lang="en-US" altLang="zh-CN" dirty="0" err="1"/>
              <a:t>poff</a:t>
            </a:r>
            <a:r>
              <a:rPr lang="zh-CN" altLang="en-US" dirty="0"/>
              <a:t>不是</a:t>
            </a:r>
            <a:r>
              <a:rPr lang="en-US" altLang="zh-CN" dirty="0"/>
              <a:t>NULL</a:t>
            </a:r>
            <a:r>
              <a:rPr lang="zh-CN" altLang="en-US" dirty="0"/>
              <a:t>，把</a:t>
            </a:r>
            <a:r>
              <a:rPr lang="en-US" altLang="zh-CN" dirty="0"/>
              <a:t>off</a:t>
            </a:r>
            <a:r>
              <a:rPr lang="zh-CN" altLang="en-US" dirty="0"/>
              <a:t>赋给</a:t>
            </a:r>
            <a:r>
              <a:rPr lang="en-US" altLang="zh-CN" dirty="0" err="1"/>
              <a:t>poff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 err="1"/>
              <a:t>iget</a:t>
            </a:r>
            <a:r>
              <a:rPr lang="zh-CN" altLang="en-US" dirty="0"/>
              <a:t>会根据设备号和</a:t>
            </a:r>
            <a:r>
              <a:rPr lang="en-US" altLang="zh-CN" dirty="0" err="1"/>
              <a:t>inum</a:t>
            </a:r>
            <a:r>
              <a:rPr lang="zh-CN" altLang="en-US" dirty="0"/>
              <a:t>在缓存中查找相应的</a:t>
            </a:r>
            <a:r>
              <a:rPr lang="en-US" altLang="zh-CN" dirty="0" err="1"/>
              <a:t>inode</a:t>
            </a:r>
            <a:r>
              <a:rPr lang="zh-CN" altLang="en-US" dirty="0"/>
              <a:t>并返回</a:t>
            </a:r>
            <a:r>
              <a:rPr lang="en-US" altLang="zh-CN" dirty="0" err="1"/>
              <a:t>inode</a:t>
            </a:r>
            <a:r>
              <a:rPr lang="zh-CN" altLang="en-US" dirty="0"/>
              <a:t>。如果没找到也会在缓存中分配一个 </a:t>
            </a:r>
            <a:r>
              <a:rPr lang="en-US" altLang="zh-CN" dirty="0" err="1"/>
              <a:t>inode</a:t>
            </a:r>
            <a:r>
              <a:rPr lang="zh-CN" altLang="en-US" dirty="0"/>
              <a:t>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7411453" cy="364807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9810" y="119790"/>
            <a:ext cx="10515600" cy="922947"/>
          </a:xfrm>
        </p:spPr>
        <p:txBody>
          <a:bodyPr/>
          <a:lstStyle/>
          <a:p>
            <a:r>
              <a:rPr lang="en-US" altLang="zh-CN" dirty="0" err="1"/>
              <a:t>ialloc</a:t>
            </a:r>
            <a:r>
              <a:rPr lang="en-US" altLang="zh-CN" dirty="0"/>
              <a:t>() </a:t>
            </a:r>
            <a:r>
              <a:rPr lang="zh-CN" altLang="en-US" dirty="0"/>
              <a:t>函数的作用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24337" y="1042737"/>
            <a:ext cx="5534527" cy="5492225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要创建一个新的</a:t>
            </a:r>
            <a:r>
              <a:rPr lang="en-US" altLang="zh-CN" dirty="0" err="1"/>
              <a:t>inode</a:t>
            </a:r>
            <a:r>
              <a:rPr lang="zh-CN" altLang="en-US" dirty="0"/>
              <a:t>（例如，当创建一个文件时），</a:t>
            </a:r>
            <a:r>
              <a:rPr lang="en-US" altLang="zh-CN" dirty="0"/>
              <a:t>xv6</a:t>
            </a:r>
            <a:r>
              <a:rPr lang="zh-CN" altLang="en-US" dirty="0"/>
              <a:t>会调用</a:t>
            </a:r>
            <a:r>
              <a:rPr lang="en-US" altLang="zh-CN" dirty="0" err="1"/>
              <a:t>ialloc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 err="1"/>
              <a:t>ialloc</a:t>
            </a:r>
            <a:r>
              <a:rPr lang="zh-CN" altLang="en-US" dirty="0"/>
              <a:t>遍历磁盘上的</a:t>
            </a:r>
            <a:r>
              <a:rPr lang="en-US" altLang="zh-CN" dirty="0" err="1"/>
              <a:t>inode</a:t>
            </a:r>
            <a:r>
              <a:rPr lang="zh-CN" altLang="en-US" dirty="0"/>
              <a:t>，寻找一个被标记为空闲的</a:t>
            </a:r>
            <a:r>
              <a:rPr lang="en-US" altLang="zh-CN" dirty="0" err="1"/>
              <a:t>inode</a:t>
            </a:r>
            <a:r>
              <a:rPr lang="zh-CN" altLang="en-US" dirty="0"/>
              <a:t>。当它找到后，它会修改该</a:t>
            </a:r>
            <a:r>
              <a:rPr lang="en-US" altLang="zh-CN" dirty="0" err="1"/>
              <a:t>inode</a:t>
            </a:r>
            <a:r>
              <a:rPr lang="zh-CN" altLang="en-US" dirty="0"/>
              <a:t>的</a:t>
            </a:r>
            <a:r>
              <a:rPr lang="en-US" altLang="zh-CN" dirty="0"/>
              <a:t>type</a:t>
            </a:r>
            <a:r>
              <a:rPr lang="zh-CN" altLang="en-US" dirty="0"/>
              <a:t>字段来使用它，最后调用</a:t>
            </a:r>
            <a:r>
              <a:rPr lang="en-US" altLang="zh-CN" dirty="0" err="1"/>
              <a:t>iget</a:t>
            </a:r>
            <a:r>
              <a:rPr lang="zh-CN" altLang="en-US" dirty="0"/>
              <a:t>来从</a:t>
            </a:r>
            <a:r>
              <a:rPr lang="en-US" altLang="zh-CN" dirty="0" err="1"/>
              <a:t>inode</a:t>
            </a:r>
            <a:r>
              <a:rPr lang="zh-CN" altLang="en-US" dirty="0"/>
              <a:t>缓存中返回一个条目。</a:t>
            </a:r>
            <a:endParaRPr lang="en-US" altLang="zh-CN" dirty="0"/>
          </a:p>
          <a:p>
            <a:r>
              <a:rPr lang="zh-CN" altLang="en-US" dirty="0"/>
              <a:t>由于一次只能有一个进程持有对</a:t>
            </a:r>
            <a:r>
              <a:rPr lang="en-US" altLang="zh-CN" dirty="0"/>
              <a:t>bp</a:t>
            </a:r>
            <a:r>
              <a:rPr lang="zh-CN" altLang="en-US" dirty="0"/>
              <a:t>的引用，所以</a:t>
            </a:r>
            <a:r>
              <a:rPr lang="en-US" altLang="zh-CN" dirty="0" err="1"/>
              <a:t>ialloc</a:t>
            </a:r>
            <a:r>
              <a:rPr lang="zh-CN" altLang="en-US" dirty="0"/>
              <a:t>可以正确执行。</a:t>
            </a:r>
            <a:r>
              <a:rPr lang="en-US" altLang="zh-CN" dirty="0" err="1"/>
              <a:t>ialloc</a:t>
            </a:r>
            <a:r>
              <a:rPr lang="zh-CN" altLang="en-US" dirty="0"/>
              <a:t>可以确保其他进程不会同时看到</a:t>
            </a:r>
            <a:r>
              <a:rPr lang="en-US" altLang="zh-CN" dirty="0" err="1"/>
              <a:t>inode</a:t>
            </a:r>
            <a:r>
              <a:rPr lang="zh-CN" altLang="en-US" dirty="0"/>
              <a:t>是可用的并使用它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73" y="795675"/>
            <a:ext cx="5406190" cy="59794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96699"/>
            <a:ext cx="10515600" cy="4864601"/>
          </a:xfrm>
        </p:spPr>
        <p:txBody>
          <a:bodyPr>
            <a:normAutofit/>
          </a:bodyPr>
          <a:lstStyle/>
          <a:p>
            <a:r>
              <a:rPr lang="zh-CN" altLang="en-US" dirty="0"/>
              <a:t>基础题</a:t>
            </a:r>
            <a:r>
              <a:rPr lang="en-US" altLang="zh-CN" dirty="0"/>
              <a:t>3</a:t>
            </a:r>
            <a:br>
              <a:rPr lang="en-US" altLang="zh-CN" dirty="0"/>
            </a:br>
            <a:r>
              <a:rPr lang="en-US" altLang="zh-CN" dirty="0" err="1"/>
              <a:t>namei</a:t>
            </a:r>
            <a:r>
              <a:rPr lang="en-US" altLang="zh-CN" dirty="0"/>
              <a:t>() </a:t>
            </a:r>
            <a:r>
              <a:rPr lang="zh-CN" altLang="en-US" dirty="0"/>
              <a:t>函数和 </a:t>
            </a:r>
            <a:r>
              <a:rPr lang="en-US" altLang="zh-CN" dirty="0"/>
              <a:t>create() </a:t>
            </a:r>
            <a:r>
              <a:rPr lang="zh-CN" altLang="en-US" dirty="0"/>
              <a:t>函数最终都调用了 </a:t>
            </a:r>
            <a:r>
              <a:rPr lang="en-US" altLang="zh-CN" dirty="0" err="1"/>
              <a:t>namex</a:t>
            </a:r>
            <a:r>
              <a:rPr lang="en-US" altLang="zh-CN" dirty="0"/>
              <a:t>() </a:t>
            </a:r>
            <a:r>
              <a:rPr lang="zh-CN" altLang="en-US" dirty="0"/>
              <a:t>函数，请逐行介绍它的功能。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4932"/>
          </a:xfrm>
        </p:spPr>
        <p:txBody>
          <a:bodyPr/>
          <a:lstStyle/>
          <a:p>
            <a:r>
              <a:rPr lang="en-US" altLang="zh-CN" dirty="0" err="1"/>
              <a:t>namex</a:t>
            </a:r>
            <a:r>
              <a:rPr lang="zh-CN" altLang="en-US" dirty="0"/>
              <a:t>函数的参数及含义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186989"/>
            <a:ext cx="10515600" cy="1989974"/>
          </a:xfrm>
        </p:spPr>
        <p:txBody>
          <a:bodyPr/>
          <a:lstStyle/>
          <a:p>
            <a:r>
              <a:rPr lang="zh-CN" altLang="en-US" dirty="0"/>
              <a:t>三个参数：</a:t>
            </a:r>
            <a:r>
              <a:rPr lang="en-US" altLang="zh-CN" dirty="0"/>
              <a:t>path, </a:t>
            </a:r>
            <a:r>
              <a:rPr lang="en-US" altLang="zh-CN" dirty="0" err="1"/>
              <a:t>nameiparent</a:t>
            </a:r>
            <a:r>
              <a:rPr lang="en-US" altLang="zh-CN" dirty="0"/>
              <a:t>, name</a:t>
            </a:r>
          </a:p>
          <a:p>
            <a:r>
              <a:rPr lang="en-US" altLang="zh-CN" dirty="0" err="1"/>
              <a:t>nameiparent</a:t>
            </a:r>
            <a:r>
              <a:rPr lang="en-US" altLang="zh-CN" dirty="0"/>
              <a:t>=0</a:t>
            </a:r>
            <a:r>
              <a:rPr lang="zh-CN" altLang="en-US" dirty="0"/>
              <a:t>：返回</a:t>
            </a:r>
            <a:r>
              <a:rPr lang="en-US" altLang="zh-CN" dirty="0"/>
              <a:t>path</a:t>
            </a:r>
            <a:r>
              <a:rPr lang="zh-CN" altLang="en-US" dirty="0"/>
              <a:t>中最后一个元素的</a:t>
            </a:r>
            <a:r>
              <a:rPr lang="en-US" altLang="zh-CN" dirty="0" err="1"/>
              <a:t>inode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 err="1"/>
              <a:t>nameiparent</a:t>
            </a:r>
            <a:r>
              <a:rPr lang="en-US" altLang="zh-CN" dirty="0"/>
              <a:t>=1</a:t>
            </a:r>
            <a:r>
              <a:rPr lang="zh-CN" altLang="en-US" dirty="0"/>
              <a:t>：返回</a:t>
            </a:r>
            <a:r>
              <a:rPr lang="en-US" altLang="zh-CN" dirty="0"/>
              <a:t>path</a:t>
            </a:r>
            <a:r>
              <a:rPr lang="zh-CN" altLang="en-US" dirty="0"/>
              <a:t>中最后一个元素的父目录的</a:t>
            </a:r>
            <a:r>
              <a:rPr lang="en-US" altLang="zh-CN" dirty="0" err="1"/>
              <a:t>inode</a:t>
            </a:r>
            <a:r>
              <a:rPr lang="zh-CN" altLang="en-US" dirty="0"/>
              <a:t>，将最后一个元素的名称保存在</a:t>
            </a:r>
            <a:r>
              <a:rPr lang="en-US" altLang="zh-CN" dirty="0"/>
              <a:t>name</a:t>
            </a:r>
            <a:r>
              <a:rPr lang="zh-CN" altLang="en-US" dirty="0"/>
              <a:t>中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715977" cy="22556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819274" cy="1325563"/>
          </a:xfrm>
        </p:spPr>
        <p:txBody>
          <a:bodyPr/>
          <a:lstStyle/>
          <a:p>
            <a:r>
              <a:rPr lang="en-US" altLang="zh-CN" dirty="0" err="1"/>
              <a:t>namex</a:t>
            </a:r>
            <a:r>
              <a:rPr lang="zh-CN" altLang="en-US" dirty="0"/>
              <a:t>功能逐行分析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437313"/>
            <a:ext cx="10515600" cy="4073525"/>
          </a:xfrm>
        </p:spPr>
        <p:txBody>
          <a:bodyPr/>
          <a:lstStyle/>
          <a:p>
            <a:r>
              <a:rPr lang="en-US" altLang="zh-CN" dirty="0" err="1"/>
              <a:t>iget</a:t>
            </a:r>
            <a:r>
              <a:rPr lang="en-US" altLang="zh-CN" dirty="0"/>
              <a:t>(ROOTDEV, ROOTINO)</a:t>
            </a:r>
            <a:r>
              <a:rPr lang="zh-CN" altLang="en-US" dirty="0"/>
              <a:t>根据根目录的设备号和</a:t>
            </a:r>
            <a:r>
              <a:rPr lang="en-US" altLang="zh-CN" dirty="0" err="1"/>
              <a:t>inumber</a:t>
            </a:r>
            <a:r>
              <a:rPr lang="zh-CN" altLang="en-US" dirty="0"/>
              <a:t>在</a:t>
            </a:r>
            <a:r>
              <a:rPr lang="en-US" altLang="zh-CN" dirty="0"/>
              <a:t>cache</a:t>
            </a:r>
            <a:r>
              <a:rPr lang="zh-CN" altLang="en-US" dirty="0"/>
              <a:t>中查找</a:t>
            </a:r>
            <a:r>
              <a:rPr lang="en-US" altLang="zh-CN" dirty="0" err="1"/>
              <a:t>inode</a:t>
            </a:r>
            <a:r>
              <a:rPr lang="zh-CN" altLang="en-US" dirty="0"/>
              <a:t>，</a:t>
            </a:r>
            <a:r>
              <a:rPr lang="en-US" altLang="zh-CN" dirty="0"/>
              <a:t>ref+1</a:t>
            </a:r>
            <a:r>
              <a:rPr lang="zh-CN" altLang="en-US" dirty="0"/>
              <a:t>，返回这个</a:t>
            </a:r>
            <a:r>
              <a:rPr lang="en-US" altLang="zh-CN" dirty="0" err="1"/>
              <a:t>inode</a:t>
            </a:r>
            <a:r>
              <a:rPr lang="zh-CN" altLang="en-US" dirty="0"/>
              <a:t>，赋给</a:t>
            </a:r>
            <a:r>
              <a:rPr lang="en-US" altLang="zh-CN" dirty="0" err="1"/>
              <a:t>ip</a:t>
            </a:r>
            <a:endParaRPr lang="en-US" altLang="zh-CN" dirty="0"/>
          </a:p>
          <a:p>
            <a:r>
              <a:rPr lang="en-US" altLang="zh-CN" dirty="0" err="1"/>
              <a:t>idup</a:t>
            </a:r>
            <a:r>
              <a:rPr lang="en-US" altLang="zh-CN" dirty="0"/>
              <a:t>(</a:t>
            </a:r>
            <a:r>
              <a:rPr lang="en-US" altLang="zh-CN" dirty="0" err="1"/>
              <a:t>myproc</a:t>
            </a:r>
            <a:r>
              <a:rPr lang="en-US" altLang="zh-CN" dirty="0"/>
              <a:t>()-&gt;</a:t>
            </a:r>
            <a:r>
              <a:rPr lang="en-US" altLang="zh-CN" dirty="0" err="1"/>
              <a:t>cwd</a:t>
            </a:r>
            <a:r>
              <a:rPr lang="en-US" altLang="zh-CN" dirty="0"/>
              <a:t>)</a:t>
            </a:r>
            <a:r>
              <a:rPr lang="zh-CN" altLang="en-US" dirty="0"/>
              <a:t>将当前工作目录的</a:t>
            </a:r>
            <a:r>
              <a:rPr lang="en-US" altLang="zh-CN" dirty="0" err="1"/>
              <a:t>inode</a:t>
            </a:r>
            <a:r>
              <a:rPr lang="en-US" altLang="zh-CN" dirty="0"/>
              <a:t> ref+1</a:t>
            </a:r>
            <a:r>
              <a:rPr lang="zh-CN" altLang="en-US" dirty="0"/>
              <a:t>，返回</a:t>
            </a:r>
            <a:r>
              <a:rPr lang="en-US" altLang="zh-CN" dirty="0" err="1"/>
              <a:t>inode</a:t>
            </a:r>
            <a:r>
              <a:rPr lang="zh-CN" altLang="en-US" dirty="0"/>
              <a:t>，赋给</a:t>
            </a:r>
            <a:r>
              <a:rPr lang="en-US" altLang="zh-CN" dirty="0" err="1"/>
              <a:t>ip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上面两个函数调用帮助寻找查找路径的起点，如果路径名</a:t>
            </a:r>
            <a:r>
              <a:rPr lang="en-US" altLang="zh-CN" dirty="0"/>
              <a:t>path</a:t>
            </a:r>
            <a:r>
              <a:rPr lang="zh-CN" altLang="en-US" dirty="0"/>
              <a:t>以</a:t>
            </a:r>
            <a:r>
              <a:rPr lang="en-US" altLang="zh-CN" dirty="0"/>
              <a:t>"/"</a:t>
            </a:r>
            <a:r>
              <a:rPr lang="zh-CN" altLang="en-US" dirty="0"/>
              <a:t>开头，绝对路径，从根目录开始。否则为相对路径，从当前工作目录开始。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253" y="365125"/>
            <a:ext cx="5451448" cy="207218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4"/>
            <a:ext cx="6091990" cy="5032375"/>
          </a:xfrm>
        </p:spPr>
        <p:txBody>
          <a:bodyPr/>
          <a:lstStyle/>
          <a:p>
            <a:r>
              <a:rPr lang="en-US" altLang="zh-CN" dirty="0"/>
              <a:t>static char*</a:t>
            </a:r>
            <a:r>
              <a:rPr lang="en-US" altLang="zh-CN" dirty="0" err="1"/>
              <a:t>skipelem</a:t>
            </a:r>
            <a:r>
              <a:rPr lang="en-US" altLang="zh-CN" dirty="0"/>
              <a:t>(char *path, char *name) </a:t>
            </a:r>
            <a:r>
              <a:rPr lang="zh-CN" altLang="en-US" dirty="0"/>
              <a:t>将</a:t>
            </a:r>
            <a:r>
              <a:rPr lang="en-US" altLang="zh-CN" dirty="0"/>
              <a:t>path</a:t>
            </a:r>
            <a:r>
              <a:rPr lang="zh-CN" altLang="en-US" dirty="0"/>
              <a:t>中第一个元素存入</a:t>
            </a:r>
            <a:r>
              <a:rPr lang="en-US" altLang="zh-CN" dirty="0"/>
              <a:t>name</a:t>
            </a:r>
            <a:r>
              <a:rPr lang="zh-CN" altLang="en-US" dirty="0"/>
              <a:t>； 返回</a:t>
            </a:r>
            <a:r>
              <a:rPr lang="en-US" altLang="zh-CN" dirty="0"/>
              <a:t>name</a:t>
            </a:r>
            <a:r>
              <a:rPr lang="zh-CN" altLang="en-US" dirty="0"/>
              <a:t>之后的路径</a:t>
            </a:r>
            <a:endParaRPr lang="en-US" altLang="zh-CN" dirty="0"/>
          </a:p>
          <a:p>
            <a:r>
              <a:rPr lang="en-US" altLang="zh-CN" dirty="0" err="1"/>
              <a:t>ilock</a:t>
            </a:r>
            <a:r>
              <a:rPr lang="en-US" altLang="zh-CN" dirty="0"/>
              <a:t>(</a:t>
            </a:r>
            <a:r>
              <a:rPr lang="en-US" altLang="zh-CN" dirty="0" err="1"/>
              <a:t>ip</a:t>
            </a:r>
            <a:r>
              <a:rPr lang="en-US" altLang="zh-CN" dirty="0"/>
              <a:t>)</a:t>
            </a:r>
            <a:r>
              <a:rPr lang="zh-CN" altLang="en-US" dirty="0"/>
              <a:t>：给</a:t>
            </a:r>
            <a:r>
              <a:rPr lang="en-US" altLang="zh-CN" dirty="0" err="1"/>
              <a:t>ip</a:t>
            </a:r>
            <a:r>
              <a:rPr lang="zh-CN" altLang="en-US" dirty="0"/>
              <a:t>上锁。之前的</a:t>
            </a:r>
            <a:r>
              <a:rPr lang="en-US" altLang="zh-CN" dirty="0" err="1"/>
              <a:t>iget</a:t>
            </a:r>
            <a:r>
              <a:rPr lang="zh-CN" altLang="en-US" dirty="0"/>
              <a:t>只是在缓存中查找</a:t>
            </a:r>
            <a:r>
              <a:rPr lang="en-US" altLang="zh-CN" dirty="0" err="1"/>
              <a:t>inode</a:t>
            </a:r>
            <a:r>
              <a:rPr lang="zh-CN" altLang="en-US" dirty="0"/>
              <a:t>，没有对</a:t>
            </a:r>
            <a:r>
              <a:rPr lang="en-US" altLang="zh-CN" dirty="0" err="1"/>
              <a:t>inode</a:t>
            </a:r>
            <a:r>
              <a:rPr lang="zh-CN" altLang="en-US" dirty="0"/>
              <a:t>上锁，不会从磁盘读</a:t>
            </a:r>
            <a:r>
              <a:rPr lang="en-US" altLang="zh-CN" dirty="0" err="1"/>
              <a:t>inode</a:t>
            </a:r>
            <a:r>
              <a:rPr lang="zh-CN" altLang="en-US" dirty="0"/>
              <a:t>。如果</a:t>
            </a:r>
            <a:r>
              <a:rPr lang="en-US" altLang="zh-CN" dirty="0" err="1"/>
              <a:t>inode</a:t>
            </a:r>
            <a:r>
              <a:rPr lang="zh-CN" altLang="en-US" dirty="0"/>
              <a:t>不在缓存，</a:t>
            </a:r>
            <a:r>
              <a:rPr lang="en-US" altLang="zh-CN" dirty="0" err="1"/>
              <a:t>ilock</a:t>
            </a:r>
            <a:r>
              <a:rPr lang="zh-CN" altLang="en-US" dirty="0"/>
              <a:t>会将其从磁盘读入缓存。</a:t>
            </a:r>
            <a:endParaRPr lang="en-US" altLang="zh-CN" dirty="0"/>
          </a:p>
          <a:p>
            <a:r>
              <a:rPr lang="zh-CN" altLang="en-US" dirty="0"/>
              <a:t>检查</a:t>
            </a:r>
            <a:r>
              <a:rPr lang="en-US" altLang="zh-CN" dirty="0" err="1"/>
              <a:t>ip</a:t>
            </a:r>
            <a:r>
              <a:rPr lang="zh-CN" altLang="en-US" dirty="0"/>
              <a:t>是否是目录。如果</a:t>
            </a:r>
            <a:r>
              <a:rPr lang="en-US" altLang="zh-CN" dirty="0" err="1"/>
              <a:t>ip</a:t>
            </a:r>
            <a:r>
              <a:rPr lang="zh-CN" altLang="en-US" dirty="0"/>
              <a:t>不是目录，</a:t>
            </a:r>
            <a:r>
              <a:rPr lang="en-US" altLang="zh-CN" dirty="0" err="1"/>
              <a:t>iunlockput</a:t>
            </a:r>
            <a:r>
              <a:rPr lang="zh-CN" altLang="en-US" dirty="0"/>
              <a:t>：解锁，</a:t>
            </a:r>
            <a:r>
              <a:rPr lang="en-US" altLang="zh-CN" dirty="0"/>
              <a:t>ref-1</a:t>
            </a:r>
            <a:r>
              <a:rPr lang="zh-CN" altLang="en-US" dirty="0"/>
              <a:t>。返回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" name="标题 1"/>
          <p:cNvSpPr txBox="1"/>
          <p:nvPr/>
        </p:nvSpPr>
        <p:spPr>
          <a:xfrm>
            <a:off x="838200" y="365125"/>
            <a:ext cx="58192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namex</a:t>
            </a:r>
            <a:r>
              <a:rPr lang="zh-CN" altLang="en-US"/>
              <a:t>功能逐行分析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8046" y="268395"/>
            <a:ext cx="5023954" cy="6589604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7378617" y="1967667"/>
            <a:ext cx="41889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7378617" y="268394"/>
            <a:ext cx="0" cy="1699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7378617" y="268394"/>
            <a:ext cx="41889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1567604" y="268394"/>
            <a:ext cx="0" cy="1699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4"/>
            <a:ext cx="6091990" cy="5032375"/>
          </a:xfrm>
        </p:spPr>
        <p:txBody>
          <a:bodyPr/>
          <a:lstStyle/>
          <a:p>
            <a:r>
              <a:rPr lang="en-US" altLang="zh-CN" dirty="0" err="1"/>
              <a:t>nameiparent</a:t>
            </a:r>
            <a:r>
              <a:rPr lang="en-US" altLang="zh-CN" dirty="0"/>
              <a:t>=1</a:t>
            </a:r>
            <a:r>
              <a:rPr lang="zh-CN" altLang="en-US" dirty="0"/>
              <a:t>。当*</a:t>
            </a:r>
            <a:r>
              <a:rPr lang="en-US" altLang="zh-CN" dirty="0"/>
              <a:t>path==’\0’ </a:t>
            </a:r>
            <a:r>
              <a:rPr lang="zh-CN" altLang="en-US" dirty="0"/>
              <a:t>，表示</a:t>
            </a:r>
            <a:r>
              <a:rPr lang="en-US" altLang="zh-CN" dirty="0"/>
              <a:t>name</a:t>
            </a:r>
            <a:r>
              <a:rPr lang="zh-CN" altLang="en-US" dirty="0"/>
              <a:t>已经是最后一个元素，</a:t>
            </a:r>
            <a:r>
              <a:rPr lang="en-US" altLang="zh-CN" dirty="0" err="1"/>
              <a:t>ip</a:t>
            </a:r>
            <a:r>
              <a:rPr lang="zh-CN" altLang="en-US" dirty="0"/>
              <a:t>为最后一个元素父目录的</a:t>
            </a:r>
            <a:r>
              <a:rPr lang="en-US" altLang="zh-CN" dirty="0" err="1"/>
              <a:t>inode</a:t>
            </a:r>
            <a:r>
              <a:rPr lang="zh-CN" altLang="en-US" dirty="0"/>
              <a:t>。解锁，</a:t>
            </a:r>
            <a:r>
              <a:rPr lang="en-US" altLang="zh-CN" dirty="0"/>
              <a:t>ref-1</a:t>
            </a:r>
            <a:r>
              <a:rPr lang="zh-CN" altLang="en-US" dirty="0"/>
              <a:t>，返回</a:t>
            </a:r>
            <a:r>
              <a:rPr lang="en-US" altLang="zh-CN" dirty="0" err="1"/>
              <a:t>ip</a:t>
            </a:r>
            <a:r>
              <a:rPr lang="zh-CN" altLang="en-US" dirty="0"/>
              <a:t>。</a:t>
            </a:r>
          </a:p>
        </p:txBody>
      </p:sp>
      <p:sp>
        <p:nvSpPr>
          <p:cNvPr id="4" name="标题 1"/>
          <p:cNvSpPr txBox="1"/>
          <p:nvPr/>
        </p:nvSpPr>
        <p:spPr>
          <a:xfrm>
            <a:off x="838200" y="365125"/>
            <a:ext cx="58192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namex</a:t>
            </a:r>
            <a:r>
              <a:rPr lang="zh-CN" altLang="en-US"/>
              <a:t>功能逐行分析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8046" y="268395"/>
            <a:ext cx="5023954" cy="6589604"/>
          </a:xfrm>
          <a:prstGeom prst="rect">
            <a:avLst/>
          </a:prstGeom>
        </p:spPr>
      </p:pic>
      <p:cxnSp>
        <p:nvCxnSpPr>
          <p:cNvPr id="2" name="直接连接符 1"/>
          <p:cNvCxnSpPr/>
          <p:nvPr/>
        </p:nvCxnSpPr>
        <p:spPr>
          <a:xfrm>
            <a:off x="7467395" y="3304713"/>
            <a:ext cx="41889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7467395" y="2001759"/>
            <a:ext cx="0" cy="1302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7467395" y="2001759"/>
            <a:ext cx="41889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1656382" y="2001759"/>
            <a:ext cx="0" cy="1320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4"/>
            <a:ext cx="6091990" cy="5032375"/>
          </a:xfrm>
        </p:spPr>
        <p:txBody>
          <a:bodyPr/>
          <a:lstStyle/>
          <a:p>
            <a:r>
              <a:rPr lang="en-US" altLang="zh-CN" dirty="0" err="1"/>
              <a:t>dirlookup</a:t>
            </a:r>
            <a:r>
              <a:rPr lang="en-US" altLang="zh-CN" dirty="0"/>
              <a:t>(</a:t>
            </a:r>
            <a:r>
              <a:rPr lang="en-US" altLang="zh-CN" dirty="0" err="1"/>
              <a:t>ip</a:t>
            </a:r>
            <a:r>
              <a:rPr lang="en-US" altLang="zh-CN" dirty="0"/>
              <a:t>, name, 0) </a:t>
            </a:r>
          </a:p>
          <a:p>
            <a:r>
              <a:rPr lang="zh-CN" altLang="en-US" dirty="0"/>
              <a:t>在目录</a:t>
            </a:r>
            <a:r>
              <a:rPr lang="en-US" altLang="zh-CN" dirty="0" err="1"/>
              <a:t>ip</a:t>
            </a:r>
            <a:r>
              <a:rPr lang="zh-CN" altLang="en-US" dirty="0"/>
              <a:t>中查找目录项</a:t>
            </a:r>
            <a:r>
              <a:rPr lang="en-US" altLang="zh-CN" dirty="0"/>
              <a:t>name</a:t>
            </a:r>
            <a:r>
              <a:rPr lang="zh-CN" altLang="en-US" dirty="0"/>
              <a:t>。返回</a:t>
            </a:r>
            <a:r>
              <a:rPr lang="en-US" altLang="zh-CN" dirty="0"/>
              <a:t>name</a:t>
            </a:r>
            <a:r>
              <a:rPr lang="zh-CN" altLang="en-US" dirty="0"/>
              <a:t>的</a:t>
            </a:r>
            <a:r>
              <a:rPr lang="en-US" altLang="zh-CN" dirty="0" err="1"/>
              <a:t>inode</a:t>
            </a:r>
            <a:r>
              <a:rPr lang="zh-CN" altLang="en-US" dirty="0"/>
              <a:t>，赋给</a:t>
            </a:r>
            <a:r>
              <a:rPr lang="en-US" altLang="zh-CN" dirty="0"/>
              <a:t>next</a:t>
            </a:r>
            <a:r>
              <a:rPr lang="zh-CN" altLang="en-US" dirty="0"/>
              <a:t>。如果出现问题，解锁，</a:t>
            </a:r>
            <a:r>
              <a:rPr lang="en-US" altLang="zh-CN" dirty="0"/>
              <a:t>ref-1</a:t>
            </a:r>
            <a:r>
              <a:rPr lang="zh-CN" altLang="en-US" dirty="0"/>
              <a:t>，返回</a:t>
            </a:r>
            <a:r>
              <a:rPr lang="en-US" altLang="zh-CN" dirty="0"/>
              <a:t>0</a:t>
            </a:r>
            <a:r>
              <a:rPr lang="zh-CN" altLang="en-US" dirty="0"/>
              <a:t>；如果没有问题，解锁，</a:t>
            </a:r>
            <a:r>
              <a:rPr lang="en-US" altLang="zh-CN" dirty="0"/>
              <a:t>ref-1</a:t>
            </a:r>
            <a:r>
              <a:rPr lang="zh-CN" altLang="en-US" dirty="0"/>
              <a:t>，将</a:t>
            </a:r>
            <a:r>
              <a:rPr lang="en-US" altLang="zh-CN" dirty="0"/>
              <a:t>next</a:t>
            </a:r>
            <a:r>
              <a:rPr lang="zh-CN" altLang="en-US" dirty="0"/>
              <a:t>赋给</a:t>
            </a:r>
            <a:r>
              <a:rPr lang="en-US" altLang="zh-CN" dirty="0" err="1"/>
              <a:t>ip</a:t>
            </a:r>
            <a:r>
              <a:rPr lang="zh-CN" altLang="en-US" dirty="0"/>
              <a:t>。 </a:t>
            </a:r>
            <a:r>
              <a:rPr lang="en-US" altLang="zh-CN" dirty="0"/>
              <a:t>40 </a:t>
            </a:r>
            <a:endParaRPr lang="zh-CN" altLang="en-US" dirty="0"/>
          </a:p>
        </p:txBody>
      </p:sp>
      <p:sp>
        <p:nvSpPr>
          <p:cNvPr id="4" name="标题 1"/>
          <p:cNvSpPr txBox="1"/>
          <p:nvPr/>
        </p:nvSpPr>
        <p:spPr>
          <a:xfrm>
            <a:off x="838200" y="365125"/>
            <a:ext cx="58192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namex</a:t>
            </a:r>
            <a:r>
              <a:rPr lang="zh-CN" altLang="en-US"/>
              <a:t>功能逐行分析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8046" y="268395"/>
            <a:ext cx="5023954" cy="6589604"/>
          </a:xfrm>
          <a:prstGeom prst="rect">
            <a:avLst/>
          </a:prstGeom>
        </p:spPr>
      </p:pic>
      <p:cxnSp>
        <p:nvCxnSpPr>
          <p:cNvPr id="2" name="直接连接符 1"/>
          <p:cNvCxnSpPr/>
          <p:nvPr/>
        </p:nvCxnSpPr>
        <p:spPr>
          <a:xfrm>
            <a:off x="7494027" y="4959442"/>
            <a:ext cx="41889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7494027" y="3260169"/>
            <a:ext cx="0" cy="1699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7494027" y="3260169"/>
            <a:ext cx="41889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1683014" y="3260169"/>
            <a:ext cx="0" cy="1699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0770" y="1452762"/>
            <a:ext cx="6091990" cy="4834847"/>
          </a:xfrm>
        </p:spPr>
        <p:txBody>
          <a:bodyPr/>
          <a:lstStyle/>
          <a:p>
            <a:r>
              <a:rPr lang="en-US" altLang="zh-CN" dirty="0" err="1"/>
              <a:t>nameiparent</a:t>
            </a:r>
            <a:r>
              <a:rPr lang="en-US" altLang="zh-CN" dirty="0"/>
              <a:t>=1</a:t>
            </a:r>
            <a:r>
              <a:rPr lang="zh-CN" altLang="en-US" dirty="0"/>
              <a:t>时，正常情况下应该在主循环中就返回。如果运行到了这里，说明查找失败，</a:t>
            </a:r>
            <a:r>
              <a:rPr lang="en-US" altLang="zh-CN" dirty="0" err="1"/>
              <a:t>iput</a:t>
            </a:r>
            <a:r>
              <a:rPr lang="en-US" altLang="zh-CN" dirty="0"/>
              <a:t>(</a:t>
            </a:r>
            <a:r>
              <a:rPr lang="en-US" altLang="zh-CN" dirty="0" err="1"/>
              <a:t>ip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r>
              <a:rPr lang="en-US" altLang="zh-CN" dirty="0"/>
              <a:t>ref-1</a:t>
            </a:r>
            <a:r>
              <a:rPr lang="zh-CN" altLang="en-US" dirty="0"/>
              <a:t>， 返回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最后</a:t>
            </a:r>
            <a:r>
              <a:rPr lang="en-US" altLang="zh-CN" dirty="0"/>
              <a:t>return </a:t>
            </a:r>
            <a:r>
              <a:rPr lang="en-US" altLang="zh-CN" dirty="0" err="1"/>
              <a:t>ip</a:t>
            </a:r>
            <a:r>
              <a:rPr lang="en-US" altLang="zh-CN" dirty="0"/>
              <a:t>;</a:t>
            </a:r>
            <a:r>
              <a:rPr lang="zh-CN" altLang="en-US" dirty="0"/>
              <a:t>表示循环结束，返回</a:t>
            </a:r>
            <a:r>
              <a:rPr lang="en-US" altLang="zh-CN" dirty="0" err="1"/>
              <a:t>ip</a:t>
            </a:r>
            <a:r>
              <a:rPr lang="zh-CN" altLang="en-US" dirty="0"/>
              <a:t>（路径中最后一个元素的</a:t>
            </a:r>
            <a:r>
              <a:rPr lang="en-US" altLang="zh-CN" dirty="0" err="1"/>
              <a:t>inode</a:t>
            </a:r>
            <a:r>
              <a:rPr lang="zh-CN" altLang="en-US" dirty="0"/>
              <a:t>）。</a:t>
            </a:r>
          </a:p>
        </p:txBody>
      </p:sp>
      <p:sp>
        <p:nvSpPr>
          <p:cNvPr id="4" name="标题 1"/>
          <p:cNvSpPr txBox="1"/>
          <p:nvPr/>
        </p:nvSpPr>
        <p:spPr>
          <a:xfrm>
            <a:off x="838200" y="365125"/>
            <a:ext cx="58192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namex</a:t>
            </a:r>
            <a:r>
              <a:rPr lang="zh-CN" altLang="en-US" dirty="0"/>
              <a:t>功能逐行分析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8046" y="268395"/>
            <a:ext cx="5023954" cy="6589604"/>
          </a:xfrm>
          <a:prstGeom prst="rect">
            <a:avLst/>
          </a:prstGeom>
        </p:spPr>
      </p:pic>
      <p:cxnSp>
        <p:nvCxnSpPr>
          <p:cNvPr id="2" name="直接连接符 1"/>
          <p:cNvCxnSpPr/>
          <p:nvPr/>
        </p:nvCxnSpPr>
        <p:spPr>
          <a:xfrm>
            <a:off x="7334230" y="6287610"/>
            <a:ext cx="41889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7334230" y="5273336"/>
            <a:ext cx="0" cy="1014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7315200" y="5273336"/>
            <a:ext cx="42701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1523217" y="5291091"/>
            <a:ext cx="0" cy="1014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内容占位符 2"/>
          <p:cNvSpPr txBox="1"/>
          <p:nvPr/>
        </p:nvSpPr>
        <p:spPr>
          <a:xfrm>
            <a:off x="838199" y="3870665"/>
            <a:ext cx="6091990" cy="1325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04740"/>
            <a:ext cx="10515600" cy="2848519"/>
          </a:xfrm>
        </p:spPr>
        <p:txBody>
          <a:bodyPr>
            <a:normAutofit/>
          </a:bodyPr>
          <a:lstStyle/>
          <a:p>
            <a:r>
              <a:rPr lang="zh-CN" altLang="en-US" dirty="0"/>
              <a:t>基础题</a:t>
            </a:r>
            <a:r>
              <a:rPr lang="en-US" altLang="zh-CN" dirty="0"/>
              <a:t>1</a:t>
            </a:r>
            <a:br>
              <a:rPr lang="en-US" altLang="zh-CN" dirty="0"/>
            </a:br>
            <a:r>
              <a:rPr lang="zh-CN" altLang="en-US" dirty="0"/>
              <a:t>请结合代码，简要分析 </a:t>
            </a:r>
            <a:r>
              <a:rPr lang="en-US" altLang="zh-CN" dirty="0"/>
              <a:t>xv6 </a:t>
            </a:r>
            <a:r>
              <a:rPr lang="zh-CN" altLang="en-US" dirty="0"/>
              <a:t>对 </a:t>
            </a:r>
            <a:r>
              <a:rPr lang="en-US" altLang="zh-CN" dirty="0" err="1"/>
              <a:t>mkdir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chdir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mknod</a:t>
            </a:r>
            <a:r>
              <a:rPr lang="en-US" altLang="zh-CN" dirty="0"/>
              <a:t> </a:t>
            </a:r>
            <a:r>
              <a:rPr lang="zh-CN" altLang="en-US" dirty="0"/>
              <a:t>三项系统调用的实现。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dup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系统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调用的功能是什么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?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dup(</a:t>
            </a:r>
            <a:r>
              <a:rPr lang="en-US" altLang="zh-CN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fd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);</a:t>
            </a:r>
          </a:p>
          <a:p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获取</a:t>
            </a:r>
            <a:r>
              <a:rPr lang="en-US" altLang="zh-CN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fd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对应的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file* f</a:t>
            </a: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分配一个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指向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fd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file* f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引用数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+1</a:t>
            </a:r>
          </a:p>
          <a:p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返回一个新文件描述符，其引用与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fd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相同的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文件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297" y="1467645"/>
            <a:ext cx="3290325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为什么要设计这样一个系统调用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68760"/>
            <a:ext cx="10972800" cy="5400600"/>
          </a:xfrm>
        </p:spPr>
        <p:txBody>
          <a:bodyPr>
            <a:noAutofit/>
          </a:bodyPr>
          <a:lstStyle/>
          <a:p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两个</a:t>
            </a:r>
            <a:r>
              <a:rPr lang="en-US" altLang="zh-CN" sz="18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fd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共享同一个文件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---&gt; 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管道</a:t>
            </a: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(find . | grep test)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重定向</a:t>
            </a:r>
            <a:endParaRPr lang="en-US" altLang="zh-CN" sz="1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1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fork() == 0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0 -&gt; </a:t>
            </a:r>
            <a:r>
              <a:rPr lang="en-US" altLang="zh-CN" sz="18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stdin</a:t>
            </a: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, 1 -&gt; </a:t>
            </a:r>
            <a:r>
              <a:rPr lang="en-US" altLang="zh-CN" sz="18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stdout</a:t>
            </a: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 p[0] -&gt; 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出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口</a:t>
            </a: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 p[1] -&gt; 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入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口</a:t>
            </a:r>
            <a:endParaRPr lang="en-US" altLang="zh-CN" sz="1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close(1)       0 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-&gt; </a:t>
            </a:r>
            <a:r>
              <a:rPr lang="en-US" altLang="zh-CN" sz="1800" dirty="0" err="1">
                <a:latin typeface="楷体" panose="02010609060101010101" pitchFamily="49" charset="-122"/>
                <a:ea typeface="楷体" panose="02010609060101010101" pitchFamily="49" charset="-122"/>
              </a:rPr>
              <a:t>stdin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, </a:t>
            </a: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 NULL     , 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p[0] -&gt; 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出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口</a:t>
            </a: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p[1] -&gt; 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入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口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dup(p[1])      0 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-&gt; </a:t>
            </a:r>
            <a:r>
              <a:rPr lang="en-US" altLang="zh-CN" sz="1800" dirty="0" err="1">
                <a:latin typeface="楷体" panose="02010609060101010101" pitchFamily="49" charset="-122"/>
                <a:ea typeface="楷体" panose="02010609060101010101" pitchFamily="49" charset="-122"/>
              </a:rPr>
              <a:t>stdin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, </a:t>
            </a: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 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-&gt; 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入口  </a:t>
            </a: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p[0] -&gt; 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出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口</a:t>
            </a: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p[1] -&gt; 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入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口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close(p[0])    0 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-&gt; </a:t>
            </a:r>
            <a:r>
              <a:rPr lang="en-US" altLang="zh-CN" sz="1800" dirty="0" err="1">
                <a:latin typeface="楷体" panose="02010609060101010101" pitchFamily="49" charset="-122"/>
                <a:ea typeface="楷体" panose="02010609060101010101" pitchFamily="49" charset="-122"/>
              </a:rPr>
              <a:t>stdin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, 1 -&gt; 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入口  </a:t>
            </a: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p[0</a:t>
            </a: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] NULL   , 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p[1] -&gt; 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入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口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close(p[1])    0 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-&gt; </a:t>
            </a:r>
            <a:r>
              <a:rPr lang="en-US" altLang="zh-CN" sz="1800" dirty="0" err="1">
                <a:latin typeface="楷体" panose="02010609060101010101" pitchFamily="49" charset="-122"/>
                <a:ea typeface="楷体" panose="02010609060101010101" pitchFamily="49" charset="-122"/>
              </a:rPr>
              <a:t>stdin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, 1 -&gt; 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入口  </a:t>
            </a: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p[0] </a:t>
            </a: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NULL   , 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p[1] </a:t>
            </a: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NULL</a:t>
            </a:r>
          </a:p>
          <a:p>
            <a:r>
              <a:rPr lang="en-US" altLang="zh-CN" sz="18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runcmd</a:t>
            </a: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18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pcmd</a:t>
            </a: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-&gt;left)</a:t>
            </a:r>
          </a:p>
          <a:p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fork() == </a:t>
            </a: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 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-&gt; </a:t>
            </a:r>
            <a:r>
              <a:rPr lang="en-US" altLang="zh-CN" sz="1800" dirty="0" err="1">
                <a:latin typeface="楷体" panose="02010609060101010101" pitchFamily="49" charset="-122"/>
                <a:ea typeface="楷体" panose="02010609060101010101" pitchFamily="49" charset="-122"/>
              </a:rPr>
              <a:t>stdin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, </a:t>
            </a: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 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-&gt; </a:t>
            </a:r>
            <a:r>
              <a:rPr lang="en-US" altLang="zh-CN" sz="1800" dirty="0" err="1">
                <a:latin typeface="楷体" panose="02010609060101010101" pitchFamily="49" charset="-122"/>
                <a:ea typeface="楷体" panose="02010609060101010101" pitchFamily="49" charset="-122"/>
              </a:rPr>
              <a:t>stdout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, p[0] -&gt; 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出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口</a:t>
            </a: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p[1] -&gt; 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入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口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close(0)       0 NULL     , 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1 -&gt; </a:t>
            </a:r>
            <a:r>
              <a:rPr lang="en-US" altLang="zh-CN" sz="1800" dirty="0" err="1">
                <a:latin typeface="楷体" panose="02010609060101010101" pitchFamily="49" charset="-122"/>
                <a:ea typeface="楷体" panose="02010609060101010101" pitchFamily="49" charset="-122"/>
              </a:rPr>
              <a:t>stdout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, p[0] -&gt; 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出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口</a:t>
            </a: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p[1] -&gt; 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入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口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dup(p[0])      0 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-&gt; 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出口  </a:t>
            </a: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 1 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-&gt; </a:t>
            </a:r>
            <a:r>
              <a:rPr lang="en-US" altLang="zh-CN" sz="18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stdout</a:t>
            </a: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p[0] -&gt; 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出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口</a:t>
            </a: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p[1] -&gt; 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入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口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close(p[0]) </a:t>
            </a: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0 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-&gt; 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出口  </a:t>
            </a: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 1 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-&gt; </a:t>
            </a:r>
            <a:r>
              <a:rPr lang="en-US" altLang="zh-CN" sz="1800" dirty="0" err="1">
                <a:latin typeface="楷体" panose="02010609060101010101" pitchFamily="49" charset="-122"/>
                <a:ea typeface="楷体" panose="02010609060101010101" pitchFamily="49" charset="-122"/>
              </a:rPr>
              <a:t>stdout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, p[0] </a:t>
            </a: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NULL   , 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p[1] -&gt; 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入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口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close(p[1]) </a:t>
            </a: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0 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-&gt; 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出口  </a:t>
            </a: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 1 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-&gt; </a:t>
            </a:r>
            <a:r>
              <a:rPr lang="en-US" altLang="zh-CN" sz="1800" dirty="0" err="1">
                <a:latin typeface="楷体" panose="02010609060101010101" pitchFamily="49" charset="-122"/>
                <a:ea typeface="楷体" panose="02010609060101010101" pitchFamily="49" charset="-122"/>
              </a:rPr>
              <a:t>stdout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, p[0] </a:t>
            </a: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NULL   , 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p[1] </a:t>
            </a: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NULL</a:t>
            </a:r>
          </a:p>
          <a:p>
            <a:r>
              <a:rPr lang="en-US" altLang="zh-CN" sz="1800" dirty="0" err="1">
                <a:latin typeface="楷体" panose="02010609060101010101" pitchFamily="49" charset="-122"/>
                <a:ea typeface="楷体" panose="02010609060101010101" pitchFamily="49" charset="-122"/>
              </a:rPr>
              <a:t>runcmd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1800" dirty="0" err="1">
                <a:latin typeface="楷体" panose="02010609060101010101" pitchFamily="49" charset="-122"/>
                <a:ea typeface="楷体" panose="02010609060101010101" pitchFamily="49" charset="-122"/>
              </a:rPr>
              <a:t>pcmd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&gt;right)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833" y="1776046"/>
            <a:ext cx="302895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link 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和 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unlink 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两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个系统调用实现了什么功能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?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硬链接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link(char* file1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char*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file2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为文件 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file1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创建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一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个新的硬链接 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file2</a:t>
            </a:r>
          </a:p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unlink(char* file)</a:t>
            </a: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移除硬链接 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file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请介绍它们的实现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流程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link</a:t>
            </a:r>
          </a:p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拆解路径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old(file1)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，找到旧文件</a:t>
            </a:r>
            <a:r>
              <a:rPr lang="en-US" altLang="zh-CN" sz="28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inode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* </a:t>
            </a:r>
            <a:r>
              <a:rPr lang="en-US" altLang="zh-CN" sz="28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ip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ip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链接数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++</a:t>
            </a:r>
          </a:p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拆解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路径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new(file2)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，获得目录</a:t>
            </a:r>
            <a:r>
              <a:rPr lang="en-US" altLang="zh-CN" sz="28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inode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* </a:t>
            </a:r>
            <a:r>
              <a:rPr lang="en-US" altLang="zh-CN" sz="28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dp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同时拆出新文件名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name</a:t>
            </a:r>
          </a:p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28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dp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对应的</a:t>
            </a:r>
            <a:r>
              <a:rPr lang="en-US" altLang="zh-CN" sz="28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dentry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下添加一项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(name, </a:t>
            </a:r>
            <a:r>
              <a:rPr lang="en-US" altLang="zh-CN" sz="28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inum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r>
              <a:rPr lang="en-US" altLang="zh-CN" sz="28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inum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旧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文件</a:t>
            </a:r>
            <a:r>
              <a:rPr lang="en-US" altLang="zh-CN" sz="28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ip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sz="28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inode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序号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028" y="79129"/>
            <a:ext cx="3768602" cy="6677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请介绍它们的实现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流程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unlink</a:t>
            </a: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拆解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路径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path(file)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，获得目录</a:t>
            </a:r>
            <a:r>
              <a:rPr lang="en-US" altLang="zh-CN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inode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* 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en-US" altLang="zh-CN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同时拆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出文件名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name</a:t>
            </a: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不能直接删除 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和 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..</a:t>
            </a: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dp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下查找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name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获取待删除文件</a:t>
            </a:r>
            <a:r>
              <a:rPr lang="en-US" altLang="zh-CN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inode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* </a:t>
            </a:r>
            <a:r>
              <a:rPr lang="en-US" altLang="zh-CN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ip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同时获取对应</a:t>
            </a:r>
            <a:r>
              <a:rPr lang="en-US" altLang="zh-CN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dentry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条目的索引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off</a:t>
            </a: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向</a:t>
            </a:r>
            <a:r>
              <a:rPr lang="en-US" altLang="zh-CN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dentry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off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位置覆写一个空条目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de</a:t>
            </a: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如果</a:t>
            </a:r>
            <a:r>
              <a:rPr lang="en-US" altLang="zh-CN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ip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是目录则</a:t>
            </a:r>
            <a:r>
              <a:rPr lang="en-US" altLang="zh-CN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dp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链接数减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（因为删掉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了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..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ip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的链接数减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</a:p>
          <a:p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356" y="96713"/>
            <a:ext cx="3270226" cy="6583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在 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xv6 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中，</a:t>
            </a:r>
            <a:r>
              <a:rPr lang="en-US" altLang="zh-CN" sz="2800" dirty="0" err="1">
                <a:latin typeface="楷体" panose="02010609060101010101" pitchFamily="49" charset="-122"/>
                <a:ea typeface="楷体" panose="02010609060101010101" pitchFamily="49" charset="-122"/>
              </a:rPr>
              <a:t>fstat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系统调用会返回文件的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哪些状态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?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fstat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fd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struct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stat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*);</a:t>
            </a:r>
          </a:p>
          <a:p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void </a:t>
            </a:r>
            <a:r>
              <a:rPr lang="en-US" altLang="zh-CN" sz="2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stati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struct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inode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*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ip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struct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stat *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st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  <a:p>
            <a:r>
              <a:rPr lang="en-US" altLang="zh-CN" sz="2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st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-&gt;dev 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= 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ip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-&gt;dev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;     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文件系统所在的硬盘编号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st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-&gt;</a:t>
            </a:r>
            <a:r>
              <a:rPr lang="en-US" altLang="zh-CN" sz="2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ino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= 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ip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-&gt;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inum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;    </a:t>
            </a:r>
            <a:r>
              <a:rPr lang="en-US" altLang="zh-CN" sz="2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inode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序号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st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-&gt;type 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= 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ip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-&gt;type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;   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文件类型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st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-&gt;</a:t>
            </a:r>
            <a:r>
              <a:rPr lang="en-US" altLang="zh-CN" sz="2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nlink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= 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ip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-&gt;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nlink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;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链接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数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st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-&gt;size 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= 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ip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-&gt;size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;   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文件大小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bytes)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85457"/>
            <a:ext cx="10515600" cy="4287086"/>
          </a:xfrm>
        </p:spPr>
        <p:txBody>
          <a:bodyPr>
            <a:normAutofit/>
          </a:bodyPr>
          <a:lstStyle/>
          <a:p>
            <a:r>
              <a:rPr lang="zh-CN" altLang="en-US" dirty="0"/>
              <a:t>进阶题</a:t>
            </a:r>
            <a:r>
              <a:rPr lang="en-US" altLang="zh-CN" dirty="0"/>
              <a:t>1</a:t>
            </a:r>
            <a:br>
              <a:rPr lang="en-US" altLang="zh-CN" dirty="0"/>
            </a:br>
            <a:r>
              <a:t>Linux 内核中，和 dirlookup() 函数功能类似的函数是什么？实现上有何不同？请结合相关源码 [ fs/namei.c 文件 ] 进⾏分析。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Linux</a:t>
            </a:r>
            <a:r>
              <a:rPr lang="zh-CN" altLang="en-US"/>
              <a:t>在目录中查找给定名称的目录项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46785" y="1536700"/>
            <a:ext cx="5941060" cy="477774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85457"/>
            <a:ext cx="10515600" cy="4287086"/>
          </a:xfrm>
        </p:spPr>
        <p:txBody>
          <a:bodyPr>
            <a:normAutofit/>
          </a:bodyPr>
          <a:lstStyle/>
          <a:p>
            <a:r>
              <a:rPr lang="zh-CN" altLang="en-US" dirty="0"/>
              <a:t>进阶题</a:t>
            </a:r>
            <a:r>
              <a:rPr lang="en-US" altLang="zh-CN" dirty="0"/>
              <a:t>2</a:t>
            </a:r>
            <a:br>
              <a:rPr lang="en-US" altLang="zh-CN" dirty="0"/>
            </a:br>
            <a:r>
              <a:t>Linux 内核还实现了哪些目录相关的系统调用？请简要介绍它们的功能，并举例说明应用场景</a:t>
            </a:r>
            <a:r>
              <a:rPr lang="zh-CN"/>
              <a:t>。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Linux 内核</a:t>
            </a:r>
            <a:r>
              <a:rPr lang="zh-CN">
                <a:sym typeface="+mn-ea"/>
              </a:rPr>
              <a:t>中</a:t>
            </a:r>
            <a:r>
              <a:rPr>
                <a:sym typeface="+mn-ea"/>
              </a:rPr>
              <a:t>目录相关的系统调用</a:t>
            </a:r>
            <a:endParaRPr lang="zh-CN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472170" y="1863725"/>
            <a:ext cx="3074670" cy="37312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altLang="zh-CN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38200" y="1863725"/>
            <a:ext cx="7309485" cy="37306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0538"/>
          </a:xfrm>
        </p:spPr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 err="1"/>
              <a:t>mkdir</a:t>
            </a:r>
            <a:r>
              <a:rPr lang="zh-CN" altLang="en-US" dirty="0"/>
              <a:t>系统调用的实现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98795" y="1825625"/>
            <a:ext cx="4491987" cy="4351338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argstr</a:t>
            </a:r>
            <a:r>
              <a:rPr lang="en-US" altLang="zh-CN" dirty="0"/>
              <a:t>(0,path,MAXPATH)</a:t>
            </a:r>
            <a:r>
              <a:rPr lang="zh-CN" altLang="en-US" dirty="0"/>
              <a:t>：将路径名从用户空间复制到</a:t>
            </a:r>
            <a:r>
              <a:rPr lang="en-US" altLang="zh-CN" dirty="0"/>
              <a:t>path</a:t>
            </a:r>
            <a:r>
              <a:rPr lang="zh-CN" altLang="en-US" dirty="0"/>
              <a:t>数组中。</a:t>
            </a:r>
            <a:endParaRPr lang="en-US" altLang="zh-CN" dirty="0"/>
          </a:p>
          <a:p>
            <a:r>
              <a:rPr lang="en-US" altLang="zh-CN" dirty="0"/>
              <a:t>create(path, T_DIR, 0, 0)</a:t>
            </a:r>
            <a:r>
              <a:rPr lang="zh-CN" altLang="en-US" dirty="0"/>
              <a:t>：创建目录。</a:t>
            </a:r>
            <a:endParaRPr lang="en-US" altLang="zh-CN" dirty="0"/>
          </a:p>
          <a:p>
            <a:r>
              <a:rPr lang="en-US" altLang="zh-CN" dirty="0" err="1"/>
              <a:t>begin_op</a:t>
            </a:r>
            <a:r>
              <a:rPr lang="en-US" altLang="zh-CN" dirty="0"/>
              <a:t>()</a:t>
            </a:r>
            <a:r>
              <a:rPr lang="zh-CN" altLang="en-US" dirty="0"/>
              <a:t>：开始事务。</a:t>
            </a:r>
            <a:r>
              <a:rPr lang="en-US" altLang="zh-CN" dirty="0" err="1"/>
              <a:t>end_op</a:t>
            </a:r>
            <a:r>
              <a:rPr lang="en-US" altLang="zh-CN" dirty="0"/>
              <a:t>()</a:t>
            </a:r>
            <a:r>
              <a:rPr lang="zh-CN" altLang="en-US" dirty="0"/>
              <a:t>：结束事务。使得文件系统能够处理诸如 系统断电之类的异常情况。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17" y="1764480"/>
            <a:ext cx="6897578" cy="380400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0538"/>
          </a:xfrm>
        </p:spPr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 err="1"/>
              <a:t>mkdir</a:t>
            </a:r>
            <a:r>
              <a:rPr lang="zh-CN" altLang="en-US" dirty="0"/>
              <a:t>系统调用的实现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98795" y="1289511"/>
            <a:ext cx="4644389" cy="4887452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当系统调用被触发时，</a:t>
            </a:r>
            <a:r>
              <a:rPr lang="en-US" altLang="zh-CN" dirty="0"/>
              <a:t>xv6 </a:t>
            </a:r>
            <a:r>
              <a:rPr lang="zh-CN" altLang="en-US" dirty="0"/>
              <a:t>内核会根据系统调用号找到相应的函数，这里是 </a:t>
            </a:r>
            <a:r>
              <a:rPr lang="en-US" altLang="zh-CN" dirty="0" err="1"/>
              <a:t>sys_mkdir</a:t>
            </a:r>
            <a:r>
              <a:rPr lang="en-US" altLang="zh-CN" dirty="0"/>
              <a:t> </a:t>
            </a:r>
            <a:r>
              <a:rPr lang="zh-CN" altLang="en-US" dirty="0"/>
              <a:t>函数。该函数首先从用户空间获取目录路径参数，并调用 </a:t>
            </a:r>
            <a:r>
              <a:rPr lang="en-US" altLang="zh-CN" dirty="0"/>
              <a:t>create </a:t>
            </a:r>
            <a:r>
              <a:rPr lang="zh-CN" altLang="en-US" dirty="0"/>
              <a:t>函数创建新目录，并将其放入文件系统中。</a:t>
            </a:r>
            <a:endParaRPr lang="en-US" altLang="zh-CN" dirty="0"/>
          </a:p>
          <a:p>
            <a:r>
              <a:rPr lang="zh-CN" altLang="en-US" dirty="0"/>
              <a:t>同时如果在创建新目录时出现错误，例如路径无效、文件系统已满或权限不足等情况，内核将返回错误代码，并将其传递给用户程序。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17" y="1764480"/>
            <a:ext cx="6897578" cy="380400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299718" cy="1325563"/>
          </a:xfrm>
        </p:spPr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 err="1"/>
              <a:t>chdir</a:t>
            </a:r>
            <a:r>
              <a:rPr lang="zh-CN" altLang="en-US" dirty="0"/>
              <a:t>系统调用的实现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299718" cy="4351338"/>
          </a:xfrm>
        </p:spPr>
        <p:txBody>
          <a:bodyPr/>
          <a:lstStyle/>
          <a:p>
            <a:r>
              <a:rPr lang="en-US" altLang="zh-CN" dirty="0"/>
              <a:t>p</a:t>
            </a:r>
            <a:r>
              <a:rPr lang="zh-CN" altLang="en-US" dirty="0"/>
              <a:t>：当前</a:t>
            </a:r>
            <a:r>
              <a:rPr lang="en-US" altLang="zh-CN" dirty="0"/>
              <a:t>CPU</a:t>
            </a:r>
            <a:r>
              <a:rPr lang="zh-CN" altLang="en-US" dirty="0"/>
              <a:t>上运行的进程的</a:t>
            </a:r>
            <a:r>
              <a:rPr lang="en-US" altLang="zh-CN" dirty="0"/>
              <a:t>proc</a:t>
            </a:r>
            <a:r>
              <a:rPr lang="zh-CN" altLang="en-US" dirty="0"/>
              <a:t>指针。</a:t>
            </a:r>
            <a:endParaRPr lang="en-US" altLang="zh-CN" dirty="0"/>
          </a:p>
          <a:p>
            <a:r>
              <a:rPr lang="en-US" altLang="zh-CN" dirty="0" err="1"/>
              <a:t>namei</a:t>
            </a:r>
            <a:r>
              <a:rPr lang="en-US" altLang="zh-CN" dirty="0"/>
              <a:t>(path): </a:t>
            </a:r>
            <a:r>
              <a:rPr lang="zh-CN" altLang="en-US" dirty="0"/>
              <a:t>解析路径并返回相应的 </a:t>
            </a:r>
            <a:r>
              <a:rPr lang="en-US" altLang="zh-CN" dirty="0" err="1"/>
              <a:t>inode</a:t>
            </a:r>
            <a:r>
              <a:rPr lang="zh-CN" altLang="en-US" dirty="0"/>
              <a:t>。代码中</a:t>
            </a:r>
            <a:r>
              <a:rPr lang="en-US" altLang="zh-CN" dirty="0" err="1"/>
              <a:t>namei</a:t>
            </a:r>
            <a:r>
              <a:rPr lang="zh-CN" altLang="en-US" dirty="0"/>
              <a:t>的作用是将</a:t>
            </a:r>
            <a:r>
              <a:rPr lang="en-US" altLang="zh-CN" dirty="0" err="1"/>
              <a:t>ip</a:t>
            </a:r>
            <a:r>
              <a:rPr lang="zh-CN" altLang="en-US" dirty="0"/>
              <a:t>指向的</a:t>
            </a:r>
            <a:r>
              <a:rPr lang="en-US" altLang="zh-CN" dirty="0" err="1"/>
              <a:t>inode</a:t>
            </a:r>
            <a:r>
              <a:rPr lang="en-US" altLang="zh-CN" dirty="0"/>
              <a:t> ref+1</a:t>
            </a:r>
          </a:p>
          <a:p>
            <a:r>
              <a:rPr lang="en-US" altLang="zh-CN" dirty="0" err="1"/>
              <a:t>ilock</a:t>
            </a:r>
            <a:r>
              <a:rPr lang="zh-CN" altLang="en-US" dirty="0"/>
              <a:t>：</a:t>
            </a:r>
            <a:r>
              <a:rPr lang="en-US" altLang="zh-CN" dirty="0" err="1"/>
              <a:t>ip</a:t>
            </a:r>
            <a:r>
              <a:rPr lang="zh-CN" altLang="en-US" dirty="0"/>
              <a:t>上锁。</a:t>
            </a:r>
            <a:endParaRPr lang="en-US" altLang="zh-CN" dirty="0"/>
          </a:p>
          <a:p>
            <a:r>
              <a:rPr lang="zh-CN" altLang="en-US" dirty="0"/>
              <a:t>若</a:t>
            </a:r>
            <a:r>
              <a:rPr lang="en-US" altLang="zh-CN" dirty="0" err="1"/>
              <a:t>ip</a:t>
            </a:r>
            <a:r>
              <a:rPr lang="zh-CN" altLang="en-US" dirty="0"/>
              <a:t>类型不是目录，</a:t>
            </a:r>
            <a:r>
              <a:rPr lang="en-US" altLang="zh-CN" dirty="0" err="1"/>
              <a:t>iunlockput</a:t>
            </a:r>
            <a:r>
              <a:rPr lang="zh-CN" altLang="en-US" dirty="0"/>
              <a:t>：解锁，</a:t>
            </a:r>
            <a:r>
              <a:rPr lang="en-US" altLang="zh-CN" dirty="0"/>
              <a:t>ref-1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 err="1"/>
              <a:t>iunlock</a:t>
            </a:r>
            <a:r>
              <a:rPr lang="zh-CN" altLang="en-US" dirty="0"/>
              <a:t>：解锁</a:t>
            </a:r>
          </a:p>
          <a:p>
            <a:r>
              <a:rPr lang="en-US" altLang="zh-CN" dirty="0" err="1"/>
              <a:t>iput</a:t>
            </a:r>
            <a:r>
              <a:rPr lang="zh-CN" altLang="en-US" dirty="0"/>
              <a:t>：</a:t>
            </a:r>
            <a:r>
              <a:rPr lang="en-US" altLang="zh-CN" dirty="0"/>
              <a:t>p-&gt;</a:t>
            </a:r>
            <a:r>
              <a:rPr lang="en-US" altLang="zh-CN" dirty="0" err="1"/>
              <a:t>cwd</a:t>
            </a:r>
            <a:r>
              <a:rPr lang="zh-CN" altLang="en-US" dirty="0"/>
              <a:t>指向的</a:t>
            </a:r>
            <a:r>
              <a:rPr lang="en-US" altLang="zh-CN" dirty="0" err="1"/>
              <a:t>inode</a:t>
            </a:r>
            <a:r>
              <a:rPr lang="en-US" altLang="zh-CN" dirty="0"/>
              <a:t> ref-1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8547" y="505084"/>
            <a:ext cx="4827364" cy="55784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4604" y="231960"/>
            <a:ext cx="6299718" cy="1325563"/>
          </a:xfrm>
        </p:spPr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 err="1"/>
              <a:t>chdir</a:t>
            </a:r>
            <a:r>
              <a:rPr lang="zh-CN" altLang="en-US" dirty="0"/>
              <a:t>系统调用的实现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1639" y="1318457"/>
            <a:ext cx="6545649" cy="5539543"/>
          </a:xfrm>
        </p:spPr>
        <p:txBody>
          <a:bodyPr>
            <a:noAutofit/>
          </a:bodyPr>
          <a:lstStyle/>
          <a:p>
            <a:r>
              <a:rPr lang="zh-CN" altLang="en-US" sz="1900" dirty="0"/>
              <a:t>首先，函数获取当前进程的指针</a:t>
            </a:r>
            <a:r>
              <a:rPr lang="en-US" altLang="zh-CN" sz="1900" dirty="0"/>
              <a:t>p</a:t>
            </a:r>
            <a:r>
              <a:rPr lang="zh-CN" altLang="en-US" sz="1900" dirty="0"/>
              <a:t>，以便在最后更新当前工作目录。然后，函数调用 </a:t>
            </a:r>
            <a:r>
              <a:rPr lang="en-US" altLang="zh-CN" sz="1900" dirty="0" err="1"/>
              <a:t>begin_op</a:t>
            </a:r>
            <a:r>
              <a:rPr lang="en-US" altLang="zh-CN" sz="1900" dirty="0"/>
              <a:t> </a:t>
            </a:r>
            <a:r>
              <a:rPr lang="zh-CN" altLang="en-US" sz="1900" dirty="0"/>
              <a:t>函数开始文件系统操作。</a:t>
            </a:r>
            <a:endParaRPr lang="en-US" altLang="zh-CN" sz="1900" dirty="0"/>
          </a:p>
          <a:p>
            <a:r>
              <a:rPr lang="zh-CN" altLang="en-US" sz="1900" dirty="0"/>
              <a:t>接下来，使用 </a:t>
            </a:r>
            <a:r>
              <a:rPr lang="en-US" altLang="zh-CN" sz="1900" dirty="0" err="1"/>
              <a:t>argstr</a:t>
            </a:r>
            <a:r>
              <a:rPr lang="en-US" altLang="zh-CN" sz="1900" dirty="0"/>
              <a:t> </a:t>
            </a:r>
            <a:r>
              <a:rPr lang="zh-CN" altLang="en-US" sz="1900" dirty="0"/>
              <a:t>函数从用户空间获取路径参数，并将路径存储在 </a:t>
            </a:r>
            <a:r>
              <a:rPr lang="en-US" altLang="zh-CN" sz="1900" dirty="0"/>
              <a:t>path </a:t>
            </a:r>
            <a:r>
              <a:rPr lang="zh-CN" altLang="en-US" sz="1900" dirty="0"/>
              <a:t>数组中。</a:t>
            </a:r>
            <a:r>
              <a:rPr lang="en-US" altLang="zh-CN" sz="1900" dirty="0" err="1"/>
              <a:t>argstr</a:t>
            </a:r>
            <a:r>
              <a:rPr lang="en-US" altLang="zh-CN" sz="1900" dirty="0"/>
              <a:t> </a:t>
            </a:r>
            <a:r>
              <a:rPr lang="zh-CN" altLang="en-US" sz="1900" dirty="0"/>
              <a:t>函数负责从用户空间读取字符串参数。如果获取路径失败，则调用 </a:t>
            </a:r>
            <a:r>
              <a:rPr lang="en-US" altLang="zh-CN" sz="1900" dirty="0" err="1"/>
              <a:t>end_op</a:t>
            </a:r>
            <a:r>
              <a:rPr lang="en-US" altLang="zh-CN" sz="1900" dirty="0"/>
              <a:t> </a:t>
            </a:r>
            <a:r>
              <a:rPr lang="zh-CN" altLang="en-US" sz="1900" dirty="0"/>
              <a:t>函数结束文件系统操作，并返回错误。否则，</a:t>
            </a:r>
            <a:r>
              <a:rPr lang="en-US" altLang="zh-CN" sz="1900" dirty="0" err="1"/>
              <a:t>namei</a:t>
            </a:r>
            <a:r>
              <a:rPr lang="en-US" altLang="zh-CN" sz="1900" dirty="0"/>
              <a:t> </a:t>
            </a:r>
            <a:r>
              <a:rPr lang="zh-CN" altLang="en-US" sz="1900" dirty="0"/>
              <a:t>函数根据路径查找并返回目录的 </a:t>
            </a:r>
            <a:r>
              <a:rPr lang="en-US" altLang="zh-CN" sz="1900" dirty="0" err="1"/>
              <a:t>inode</a:t>
            </a:r>
            <a:r>
              <a:rPr lang="zh-CN" altLang="en-US" sz="1900" dirty="0"/>
              <a:t>（索引节点）。如果查找失败（即返回的 </a:t>
            </a:r>
            <a:r>
              <a:rPr lang="en-US" altLang="zh-CN" sz="1900" dirty="0" err="1"/>
              <a:t>inode</a:t>
            </a:r>
            <a:r>
              <a:rPr lang="en-US" altLang="zh-CN" sz="1900" dirty="0"/>
              <a:t> </a:t>
            </a:r>
            <a:r>
              <a:rPr lang="zh-CN" altLang="en-US" sz="1900" dirty="0"/>
              <a:t>为 </a:t>
            </a:r>
            <a:r>
              <a:rPr lang="en-US" altLang="zh-CN" sz="1900" dirty="0"/>
              <a:t>0</a:t>
            </a:r>
            <a:r>
              <a:rPr lang="zh-CN" altLang="en-US" sz="1900" dirty="0"/>
              <a:t>），则调用 </a:t>
            </a:r>
            <a:r>
              <a:rPr lang="en-US" altLang="zh-CN" sz="1900" dirty="0" err="1"/>
              <a:t>end_op</a:t>
            </a:r>
            <a:r>
              <a:rPr lang="en-US" altLang="zh-CN" sz="1900" dirty="0"/>
              <a:t> </a:t>
            </a:r>
            <a:r>
              <a:rPr lang="zh-CN" altLang="en-US" sz="1900" dirty="0"/>
              <a:t>函数结束文件系统操作，并返回错误。如果查找成功，函数对返回的目录 </a:t>
            </a:r>
            <a:r>
              <a:rPr lang="en-US" altLang="zh-CN" sz="1900" dirty="0" err="1"/>
              <a:t>inode</a:t>
            </a:r>
            <a:r>
              <a:rPr lang="en-US" altLang="zh-CN" sz="1900" dirty="0"/>
              <a:t> </a:t>
            </a:r>
            <a:r>
              <a:rPr lang="zh-CN" altLang="en-US" sz="1900" dirty="0"/>
              <a:t>进行上锁（通过调用 </a:t>
            </a:r>
            <a:r>
              <a:rPr lang="en-US" altLang="zh-CN" sz="1900" dirty="0" err="1"/>
              <a:t>ilock</a:t>
            </a:r>
            <a:r>
              <a:rPr lang="en-US" altLang="zh-CN" sz="1900" dirty="0"/>
              <a:t> </a:t>
            </a:r>
            <a:r>
              <a:rPr lang="zh-CN" altLang="en-US" sz="1900" dirty="0"/>
              <a:t>函数），以确保只有当前进程可以访问该 </a:t>
            </a:r>
            <a:r>
              <a:rPr lang="en-US" altLang="zh-CN" sz="1900" dirty="0" err="1"/>
              <a:t>inode</a:t>
            </a:r>
            <a:r>
              <a:rPr lang="zh-CN" altLang="en-US" sz="1900" dirty="0"/>
              <a:t>。接着，检查该 </a:t>
            </a:r>
            <a:r>
              <a:rPr lang="en-US" altLang="zh-CN" sz="1900" dirty="0" err="1"/>
              <a:t>inode</a:t>
            </a:r>
            <a:r>
              <a:rPr lang="en-US" altLang="zh-CN" sz="1900" dirty="0"/>
              <a:t> </a:t>
            </a:r>
            <a:r>
              <a:rPr lang="zh-CN" altLang="en-US" sz="1900" dirty="0"/>
              <a:t>的类型是否为目录（通过检查 </a:t>
            </a:r>
            <a:r>
              <a:rPr lang="en-US" altLang="zh-CN" sz="1900" dirty="0" err="1"/>
              <a:t>ip</a:t>
            </a:r>
            <a:r>
              <a:rPr lang="en-US" altLang="zh-CN" sz="1900" dirty="0"/>
              <a:t>-&gt;type </a:t>
            </a:r>
            <a:r>
              <a:rPr lang="zh-CN" altLang="en-US" sz="1900" dirty="0"/>
              <a:t>值）。</a:t>
            </a:r>
            <a:endParaRPr lang="en-US" altLang="zh-CN" sz="1900" dirty="0"/>
          </a:p>
          <a:p>
            <a:r>
              <a:rPr lang="zh-CN" altLang="en-US" sz="1900" dirty="0"/>
              <a:t>最后，调用 </a:t>
            </a:r>
            <a:r>
              <a:rPr lang="en-US" altLang="zh-CN" sz="1900" dirty="0" err="1"/>
              <a:t>end_op</a:t>
            </a:r>
            <a:r>
              <a:rPr lang="en-US" altLang="zh-CN" sz="1900" dirty="0"/>
              <a:t> </a:t>
            </a:r>
            <a:r>
              <a:rPr lang="zh-CN" altLang="en-US" sz="1900" dirty="0"/>
              <a:t>函数结束文件系统操作，并将当前进程的当前工作目录指针 </a:t>
            </a:r>
            <a:r>
              <a:rPr lang="en-US" altLang="zh-CN" sz="1900" dirty="0" err="1"/>
              <a:t>curproc</a:t>
            </a:r>
            <a:r>
              <a:rPr lang="en-US" altLang="zh-CN" sz="1900" dirty="0"/>
              <a:t>-&gt;</a:t>
            </a:r>
            <a:r>
              <a:rPr lang="en-US" altLang="zh-CN" sz="1900" dirty="0" err="1"/>
              <a:t>cwd</a:t>
            </a:r>
            <a:r>
              <a:rPr lang="en-US" altLang="zh-CN" sz="1900" dirty="0"/>
              <a:t> </a:t>
            </a:r>
            <a:r>
              <a:rPr lang="zh-CN" altLang="en-US" sz="1900" dirty="0"/>
              <a:t>更新为新的目录 </a:t>
            </a:r>
            <a:r>
              <a:rPr lang="en-US" altLang="zh-CN" sz="1900" dirty="0" err="1"/>
              <a:t>inode</a:t>
            </a:r>
            <a:r>
              <a:rPr lang="zh-CN" altLang="en-US" sz="1900" dirty="0"/>
              <a:t>。</a:t>
            </a:r>
            <a:endParaRPr lang="en-US" altLang="zh-CN" sz="1900" dirty="0"/>
          </a:p>
          <a:p>
            <a:r>
              <a:rPr lang="zh-CN" altLang="en-US" sz="1900" dirty="0"/>
              <a:t>总结来说，</a:t>
            </a:r>
            <a:r>
              <a:rPr lang="en-US" altLang="zh-CN" sz="1900" dirty="0" err="1"/>
              <a:t>sys_chdir</a:t>
            </a:r>
            <a:r>
              <a:rPr lang="en-US" altLang="zh-CN" sz="1900" dirty="0"/>
              <a:t> </a:t>
            </a:r>
            <a:r>
              <a:rPr lang="zh-CN" altLang="en-US" sz="1900" dirty="0"/>
              <a:t>函数通过获取路径参数，查找目录的 </a:t>
            </a:r>
            <a:r>
              <a:rPr lang="en-US" altLang="zh-CN" sz="1900" dirty="0" err="1"/>
              <a:t>inode</a:t>
            </a:r>
            <a:r>
              <a:rPr lang="zh-CN" altLang="en-US" sz="1900" dirty="0"/>
              <a:t>，并将当前工作目录更新为该目录。</a:t>
            </a:r>
            <a:endParaRPr lang="en-US" altLang="zh-CN" sz="1900" dirty="0"/>
          </a:p>
          <a:p>
            <a:endParaRPr lang="zh-CN" altLang="en-US" sz="19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547" y="505084"/>
            <a:ext cx="4827364" cy="55784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 err="1"/>
              <a:t>mknod</a:t>
            </a:r>
            <a:r>
              <a:rPr lang="zh-CN" altLang="en-US" dirty="0"/>
              <a:t>系统调用的实现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27106" y="1825625"/>
            <a:ext cx="6426693" cy="4351338"/>
          </a:xfrm>
        </p:spPr>
        <p:txBody>
          <a:bodyPr/>
          <a:lstStyle/>
          <a:p>
            <a:r>
              <a:rPr lang="en-US" altLang="zh-CN" dirty="0" err="1"/>
              <a:t>argint</a:t>
            </a:r>
            <a:r>
              <a:rPr lang="en-US" altLang="zh-CN" dirty="0"/>
              <a:t>(1,&amp;major)</a:t>
            </a:r>
            <a:r>
              <a:rPr lang="zh-CN" altLang="en-US" dirty="0"/>
              <a:t>：将主设备号从用户 空间复制到</a:t>
            </a:r>
            <a:r>
              <a:rPr lang="en-US" altLang="zh-CN" dirty="0"/>
              <a:t>major</a:t>
            </a:r>
            <a:r>
              <a:rPr lang="zh-CN" altLang="en-US" dirty="0"/>
              <a:t>中。</a:t>
            </a:r>
            <a:endParaRPr lang="en-US" altLang="zh-CN" dirty="0"/>
          </a:p>
          <a:p>
            <a:r>
              <a:rPr lang="en-US" altLang="zh-CN" dirty="0"/>
              <a:t>create(path, T_DEVICE, major, minor) </a:t>
            </a:r>
            <a:r>
              <a:rPr lang="zh-CN" altLang="en-US" dirty="0"/>
              <a:t>在相应目录下创建设备文件。如果成功，返回带锁的</a:t>
            </a:r>
            <a:r>
              <a:rPr lang="en-US" altLang="zh-CN" dirty="0" err="1"/>
              <a:t>inode</a:t>
            </a:r>
            <a:r>
              <a:rPr lang="zh-CN" altLang="en-US" dirty="0"/>
              <a:t>，否则返回</a:t>
            </a:r>
            <a:r>
              <a:rPr lang="en-US" altLang="zh-CN" dirty="0"/>
              <a:t>0</a:t>
            </a:r>
            <a:r>
              <a:rPr lang="zh-CN" altLang="en-US" dirty="0"/>
              <a:t>。如果传参或者创建文件时失败，直接结束事务，返回</a:t>
            </a:r>
            <a:r>
              <a:rPr lang="en-US" altLang="zh-CN" dirty="0"/>
              <a:t>-1</a:t>
            </a:r>
            <a:r>
              <a:rPr lang="zh-CN" altLang="en-US" dirty="0"/>
              <a:t>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50" y="1989439"/>
            <a:ext cx="4214225" cy="402370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 err="1"/>
              <a:t>mknod</a:t>
            </a:r>
            <a:r>
              <a:rPr lang="zh-CN" altLang="en-US" dirty="0"/>
              <a:t>系统调用的实现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1057" y="1375443"/>
            <a:ext cx="6426693" cy="5117432"/>
          </a:xfrm>
        </p:spPr>
        <p:txBody>
          <a:bodyPr>
            <a:normAutofit/>
          </a:bodyPr>
          <a:lstStyle/>
          <a:p>
            <a:r>
              <a:rPr lang="zh-CN" altLang="en-US" dirty="0"/>
              <a:t>首先，从用户空间拷贝路径名字符串到内核空间，以便内核可以处理这个路径名。</a:t>
            </a:r>
          </a:p>
          <a:p>
            <a:r>
              <a:rPr lang="zh-CN" altLang="en-US" dirty="0"/>
              <a:t>然后，</a:t>
            </a:r>
            <a:r>
              <a:rPr lang="en-US" altLang="zh-CN" dirty="0" err="1"/>
              <a:t>sys_chdir</a:t>
            </a:r>
            <a:r>
              <a:rPr lang="zh-CN" altLang="en-US" dirty="0"/>
              <a:t>函数会调用</a:t>
            </a:r>
            <a:r>
              <a:rPr lang="en-US" altLang="zh-CN" dirty="0" err="1"/>
              <a:t>chdir</a:t>
            </a:r>
            <a:r>
              <a:rPr lang="zh-CN" altLang="en-US" dirty="0"/>
              <a:t>函数，这个函数实际上是负责执行工作目录切换操作的核心函数。</a:t>
            </a:r>
            <a:r>
              <a:rPr lang="en-US" altLang="zh-CN" dirty="0" err="1"/>
              <a:t>chdir</a:t>
            </a:r>
            <a:r>
              <a:rPr lang="zh-CN" altLang="en-US" dirty="0"/>
              <a:t>函数会解析路径名，找到对应的</a:t>
            </a:r>
            <a:r>
              <a:rPr lang="en-US" altLang="zh-CN" dirty="0" err="1"/>
              <a:t>inode</a:t>
            </a:r>
            <a:r>
              <a:rPr lang="zh-CN" altLang="en-US" dirty="0"/>
              <a:t>，并更新当前进程的工作目录为指定的路径。</a:t>
            </a:r>
          </a:p>
          <a:p>
            <a:r>
              <a:rPr lang="zh-CN" altLang="en-US" dirty="0"/>
              <a:t>最后，</a:t>
            </a:r>
            <a:r>
              <a:rPr lang="en-US" altLang="zh-CN" dirty="0" err="1"/>
              <a:t>sys_chdir</a:t>
            </a:r>
            <a:r>
              <a:rPr lang="zh-CN" altLang="en-US" dirty="0"/>
              <a:t>函数会返回相应的结果给用户空间，以便用户程序能够得知工作目录切换是否成功。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50" y="1989439"/>
            <a:ext cx="4214225" cy="402370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85457"/>
            <a:ext cx="10515600" cy="4287086"/>
          </a:xfrm>
        </p:spPr>
        <p:txBody>
          <a:bodyPr>
            <a:normAutofit/>
          </a:bodyPr>
          <a:lstStyle/>
          <a:p>
            <a:r>
              <a:rPr lang="zh-CN" altLang="en-US" dirty="0"/>
              <a:t>基础题</a:t>
            </a:r>
            <a:r>
              <a:rPr lang="en-US" altLang="zh-CN" dirty="0"/>
              <a:t>2</a:t>
            </a:r>
            <a:br>
              <a:rPr lang="en-US" altLang="zh-CN" dirty="0"/>
            </a:br>
            <a:r>
              <a:rPr lang="en-US" altLang="zh-CN" dirty="0"/>
              <a:t>create() </a:t>
            </a:r>
            <a:r>
              <a:rPr lang="zh-CN" altLang="en-US" dirty="0"/>
              <a:t>函数中，为什么需要调用 </a:t>
            </a:r>
            <a:r>
              <a:rPr lang="en-US" altLang="zh-CN" dirty="0" err="1"/>
              <a:t>dirlookup</a:t>
            </a:r>
            <a:r>
              <a:rPr lang="en-US" altLang="zh-CN" dirty="0"/>
              <a:t>() </a:t>
            </a:r>
            <a:r>
              <a:rPr lang="zh-CN" altLang="en-US" dirty="0"/>
              <a:t>函数？ </a:t>
            </a:r>
            <a:r>
              <a:rPr lang="en-US" altLang="zh-CN" dirty="0" err="1"/>
              <a:t>ialloc</a:t>
            </a:r>
            <a:r>
              <a:rPr lang="en-US" altLang="zh-CN" dirty="0"/>
              <a:t>() </a:t>
            </a:r>
            <a:r>
              <a:rPr lang="zh-CN" altLang="en-US" dirty="0"/>
              <a:t>函数又有何作用？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2YzNjBkOTgyNWQ1YTMxYzM3MzMwNWFiODNmOWIzYW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1804</Words>
  <Application>Microsoft Office PowerPoint</Application>
  <PresentationFormat>自定义</PresentationFormat>
  <Paragraphs>129</Paragraphs>
  <Slides>29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1" baseType="lpstr">
      <vt:lpstr>Office 主题​​</vt:lpstr>
      <vt:lpstr>1_Office 主题​​</vt:lpstr>
      <vt:lpstr>实例分析四 第四部分 </vt:lpstr>
      <vt:lpstr>基础题1 请结合代码，简要分析 xv6 对 mkdir 和 chdir 和 mknod 三项系统调用的实现。</vt:lpstr>
      <vt:lpstr>对mkdir系统调用的实现</vt:lpstr>
      <vt:lpstr>对mkdir系统调用的实现</vt:lpstr>
      <vt:lpstr>对chdir系统调用的实现</vt:lpstr>
      <vt:lpstr>对chdir系统调用的实现</vt:lpstr>
      <vt:lpstr>对mknod系统调用的实现</vt:lpstr>
      <vt:lpstr>对mknod系统调用的实现</vt:lpstr>
      <vt:lpstr>基础题2 create() 函数中，为什么需要调用 dirlookup() 函数？ ialloc() 函数又有何作用？</vt:lpstr>
      <vt:lpstr>dirlookup函数的功能</vt:lpstr>
      <vt:lpstr>dirlookup函数的具体实现</vt:lpstr>
      <vt:lpstr>ialloc() 函数的作用</vt:lpstr>
      <vt:lpstr>基础题3 namei() 函数和 create() 函数最终都调用了 namex() 函数，请逐行介绍它的功能。</vt:lpstr>
      <vt:lpstr>namex函数的参数及含义</vt:lpstr>
      <vt:lpstr>namex功能逐行分析</vt:lpstr>
      <vt:lpstr>PowerPoint 演示文稿</vt:lpstr>
      <vt:lpstr>PowerPoint 演示文稿</vt:lpstr>
      <vt:lpstr>PowerPoint 演示文稿</vt:lpstr>
      <vt:lpstr>PowerPoint 演示文稿</vt:lpstr>
      <vt:lpstr>dup系统调用的功能是什么?</vt:lpstr>
      <vt:lpstr>为什么要设计这样一个系统调用?</vt:lpstr>
      <vt:lpstr>link 和 unlink 两个系统调用实现了什么功能?</vt:lpstr>
      <vt:lpstr>请介绍它们的实现流程。</vt:lpstr>
      <vt:lpstr>请介绍它们的实现流程。</vt:lpstr>
      <vt:lpstr>在 xv6 中，fstat 系统调用会返回文件的哪些状态?</vt:lpstr>
      <vt:lpstr>进阶题1 Linux 内核中，和 dirlookup() 函数功能类似的函数是什么？实现上有何不同？请结合相关源码 [ fs/namei.c 文件 ] 进⾏分析。</vt:lpstr>
      <vt:lpstr>Linux在目录中查找给定名称的目录项</vt:lpstr>
      <vt:lpstr>进阶题2 Linux 内核还实现了哪些目录相关的系统调用？请简要介绍它们的功能，并举例说明应用场景。</vt:lpstr>
      <vt:lpstr>Linux 内核中目录相关的系统调用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实例分析四 第四部分</dc:title>
  <dc:creator>寓中 郑</dc:creator>
  <cp:lastModifiedBy>asus</cp:lastModifiedBy>
  <cp:revision>8</cp:revision>
  <dcterms:created xsi:type="dcterms:W3CDTF">2023-12-26T01:28:00Z</dcterms:created>
  <dcterms:modified xsi:type="dcterms:W3CDTF">2023-12-27T06:57:26Z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93E61D22DE2B4AB1B52BF088489BCF4C_12</vt:lpwstr>
  </property>
  <property fmtid="{D5CDD505-2E9C-101B-9397-08002B2CF9AE}" pid="3" name="KSOProductBuildVer">
    <vt:lpwstr>2052-12.1.0.15712</vt:lpwstr>
  </property>
</Properties>
</file>