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1"/>
  </p:notesMasterIdLst>
  <p:sldIdLst>
    <p:sldId id="265" r:id="rId3"/>
    <p:sldId id="258" r:id="rId4"/>
    <p:sldId id="257" r:id="rId5"/>
    <p:sldId id="259" r:id="rId6"/>
    <p:sldId id="264"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8D23A3-8D80-488A-957C-F68F4C6ECE13}" type="datetimeFigureOut">
              <a:rPr lang="en-US" smtClean="0"/>
              <a:t>7/7/2022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708939-FE4A-46C5-8557-8EEBBF122E1A}" type="slidenum">
              <a:rPr lang="en-US" smtClean="0"/>
              <a:t>‹#›</a:t>
            </a:fld>
            <a:endParaRPr lang="en-US"/>
          </a:p>
        </p:txBody>
      </p:sp>
    </p:spTree>
    <p:extLst>
      <p:ext uri="{BB962C8B-B14F-4D97-AF65-F5344CB8AC3E}">
        <p14:creationId xmlns:p14="http://schemas.microsoft.com/office/powerpoint/2010/main" val="3731236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A4478E-B3DA-4E27-BBE2-44AEECB62BB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4209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708939-FE4A-46C5-8557-8EEBBF122E1A}" type="slidenum">
              <a:rPr lang="en-US" smtClean="0"/>
              <a:t>2</a:t>
            </a:fld>
            <a:endParaRPr lang="en-US"/>
          </a:p>
        </p:txBody>
      </p:sp>
    </p:spTree>
    <p:extLst>
      <p:ext uri="{BB962C8B-B14F-4D97-AF65-F5344CB8AC3E}">
        <p14:creationId xmlns:p14="http://schemas.microsoft.com/office/powerpoint/2010/main" val="1603993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708939-FE4A-46C5-8557-8EEBBF122E1A}" type="slidenum">
              <a:rPr lang="en-US" smtClean="0"/>
              <a:t>3</a:t>
            </a:fld>
            <a:endParaRPr lang="en-US"/>
          </a:p>
        </p:txBody>
      </p:sp>
    </p:spTree>
    <p:extLst>
      <p:ext uri="{BB962C8B-B14F-4D97-AF65-F5344CB8AC3E}">
        <p14:creationId xmlns:p14="http://schemas.microsoft.com/office/powerpoint/2010/main" val="1485161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708939-FE4A-46C5-8557-8EEBBF122E1A}" type="slidenum">
              <a:rPr lang="en-US" smtClean="0"/>
              <a:t>5</a:t>
            </a:fld>
            <a:endParaRPr lang="en-US"/>
          </a:p>
        </p:txBody>
      </p:sp>
    </p:spTree>
    <p:extLst>
      <p:ext uri="{BB962C8B-B14F-4D97-AF65-F5344CB8AC3E}">
        <p14:creationId xmlns:p14="http://schemas.microsoft.com/office/powerpoint/2010/main" val="3242546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708939-FE4A-46C5-8557-8EEBBF122E1A}" type="slidenum">
              <a:rPr lang="en-US" smtClean="0"/>
              <a:t>7</a:t>
            </a:fld>
            <a:endParaRPr lang="en-US"/>
          </a:p>
        </p:txBody>
      </p:sp>
    </p:spTree>
    <p:extLst>
      <p:ext uri="{BB962C8B-B14F-4D97-AF65-F5344CB8AC3E}">
        <p14:creationId xmlns:p14="http://schemas.microsoft.com/office/powerpoint/2010/main" val="528767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3B2A3-B468-4AEC-BCB8-BC13B28E6764}"/>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983F15-5DE9-4461-A033-D6CC4E99D7B2}"/>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772885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E111AF-2288-421E-A5F1-C8CCC4802BF9}" type="datetimeFigureOut">
              <a:rPr lang="en-US" smtClean="0"/>
              <a:t>7/7/2022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55B0535-91C7-45EE-B689-86E71BC5BF74}" type="slidenum">
              <a:rPr lang="en-US" smtClean="0"/>
              <a:t>‹#›</a:t>
            </a:fld>
            <a:endParaRPr lang="en-US" dirty="0"/>
          </a:p>
        </p:txBody>
      </p:sp>
    </p:spTree>
    <p:extLst>
      <p:ext uri="{BB962C8B-B14F-4D97-AF65-F5344CB8AC3E}">
        <p14:creationId xmlns:p14="http://schemas.microsoft.com/office/powerpoint/2010/main" val="229186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E111AF-2288-421E-A5F1-C8CCC4802BF9}" type="datetimeFigureOut">
              <a:rPr lang="en-US" smtClean="0"/>
              <a:t>7/7/2022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55B0535-91C7-45EE-B689-86E71BC5BF74}" type="slidenum">
              <a:rPr lang="en-US" smtClean="0"/>
              <a:t>‹#›</a:t>
            </a:fld>
            <a:endParaRPr lang="en-US" dirty="0"/>
          </a:p>
        </p:txBody>
      </p:sp>
    </p:spTree>
    <p:extLst>
      <p:ext uri="{BB962C8B-B14F-4D97-AF65-F5344CB8AC3E}">
        <p14:creationId xmlns:p14="http://schemas.microsoft.com/office/powerpoint/2010/main" val="723822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E111AF-2288-421E-A5F1-C8CCC4802BF9}" type="datetimeFigureOut">
              <a:rPr lang="en-US" smtClean="0"/>
              <a:t>7/7/2022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55B0535-91C7-45EE-B689-86E71BC5BF74}" type="slidenum">
              <a:rPr lang="en-US" smtClean="0"/>
              <a:t>‹#›</a:t>
            </a:fld>
            <a:endParaRPr lang="en-US" dirty="0"/>
          </a:p>
        </p:txBody>
      </p:sp>
    </p:spTree>
    <p:extLst>
      <p:ext uri="{BB962C8B-B14F-4D97-AF65-F5344CB8AC3E}">
        <p14:creationId xmlns:p14="http://schemas.microsoft.com/office/powerpoint/2010/main" val="2089207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1E111AF-2288-421E-A5F1-C8CCC4802BF9}" type="datetimeFigureOut">
              <a:rPr lang="en-US" smtClean="0"/>
              <a:t>7/7/2022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55B0535-91C7-45EE-B689-86E71BC5BF74}" type="slidenum">
              <a:rPr lang="en-US" smtClean="0"/>
              <a:t>‹#›</a:t>
            </a:fld>
            <a:endParaRPr lang="en-US" dirty="0"/>
          </a:p>
        </p:txBody>
      </p:sp>
    </p:spTree>
    <p:extLst>
      <p:ext uri="{BB962C8B-B14F-4D97-AF65-F5344CB8AC3E}">
        <p14:creationId xmlns:p14="http://schemas.microsoft.com/office/powerpoint/2010/main" val="2501877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E111AF-2288-421E-A5F1-C8CCC4802BF9}" type="datetimeFigureOut">
              <a:rPr lang="en-US" smtClean="0"/>
              <a:t>7/7/2022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55B0535-91C7-45EE-B689-86E71BC5BF74}" type="slidenum">
              <a:rPr lang="en-US" smtClean="0"/>
              <a:t>‹#›</a:t>
            </a:fld>
            <a:endParaRPr lang="en-US" dirty="0"/>
          </a:p>
        </p:txBody>
      </p:sp>
    </p:spTree>
    <p:extLst>
      <p:ext uri="{BB962C8B-B14F-4D97-AF65-F5344CB8AC3E}">
        <p14:creationId xmlns:p14="http://schemas.microsoft.com/office/powerpoint/2010/main" val="3198019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111AF-2288-421E-A5F1-C8CCC4802BF9}" type="datetimeFigureOut">
              <a:rPr lang="en-US" smtClean="0"/>
              <a:t>7/7/2022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55B0535-91C7-45EE-B689-86E71BC5BF74}" type="slidenum">
              <a:rPr lang="en-US" smtClean="0"/>
              <a:t>‹#›</a:t>
            </a:fld>
            <a:endParaRPr lang="en-US" dirty="0"/>
          </a:p>
        </p:txBody>
      </p:sp>
    </p:spTree>
    <p:extLst>
      <p:ext uri="{BB962C8B-B14F-4D97-AF65-F5344CB8AC3E}">
        <p14:creationId xmlns:p14="http://schemas.microsoft.com/office/powerpoint/2010/main" val="1699374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E111AF-2288-421E-A5F1-C8CCC4802BF9}" type="datetimeFigureOut">
              <a:rPr lang="en-US" smtClean="0"/>
              <a:t>7/7/2022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55B0535-91C7-45EE-B689-86E71BC5BF74}" type="slidenum">
              <a:rPr lang="en-US" smtClean="0"/>
              <a:t>‹#›</a:t>
            </a:fld>
            <a:endParaRPr lang="en-US" dirty="0"/>
          </a:p>
        </p:txBody>
      </p:sp>
    </p:spTree>
    <p:extLst>
      <p:ext uri="{BB962C8B-B14F-4D97-AF65-F5344CB8AC3E}">
        <p14:creationId xmlns:p14="http://schemas.microsoft.com/office/powerpoint/2010/main" val="2164684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1E111AF-2288-421E-A5F1-C8CCC4802BF9}" type="datetimeFigureOut">
              <a:rPr lang="en-US" smtClean="0"/>
              <a:t>7/7/2022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55B0535-91C7-45EE-B689-86E71BC5BF74}" type="slidenum">
              <a:rPr lang="en-US" smtClean="0"/>
              <a:t>‹#›</a:t>
            </a:fld>
            <a:endParaRPr lang="en-US" dirty="0"/>
          </a:p>
        </p:txBody>
      </p:sp>
    </p:spTree>
    <p:extLst>
      <p:ext uri="{BB962C8B-B14F-4D97-AF65-F5344CB8AC3E}">
        <p14:creationId xmlns:p14="http://schemas.microsoft.com/office/powerpoint/2010/main" val="3224492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E111AF-2288-421E-A5F1-C8CCC4802BF9}" type="datetimeFigureOut">
              <a:rPr lang="en-US" smtClean="0"/>
              <a:t>7/7/2022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55B0535-91C7-45EE-B689-86E71BC5BF74}" type="slidenum">
              <a:rPr lang="en-US" smtClean="0"/>
              <a:t>‹#›</a:t>
            </a:fld>
            <a:endParaRPr lang="en-US" dirty="0"/>
          </a:p>
        </p:txBody>
      </p:sp>
    </p:spTree>
    <p:extLst>
      <p:ext uri="{BB962C8B-B14F-4D97-AF65-F5344CB8AC3E}">
        <p14:creationId xmlns:p14="http://schemas.microsoft.com/office/powerpoint/2010/main" val="569664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E111AF-2288-421E-A5F1-C8CCC4802BF9}" type="datetimeFigureOut">
              <a:rPr lang="en-US" smtClean="0"/>
              <a:t>7/7/2022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55B0535-91C7-45EE-B689-86E71BC5BF74}" type="slidenum">
              <a:rPr lang="en-US" smtClean="0"/>
              <a:t>‹#›</a:t>
            </a:fld>
            <a:endParaRPr lang="en-US" dirty="0"/>
          </a:p>
        </p:txBody>
      </p:sp>
    </p:spTree>
    <p:extLst>
      <p:ext uri="{BB962C8B-B14F-4D97-AF65-F5344CB8AC3E}">
        <p14:creationId xmlns:p14="http://schemas.microsoft.com/office/powerpoint/2010/main" val="3107246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E111AF-2288-421E-A5F1-C8CCC4802BF9}" type="datetimeFigureOut">
              <a:rPr lang="en-US" smtClean="0"/>
              <a:t>7/7/2022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55B0535-91C7-45EE-B689-86E71BC5BF74}" type="slidenum">
              <a:rPr lang="en-US" smtClean="0"/>
              <a:t>‹#›</a:t>
            </a:fld>
            <a:endParaRPr lang="en-US" dirty="0"/>
          </a:p>
        </p:txBody>
      </p:sp>
    </p:spTree>
    <p:extLst>
      <p:ext uri="{BB962C8B-B14F-4D97-AF65-F5344CB8AC3E}">
        <p14:creationId xmlns:p14="http://schemas.microsoft.com/office/powerpoint/2010/main" val="218160936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592543"/>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E111AF-2288-421E-A5F1-C8CCC4802BF9}" type="datetimeFigureOut">
              <a:rPr lang="en-US" smtClean="0"/>
              <a:t>7/7/2022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5B0535-91C7-45EE-B689-86E71BC5BF74}" type="slidenum">
              <a:rPr lang="en-US" smtClean="0"/>
              <a:t>‹#›</a:t>
            </a:fld>
            <a:endParaRPr lang="en-US" dirty="0"/>
          </a:p>
        </p:txBody>
      </p:sp>
    </p:spTree>
    <p:extLst>
      <p:ext uri="{BB962C8B-B14F-4D97-AF65-F5344CB8AC3E}">
        <p14:creationId xmlns:p14="http://schemas.microsoft.com/office/powerpoint/2010/main" val="4230681932"/>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wgu.hosted.panopto.com/Panopto/Pages/Viewer.aspx?id=019e0c33-6eba-4b1d-997f-aa1e014c5014"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a:spLocks/>
          </p:cNvSpPr>
          <p:nvPr/>
        </p:nvSpPr>
        <p:spPr>
          <a:xfrm>
            <a:off x="1524000" y="0"/>
            <a:ext cx="9144000" cy="838200"/>
          </a:xfrm>
          <a:prstGeom prst="rect">
            <a:avLst/>
          </a:prstGeom>
          <a:solidFill>
            <a:srgbClr val="0F004E"/>
          </a:solidFill>
          <a:effectLst/>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350" b="0" i="0" u="none" strike="noStrike" kern="1200" cap="none" spc="0" normalizeH="0" baseline="0" noProof="0" dirty="0">
                <a:ln>
                  <a:noFill/>
                </a:ln>
                <a:solidFill>
                  <a:prstClr val="white"/>
                </a:solidFill>
                <a:effectLst/>
                <a:uLnTx/>
                <a:uFillTx/>
                <a:latin typeface="Calibri Light" panose="020F0302020204030204"/>
                <a:ea typeface="+mn-ea"/>
                <a:cs typeface="+mn-cs"/>
              </a:rPr>
              <a:t>C841 (IHP4) Getting Started</a:t>
            </a:r>
          </a:p>
        </p:txBody>
      </p:sp>
      <p:pic>
        <p:nvPicPr>
          <p:cNvPr id="5" name="Picture 4" descr="LogoPPT.png"/>
          <p:cNvPicPr>
            <a:picLocks noChangeAspect="1"/>
          </p:cNvPicPr>
          <p:nvPr/>
        </p:nvPicPr>
        <p:blipFill>
          <a:blip r:embed="rId3" cstate="print"/>
          <a:stretch>
            <a:fillRect/>
          </a:stretch>
        </p:blipFill>
        <p:spPr>
          <a:xfrm>
            <a:off x="1524000" y="5486934"/>
            <a:ext cx="9144000" cy="1379859"/>
          </a:xfrm>
          <a:prstGeom prst="rect">
            <a:avLst/>
          </a:prstGeom>
        </p:spPr>
      </p:pic>
      <p:sp>
        <p:nvSpPr>
          <p:cNvPr id="14" name="Rectangle 13"/>
          <p:cNvSpPr/>
          <p:nvPr/>
        </p:nvSpPr>
        <p:spPr>
          <a:xfrm>
            <a:off x="1524000" y="838200"/>
            <a:ext cx="9144000" cy="76200"/>
          </a:xfrm>
          <a:prstGeom prst="rect">
            <a:avLst/>
          </a:prstGeom>
          <a:solidFill>
            <a:srgbClr val="760603"/>
          </a:solidFill>
          <a:ln>
            <a:solidFill>
              <a:srgbClr val="7606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27" name="Picture 3"/>
          <p:cNvPicPr>
            <a:picLocks noChangeAspect="1" noChangeArrowheads="1"/>
          </p:cNvPicPr>
          <p:nvPr/>
        </p:nvPicPr>
        <p:blipFill>
          <a:blip r:embed="rId4" cstate="print"/>
          <a:srcRect/>
          <a:stretch>
            <a:fillRect/>
          </a:stretch>
        </p:blipFill>
        <p:spPr bwMode="auto">
          <a:xfrm>
            <a:off x="1676400" y="0"/>
            <a:ext cx="838200" cy="838200"/>
          </a:xfrm>
          <a:prstGeom prst="rect">
            <a:avLst/>
          </a:prstGeom>
          <a:noFill/>
          <a:ln w="9525">
            <a:noFill/>
            <a:miter lim="800000"/>
            <a:headEnd/>
            <a:tailEnd/>
          </a:ln>
        </p:spPr>
      </p:pic>
      <p:sp>
        <p:nvSpPr>
          <p:cNvPr id="7" name="Title 6"/>
          <p:cNvSpPr>
            <a:spLocks noGrp="1"/>
          </p:cNvSpPr>
          <p:nvPr>
            <p:ph type="ctrTitle"/>
          </p:nvPr>
        </p:nvSpPr>
        <p:spPr>
          <a:xfrm>
            <a:off x="2095500" y="2693987"/>
            <a:ext cx="7772400" cy="1470025"/>
          </a:xfrm>
        </p:spPr>
        <p:txBody>
          <a:bodyPr>
            <a:normAutofit fontScale="90000"/>
          </a:bodyPr>
          <a:lstStyle/>
          <a:p>
            <a:br>
              <a:rPr lang="en-US" i="1" dirty="0"/>
            </a:br>
            <a:br>
              <a:rPr lang="en-US" i="1" dirty="0"/>
            </a:br>
            <a:endParaRPr lang="en-US" sz="4900" i="1" dirty="0">
              <a:solidFill>
                <a:srgbClr val="0070C0"/>
              </a:solidFill>
            </a:endParaRPr>
          </a:p>
        </p:txBody>
      </p:sp>
      <p:sp>
        <p:nvSpPr>
          <p:cNvPr id="8" name="TextBox 7">
            <a:extLst>
              <a:ext uri="{FF2B5EF4-FFF2-40B4-BE49-F238E27FC236}">
                <a16:creationId xmlns:a16="http://schemas.microsoft.com/office/drawing/2014/main" id="{643CC555-C832-443F-BB66-8AE76C6CF7A3}"/>
              </a:ext>
            </a:extLst>
          </p:cNvPr>
          <p:cNvSpPr txBox="1"/>
          <p:nvPr/>
        </p:nvSpPr>
        <p:spPr>
          <a:xfrm>
            <a:off x="2324100" y="1340514"/>
            <a:ext cx="7772400" cy="2554545"/>
          </a:xfrm>
          <a:prstGeom prst="rect">
            <a:avLst/>
          </a:prstGeom>
          <a:noFill/>
        </p:spPr>
        <p:txBody>
          <a:bodyPr wrap="square" rtlCol="0">
            <a:spAutoFit/>
          </a:bodyPr>
          <a:lstStyle/>
          <a:p>
            <a:r>
              <a:rPr lang="en-US" sz="3200" b="1" dirty="0"/>
              <a:t>Topics Covered:</a:t>
            </a:r>
          </a:p>
          <a:p>
            <a:pPr marL="800100" lvl="1" indent="-342900">
              <a:buFont typeface="Wingdings" panose="05000000000000000000" pitchFamily="2" charset="2"/>
              <a:buChar char="q"/>
            </a:pPr>
            <a:r>
              <a:rPr lang="en-US" sz="3200" dirty="0"/>
              <a:t>How to access the course material.</a:t>
            </a:r>
          </a:p>
          <a:p>
            <a:pPr marL="800100" lvl="1" indent="-342900">
              <a:buFont typeface="Wingdings" panose="05000000000000000000" pitchFamily="2" charset="2"/>
              <a:buChar char="q"/>
            </a:pPr>
            <a:r>
              <a:rPr lang="en-US" sz="3200" dirty="0"/>
              <a:t>How to access the task requirements, rubric, and case study.</a:t>
            </a:r>
          </a:p>
          <a:p>
            <a:pPr marL="800100" lvl="1" indent="-342900">
              <a:buFont typeface="Wingdings" panose="05000000000000000000" pitchFamily="2" charset="2"/>
              <a:buChar char="q"/>
            </a:pPr>
            <a:r>
              <a:rPr lang="en-US" sz="3200" dirty="0"/>
              <a:t>How to submit your work.</a:t>
            </a:r>
          </a:p>
        </p:txBody>
      </p:sp>
    </p:spTree>
    <p:extLst>
      <p:ext uri="{BB962C8B-B14F-4D97-AF65-F5344CB8AC3E}">
        <p14:creationId xmlns:p14="http://schemas.microsoft.com/office/powerpoint/2010/main" val="408152869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 email, website&#10;&#10;Description automatically generated">
            <a:extLst>
              <a:ext uri="{FF2B5EF4-FFF2-40B4-BE49-F238E27FC236}">
                <a16:creationId xmlns:a16="http://schemas.microsoft.com/office/drawing/2014/main" id="{96BBCA12-9878-4E89-AB00-A9CBECB7D8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4" name="Speech Bubble: Rectangle with Corners Rounded 3">
            <a:extLst>
              <a:ext uri="{FF2B5EF4-FFF2-40B4-BE49-F238E27FC236}">
                <a16:creationId xmlns:a16="http://schemas.microsoft.com/office/drawing/2014/main" id="{7F87A421-D9C5-4DEF-8AF4-4E0AB3F9DEDA}"/>
              </a:ext>
            </a:extLst>
          </p:cNvPr>
          <p:cNvSpPr/>
          <p:nvPr/>
        </p:nvSpPr>
        <p:spPr>
          <a:xfrm>
            <a:off x="154236" y="5100810"/>
            <a:ext cx="2776250" cy="1255923"/>
          </a:xfrm>
          <a:prstGeom prst="wedgeRoundRectCallout">
            <a:avLst>
              <a:gd name="adj1" fmla="val 92262"/>
              <a:gd name="adj2" fmla="val -64693"/>
              <a:gd name="adj3" fmla="val 16667"/>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C29869A-5300-4782-9D8A-558891799913}"/>
              </a:ext>
            </a:extLst>
          </p:cNvPr>
          <p:cNvSpPr txBox="1"/>
          <p:nvPr/>
        </p:nvSpPr>
        <p:spPr>
          <a:xfrm>
            <a:off x="385589" y="5220939"/>
            <a:ext cx="2313543" cy="1015663"/>
          </a:xfrm>
          <a:prstGeom prst="rect">
            <a:avLst/>
          </a:prstGeom>
          <a:noFill/>
        </p:spPr>
        <p:txBody>
          <a:bodyPr wrap="square" rtlCol="0">
            <a:spAutoFit/>
          </a:bodyPr>
          <a:lstStyle/>
          <a:p>
            <a:r>
              <a:rPr lang="en-US" sz="2000" b="1" dirty="0">
                <a:solidFill>
                  <a:schemeClr val="bg1"/>
                </a:solidFill>
              </a:rPr>
              <a:t>Click here to access your course materials. </a:t>
            </a:r>
          </a:p>
        </p:txBody>
      </p:sp>
    </p:spTree>
    <p:extLst>
      <p:ext uri="{BB962C8B-B14F-4D97-AF65-F5344CB8AC3E}">
        <p14:creationId xmlns:p14="http://schemas.microsoft.com/office/powerpoint/2010/main" val="3812399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 email&#10;&#10;Description automatically generated">
            <a:extLst>
              <a:ext uri="{FF2B5EF4-FFF2-40B4-BE49-F238E27FC236}">
                <a16:creationId xmlns:a16="http://schemas.microsoft.com/office/drawing/2014/main" id="{B1BB183A-C0D9-4147-BB8F-D691C49ADB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Speech Bubble: Rectangle with Corners Rounded 3">
            <a:extLst>
              <a:ext uri="{FF2B5EF4-FFF2-40B4-BE49-F238E27FC236}">
                <a16:creationId xmlns:a16="http://schemas.microsoft.com/office/drawing/2014/main" id="{00B32F30-E1CA-40A1-A600-8A8827064D19}"/>
              </a:ext>
            </a:extLst>
          </p:cNvPr>
          <p:cNvSpPr/>
          <p:nvPr/>
        </p:nvSpPr>
        <p:spPr>
          <a:xfrm>
            <a:off x="3844885" y="1865905"/>
            <a:ext cx="2853369" cy="1683224"/>
          </a:xfrm>
          <a:prstGeom prst="wedgeRoundRectCallout">
            <a:avLst>
              <a:gd name="adj1" fmla="val 56526"/>
              <a:gd name="adj2" fmla="val 84970"/>
              <a:gd name="adj3" fmla="val 16667"/>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peech Bubble: Rectangle with Corners Rounded 6">
            <a:extLst>
              <a:ext uri="{FF2B5EF4-FFF2-40B4-BE49-F238E27FC236}">
                <a16:creationId xmlns:a16="http://schemas.microsoft.com/office/drawing/2014/main" id="{40E1D657-A094-4E4F-9C7F-C3D76FCA0ECC}"/>
              </a:ext>
            </a:extLst>
          </p:cNvPr>
          <p:cNvSpPr/>
          <p:nvPr/>
        </p:nvSpPr>
        <p:spPr>
          <a:xfrm>
            <a:off x="3844886" y="1859340"/>
            <a:ext cx="2776250" cy="1569660"/>
          </a:xfrm>
          <a:prstGeom prst="wedgeRoundRectCallout">
            <a:avLst>
              <a:gd name="adj1" fmla="val -74405"/>
              <a:gd name="adj2" fmla="val 21272"/>
              <a:gd name="adj3" fmla="val 16667"/>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EE9AF01-4AB4-415B-BCFF-E82993C8D984}"/>
              </a:ext>
            </a:extLst>
          </p:cNvPr>
          <p:cNvSpPr txBox="1"/>
          <p:nvPr/>
        </p:nvSpPr>
        <p:spPr>
          <a:xfrm>
            <a:off x="4114797" y="2045797"/>
            <a:ext cx="2313543" cy="1323439"/>
          </a:xfrm>
          <a:prstGeom prst="rect">
            <a:avLst/>
          </a:prstGeom>
          <a:noFill/>
        </p:spPr>
        <p:txBody>
          <a:bodyPr wrap="square" rtlCol="0">
            <a:spAutoFit/>
          </a:bodyPr>
          <a:lstStyle/>
          <a:p>
            <a:r>
              <a:rPr lang="en-US" sz="1600" b="1" dirty="0">
                <a:solidFill>
                  <a:schemeClr val="bg1"/>
                </a:solidFill>
              </a:rPr>
              <a:t>Start working through the text and videos here. The textbook in e-book view is available via the link below.</a:t>
            </a:r>
          </a:p>
        </p:txBody>
      </p:sp>
    </p:spTree>
    <p:extLst>
      <p:ext uri="{BB962C8B-B14F-4D97-AF65-F5344CB8AC3E}">
        <p14:creationId xmlns:p14="http://schemas.microsoft.com/office/powerpoint/2010/main" val="368356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10;&#10;Description automatically generated">
            <a:extLst>
              <a:ext uri="{FF2B5EF4-FFF2-40B4-BE49-F238E27FC236}">
                <a16:creationId xmlns:a16="http://schemas.microsoft.com/office/drawing/2014/main" id="{04FE552F-4C0D-4804-938B-26E4745F56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Speech Bubble: Rectangle with Corners Rounded 3">
            <a:extLst>
              <a:ext uri="{FF2B5EF4-FFF2-40B4-BE49-F238E27FC236}">
                <a16:creationId xmlns:a16="http://schemas.microsoft.com/office/drawing/2014/main" id="{CD5964CD-156A-43AE-967E-DA0DB65EFF78}"/>
              </a:ext>
            </a:extLst>
          </p:cNvPr>
          <p:cNvSpPr/>
          <p:nvPr/>
        </p:nvSpPr>
        <p:spPr>
          <a:xfrm>
            <a:off x="3844886" y="2173077"/>
            <a:ext cx="2864386" cy="1638759"/>
          </a:xfrm>
          <a:prstGeom prst="wedgeRoundRectCallout">
            <a:avLst>
              <a:gd name="adj1" fmla="val 68697"/>
              <a:gd name="adj2" fmla="val -145434"/>
              <a:gd name="adj3" fmla="val 16667"/>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EE559C1-A8DC-4A64-8283-783234B0B019}"/>
              </a:ext>
            </a:extLst>
          </p:cNvPr>
          <p:cNvSpPr txBox="1"/>
          <p:nvPr/>
        </p:nvSpPr>
        <p:spPr>
          <a:xfrm>
            <a:off x="4131327" y="2286641"/>
            <a:ext cx="2467777" cy="1323439"/>
          </a:xfrm>
          <a:prstGeom prst="rect">
            <a:avLst/>
          </a:prstGeom>
          <a:noFill/>
        </p:spPr>
        <p:txBody>
          <a:bodyPr wrap="square" rtlCol="0">
            <a:spAutoFit/>
          </a:bodyPr>
          <a:lstStyle/>
          <a:p>
            <a:r>
              <a:rPr lang="en-US" sz="1600" b="1" dirty="0">
                <a:solidFill>
                  <a:schemeClr val="bg1"/>
                </a:solidFill>
              </a:rPr>
              <a:t>The e-book layout allow you to scroll through the text and also provides some print and download options above. </a:t>
            </a:r>
          </a:p>
        </p:txBody>
      </p:sp>
    </p:spTree>
    <p:extLst>
      <p:ext uri="{BB962C8B-B14F-4D97-AF65-F5344CB8AC3E}">
        <p14:creationId xmlns:p14="http://schemas.microsoft.com/office/powerpoint/2010/main" val="3043811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 email, website&#10;&#10;Description automatically generated">
            <a:extLst>
              <a:ext uri="{FF2B5EF4-FFF2-40B4-BE49-F238E27FC236}">
                <a16:creationId xmlns:a16="http://schemas.microsoft.com/office/drawing/2014/main" id="{96BBCA12-9878-4E89-AB00-A9CBECB7D8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4" name="Speech Bubble: Rectangle with Corners Rounded 3">
            <a:extLst>
              <a:ext uri="{FF2B5EF4-FFF2-40B4-BE49-F238E27FC236}">
                <a16:creationId xmlns:a16="http://schemas.microsoft.com/office/drawing/2014/main" id="{50E16286-B4AA-4CDB-BAA7-EDE17AD67269}"/>
              </a:ext>
            </a:extLst>
          </p:cNvPr>
          <p:cNvSpPr/>
          <p:nvPr/>
        </p:nvSpPr>
        <p:spPr>
          <a:xfrm>
            <a:off x="3793475" y="2775901"/>
            <a:ext cx="2864386" cy="1638759"/>
          </a:xfrm>
          <a:prstGeom prst="wedgeRoundRectCallout">
            <a:avLst>
              <a:gd name="adj1" fmla="val 99466"/>
              <a:gd name="adj2" fmla="val 138264"/>
              <a:gd name="adj3" fmla="val 16667"/>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510B8CF-E17D-4ADA-9634-E7D4D4B5941D}"/>
              </a:ext>
            </a:extLst>
          </p:cNvPr>
          <p:cNvSpPr txBox="1"/>
          <p:nvPr/>
        </p:nvSpPr>
        <p:spPr>
          <a:xfrm>
            <a:off x="3991779" y="2845000"/>
            <a:ext cx="2467777" cy="1569660"/>
          </a:xfrm>
          <a:prstGeom prst="rect">
            <a:avLst/>
          </a:prstGeom>
          <a:noFill/>
        </p:spPr>
        <p:txBody>
          <a:bodyPr wrap="square" rtlCol="0">
            <a:spAutoFit/>
          </a:bodyPr>
          <a:lstStyle/>
          <a:p>
            <a:r>
              <a:rPr lang="en-US" sz="1600" b="1" dirty="0">
                <a:solidFill>
                  <a:schemeClr val="bg1"/>
                </a:solidFill>
              </a:rPr>
              <a:t>You can access the requirements, rubric, and case study for the tasks by clicking the respective task link. Note, the case study is the same for both tasks. </a:t>
            </a:r>
          </a:p>
        </p:txBody>
      </p:sp>
      <p:sp>
        <p:nvSpPr>
          <p:cNvPr id="6" name="Oval 5">
            <a:extLst>
              <a:ext uri="{FF2B5EF4-FFF2-40B4-BE49-F238E27FC236}">
                <a16:creationId xmlns:a16="http://schemas.microsoft.com/office/drawing/2014/main" id="{F6E3ABB3-2C78-4C3F-B8AE-82BA4A8A7C54}"/>
              </a:ext>
            </a:extLst>
          </p:cNvPr>
          <p:cNvSpPr/>
          <p:nvPr/>
        </p:nvSpPr>
        <p:spPr>
          <a:xfrm>
            <a:off x="7954178" y="5805889"/>
            <a:ext cx="1288973" cy="61694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1560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 email&#10;&#10;Description automatically generated">
            <a:extLst>
              <a:ext uri="{FF2B5EF4-FFF2-40B4-BE49-F238E27FC236}">
                <a16:creationId xmlns:a16="http://schemas.microsoft.com/office/drawing/2014/main" id="{BC5CA955-79A3-468A-A536-0E74B259D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sp>
        <p:nvSpPr>
          <p:cNvPr id="4" name="Speech Bubble: Rectangle with Corners Rounded 3">
            <a:extLst>
              <a:ext uri="{FF2B5EF4-FFF2-40B4-BE49-F238E27FC236}">
                <a16:creationId xmlns:a16="http://schemas.microsoft.com/office/drawing/2014/main" id="{16EFFD19-4962-45E1-BB42-831E061F9272}"/>
              </a:ext>
            </a:extLst>
          </p:cNvPr>
          <p:cNvSpPr/>
          <p:nvPr/>
        </p:nvSpPr>
        <p:spPr>
          <a:xfrm>
            <a:off x="3022295" y="2203024"/>
            <a:ext cx="2915797" cy="2765583"/>
          </a:xfrm>
          <a:prstGeom prst="wedgeRoundRectCallout">
            <a:avLst>
              <a:gd name="adj1" fmla="val -115579"/>
              <a:gd name="adj2" fmla="val -79358"/>
              <a:gd name="adj3" fmla="val 16667"/>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6D35348-5098-4607-BD44-4F04EB531E3B}"/>
              </a:ext>
            </a:extLst>
          </p:cNvPr>
          <p:cNvSpPr txBox="1"/>
          <p:nvPr/>
        </p:nvSpPr>
        <p:spPr>
          <a:xfrm>
            <a:off x="3213253" y="2445395"/>
            <a:ext cx="2660009" cy="2554545"/>
          </a:xfrm>
          <a:prstGeom prst="rect">
            <a:avLst/>
          </a:prstGeom>
          <a:noFill/>
        </p:spPr>
        <p:txBody>
          <a:bodyPr wrap="square" rtlCol="0">
            <a:spAutoFit/>
          </a:bodyPr>
          <a:lstStyle/>
          <a:p>
            <a:r>
              <a:rPr lang="en-US" sz="1600" b="1" dirty="0">
                <a:solidFill>
                  <a:schemeClr val="bg1"/>
                </a:solidFill>
              </a:rPr>
              <a:t>From the ”Task Overview” tab, you can access the task requirements, rubric, and case study using the menu to the left which scrolls the page as you click options. The case study is located in the “Supporting Documents” section at the bottom of the page.</a:t>
            </a:r>
          </a:p>
        </p:txBody>
      </p:sp>
      <p:sp>
        <p:nvSpPr>
          <p:cNvPr id="6" name="Oval 5">
            <a:extLst>
              <a:ext uri="{FF2B5EF4-FFF2-40B4-BE49-F238E27FC236}">
                <a16:creationId xmlns:a16="http://schemas.microsoft.com/office/drawing/2014/main" id="{4C57E213-2D7A-4685-B401-961972D2E969}"/>
              </a:ext>
            </a:extLst>
          </p:cNvPr>
          <p:cNvSpPr/>
          <p:nvPr/>
        </p:nvSpPr>
        <p:spPr>
          <a:xfrm>
            <a:off x="0" y="872051"/>
            <a:ext cx="1288973" cy="58217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1377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 email&#10;&#10;Description automatically generated">
            <a:extLst>
              <a:ext uri="{FF2B5EF4-FFF2-40B4-BE49-F238E27FC236}">
                <a16:creationId xmlns:a16="http://schemas.microsoft.com/office/drawing/2014/main" id="{678A7DD0-9312-469E-895C-4F07534CDD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4" name="Speech Bubble: Rectangle with Corners Rounded 3">
            <a:extLst>
              <a:ext uri="{FF2B5EF4-FFF2-40B4-BE49-F238E27FC236}">
                <a16:creationId xmlns:a16="http://schemas.microsoft.com/office/drawing/2014/main" id="{A2D2A009-6DCD-49E2-9410-9E0D715DF0DC}"/>
              </a:ext>
            </a:extLst>
          </p:cNvPr>
          <p:cNvSpPr/>
          <p:nvPr/>
        </p:nvSpPr>
        <p:spPr>
          <a:xfrm>
            <a:off x="451692" y="3293693"/>
            <a:ext cx="4186409" cy="2765583"/>
          </a:xfrm>
          <a:prstGeom prst="wedgeRoundRectCallout">
            <a:avLst>
              <a:gd name="adj1" fmla="val 84673"/>
              <a:gd name="adj2" fmla="val -49481"/>
              <a:gd name="adj3" fmla="val 16667"/>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21D276F-848D-4B01-BE7B-7C8F20EB8F96}"/>
              </a:ext>
            </a:extLst>
          </p:cNvPr>
          <p:cNvSpPr txBox="1"/>
          <p:nvPr/>
        </p:nvSpPr>
        <p:spPr>
          <a:xfrm>
            <a:off x="589402" y="3441384"/>
            <a:ext cx="3910988" cy="2554545"/>
          </a:xfrm>
          <a:prstGeom prst="rect">
            <a:avLst/>
          </a:prstGeom>
          <a:noFill/>
        </p:spPr>
        <p:txBody>
          <a:bodyPr wrap="square" rtlCol="0">
            <a:spAutoFit/>
          </a:bodyPr>
          <a:lstStyle/>
          <a:p>
            <a:r>
              <a:rPr lang="en-US" sz="1600" b="1" dirty="0">
                <a:solidFill>
                  <a:schemeClr val="bg1"/>
                </a:solidFill>
              </a:rPr>
              <a:t>When you’re ready to turn your work in for evaluation, navigate to the “Submissions” tab above and then click the ”Begin Task Attempt” button and follow the prompts to </a:t>
            </a:r>
            <a:r>
              <a:rPr lang="en-US" sz="1600" b="1" u="sng" dirty="0">
                <a:solidFill>
                  <a:schemeClr val="bg1"/>
                </a:solidFill>
              </a:rPr>
              <a:t>upload</a:t>
            </a:r>
            <a:r>
              <a:rPr lang="en-US" sz="1600" b="1" dirty="0">
                <a:solidFill>
                  <a:schemeClr val="bg1"/>
                </a:solidFill>
              </a:rPr>
              <a:t>, run your </a:t>
            </a:r>
            <a:r>
              <a:rPr lang="en-US" sz="1600" b="1" u="sng" dirty="0">
                <a:solidFill>
                  <a:schemeClr val="bg1"/>
                </a:solidFill>
              </a:rPr>
              <a:t>similarity check*</a:t>
            </a:r>
            <a:r>
              <a:rPr lang="en-US" sz="1600" b="1" dirty="0">
                <a:solidFill>
                  <a:schemeClr val="bg1"/>
                </a:solidFill>
              </a:rPr>
              <a:t>, and finally </a:t>
            </a:r>
            <a:r>
              <a:rPr lang="en-US" sz="1600" b="1" u="sng" dirty="0">
                <a:solidFill>
                  <a:schemeClr val="bg1"/>
                </a:solidFill>
              </a:rPr>
              <a:t>submit</a:t>
            </a:r>
            <a:r>
              <a:rPr lang="en-US" sz="1600" b="1" dirty="0">
                <a:solidFill>
                  <a:schemeClr val="bg1"/>
                </a:solidFill>
              </a:rPr>
              <a:t>. Once you submit, your timeline will go active with updates and an “Evaluation Due” date will be established and displayed for a date 72 hours from your submission timestamp.</a:t>
            </a:r>
          </a:p>
        </p:txBody>
      </p:sp>
      <p:sp>
        <p:nvSpPr>
          <p:cNvPr id="8" name="TextBox 7">
            <a:extLst>
              <a:ext uri="{FF2B5EF4-FFF2-40B4-BE49-F238E27FC236}">
                <a16:creationId xmlns:a16="http://schemas.microsoft.com/office/drawing/2014/main" id="{4F738B35-9ADF-4ACE-B587-8EEDB0A0F793}"/>
              </a:ext>
            </a:extLst>
          </p:cNvPr>
          <p:cNvSpPr txBox="1"/>
          <p:nvPr/>
        </p:nvSpPr>
        <p:spPr>
          <a:xfrm>
            <a:off x="6017045" y="4691708"/>
            <a:ext cx="6174954" cy="2031325"/>
          </a:xfrm>
          <a:prstGeom prst="rect">
            <a:avLst/>
          </a:prstGeom>
          <a:noFill/>
        </p:spPr>
        <p:txBody>
          <a:bodyPr wrap="square">
            <a:spAutoFit/>
          </a:bodyPr>
          <a:lstStyle/>
          <a:p>
            <a:r>
              <a:rPr lang="en-US" b="1" dirty="0"/>
              <a:t>*Check originality prior to submitting</a:t>
            </a:r>
            <a:r>
              <a:rPr lang="en-US" dirty="0"/>
              <a:t>:  </a:t>
            </a:r>
            <a:r>
              <a:rPr lang="en-US" b="1" u="sng" dirty="0">
                <a:hlinkClick r:id="rId4"/>
              </a:rPr>
              <a:t>*Video on Reviewing </a:t>
            </a:r>
            <a:r>
              <a:rPr lang="en-US" b="1" u="sng" dirty="0" err="1">
                <a:hlinkClick r:id="rId4"/>
              </a:rPr>
              <a:t>Unicheck</a:t>
            </a:r>
            <a:r>
              <a:rPr lang="en-US" b="1" u="sng" dirty="0">
                <a:hlinkClick r:id="rId4"/>
              </a:rPr>
              <a:t> Reports-</a:t>
            </a:r>
            <a:r>
              <a:rPr lang="en-US" b="1" dirty="0"/>
              <a:t> </a:t>
            </a:r>
            <a:r>
              <a:rPr lang="en-US" dirty="0"/>
              <a:t>will walk you through checking originality before submitting your task. Be sure to hit the refresh button on your browser, in order to see the originality score prior to hitting the submit button. It normally takes around 10-20 minutes for a score to appear. It can take up to 24 hours in extreme circumstances. </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Oval 8">
            <a:extLst>
              <a:ext uri="{FF2B5EF4-FFF2-40B4-BE49-F238E27FC236}">
                <a16:creationId xmlns:a16="http://schemas.microsoft.com/office/drawing/2014/main" id="{05D87B3F-3703-4CC9-BBE0-A1FA7C6F7859}"/>
              </a:ext>
            </a:extLst>
          </p:cNvPr>
          <p:cNvSpPr/>
          <p:nvPr/>
        </p:nvSpPr>
        <p:spPr>
          <a:xfrm>
            <a:off x="1145754" y="1180523"/>
            <a:ext cx="1288973" cy="58217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9696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10;&#10;Description automatically generated">
            <a:extLst>
              <a:ext uri="{FF2B5EF4-FFF2-40B4-BE49-F238E27FC236}">
                <a16:creationId xmlns:a16="http://schemas.microsoft.com/office/drawing/2014/main" id="{98F62BC3-47A5-45F8-8840-A07EE93530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Speech Bubble: Rectangle with Corners Rounded 3">
            <a:extLst>
              <a:ext uri="{FF2B5EF4-FFF2-40B4-BE49-F238E27FC236}">
                <a16:creationId xmlns:a16="http://schemas.microsoft.com/office/drawing/2014/main" id="{DFF19B77-DFD0-4797-809D-D127843EB042}"/>
              </a:ext>
            </a:extLst>
          </p:cNvPr>
          <p:cNvSpPr/>
          <p:nvPr/>
        </p:nvSpPr>
        <p:spPr>
          <a:xfrm>
            <a:off x="4946573" y="2698783"/>
            <a:ext cx="4186409" cy="1091019"/>
          </a:xfrm>
          <a:prstGeom prst="wedgeRoundRectCallout">
            <a:avLst>
              <a:gd name="adj1" fmla="val -74537"/>
              <a:gd name="adj2" fmla="val -126960"/>
              <a:gd name="adj3" fmla="val 16667"/>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D879A92-8E2A-4170-B745-E90FE11F8C6F}"/>
              </a:ext>
            </a:extLst>
          </p:cNvPr>
          <p:cNvSpPr txBox="1"/>
          <p:nvPr/>
        </p:nvSpPr>
        <p:spPr>
          <a:xfrm>
            <a:off x="5084284" y="2813423"/>
            <a:ext cx="3910988" cy="830997"/>
          </a:xfrm>
          <a:prstGeom prst="rect">
            <a:avLst/>
          </a:prstGeom>
          <a:noFill/>
        </p:spPr>
        <p:txBody>
          <a:bodyPr wrap="square" rtlCol="0">
            <a:spAutoFit/>
          </a:bodyPr>
          <a:lstStyle/>
          <a:p>
            <a:r>
              <a:rPr lang="en-US" sz="1600" b="1" dirty="0">
                <a:solidFill>
                  <a:schemeClr val="bg1"/>
                </a:solidFill>
              </a:rPr>
              <a:t>Once your evaluation has been completed, navigate to the “Evaluation Report” tab. Your results will be located here.</a:t>
            </a:r>
          </a:p>
        </p:txBody>
      </p:sp>
    </p:spTree>
    <p:extLst>
      <p:ext uri="{BB962C8B-B14F-4D97-AF65-F5344CB8AC3E}">
        <p14:creationId xmlns:p14="http://schemas.microsoft.com/office/powerpoint/2010/main" val="3020713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351</Words>
  <Application>Microsoft Office PowerPoint</Application>
  <PresentationFormat>Widescreen</PresentationFormat>
  <Paragraphs>19</Paragraphs>
  <Slides>8</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Arial</vt:lpstr>
      <vt:lpstr>Calibri</vt:lpstr>
      <vt:lpstr>Calibri Light</vt:lpstr>
      <vt:lpstr>Wingdings</vt:lpstr>
      <vt:lpstr>Office Theme</vt:lpstr>
      <vt:lpstr>1_Office Theme</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Shawn Dill</dc:creator>
  <cp:lastModifiedBy>Dustin Barker</cp:lastModifiedBy>
  <cp:revision>10</cp:revision>
  <dcterms:created xsi:type="dcterms:W3CDTF">2022-01-31T16:58:48Z</dcterms:created>
  <dcterms:modified xsi:type="dcterms:W3CDTF">2022-07-07T12:11:01Z</dcterms:modified>
</cp:coreProperties>
</file>