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3781A-72B8-4C83-A63C-89DF34372EAE}" v="28" dt="2022-11-19T04:43:0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2334-CD46-4AFF-AA02-9A5EC0313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E4FF-A144-452E-AAF0-AE2450CC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DADB-797B-45E8-A4D2-A9E1BDB5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C9B65-AFCC-4110-9468-E62E158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BCD8-28D2-4F3A-9ED8-01307367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9089-BA34-4461-BB17-978F9526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913BA-C910-4AF2-9CC9-7E535C4C1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4BC1-DFC6-4160-9B9C-E743A095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4F47-2359-45B1-8CAA-257B4DFD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72451-DB35-472E-BF7E-6308457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4FA01-57DA-4725-9F51-285C82419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F8DB-45CB-4903-B42C-C8FD85A5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6250-2EFC-4383-9319-26FD015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6673-3108-49C9-A863-E973C7BB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A1AC-152C-46CE-8302-FCA1C3CD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B3DD-6408-4E48-899B-5079FEBD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945F-8CEF-4764-BDE7-13AD68B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E8B3-3518-4691-8CE7-8B3E343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BBDA-57C7-407A-947D-1E95F887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920F-F121-453E-8409-ABA9AABD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4DBF-0D0A-40C4-B6B2-B01B367E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6BC1-8C78-4D60-8B19-41E67057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4254-2D33-4D33-B966-B27E1020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EFA3-61ED-4512-ADC3-051845B9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EF2D-5F97-443C-833B-D4D89A55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1B40-2312-44F6-BCFD-776ADF59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FDB5-1781-42C9-9805-818FD8FD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0B6F3-659D-4E45-BAFB-CC59E01A0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235C-1570-4EDA-AFED-8FD9D35E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4E23-047D-441C-A11A-C984C57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7898-5325-4E1C-8F31-C2C39C0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651-2DC0-4BAE-9DFB-F8203D52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32CD-37C1-488C-8DCA-441BA65B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2456-0A5E-4ECC-8AE9-127992B60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36306-B718-47F3-8B5D-E7B1DBBC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0B88-4F6A-4308-8062-6BD31BDE4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9A033-F087-4C93-A703-84C05045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C3E0E-0C4E-4E83-9693-3A19E76C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047D6-AD41-4930-A0D2-EA43F5CB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F0-60F7-423A-960B-36ABDD9E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40437-3D69-4FB4-96D9-B074B54B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30A36-6639-481E-86D3-C29A270F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0352-89ED-4953-9D73-B0FA1452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61BE0-6E2E-4EFD-A5A1-2140318A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E511-7AE2-4DD1-BB8A-3321C3D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7CB6-21D8-495A-B293-68A2630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6A9C-533C-4B7A-95B4-A3470830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F041-ECA0-4B8A-8A41-823D76C5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610E4-91B8-427E-9352-69EDD8A6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8CA4-FDD4-4531-B023-CF3BD951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3359-6840-4813-9D1B-089CB628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1B96-9827-45BE-9A35-E7065451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8488-503B-411E-801C-BDB154D2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FE1F0-8008-4524-8CE2-283895BA9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2239-BD4F-445C-A514-2423C6AF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1CE5-80F5-4FD5-A66B-B49A3636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18FE-5EEB-4AA5-AEC4-74EC79CB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B8BDF-0195-4BBD-9ABC-3E95FD53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CB0DA-0E3E-4041-A653-89DF96AF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E8B3-1158-4DEC-9430-77EB32BC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677F-3FA0-4333-BC80-5C82C8C0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E11C-702E-4278-8905-E812499A77C9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0558-EADA-4A14-B4A3-2294A797E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CD60-FB64-4839-A4D0-65A2090A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681-AC1B-4CE4-B47A-895AEEFD9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bookcentral.proquest.com/lib/westerngovernors-ebooks/reader.action?docID=6071693&amp;ppg=131" TargetMode="External"/><Relationship Id="rId13" Type="http://schemas.openxmlformats.org/officeDocument/2006/relationships/image" Target="../media/image3.png"/><Relationship Id="rId18" Type="http://schemas.openxmlformats.org/officeDocument/2006/relationships/image" Target="../media/image6.svg"/><Relationship Id="rId26" Type="http://schemas.openxmlformats.org/officeDocument/2006/relationships/image" Target="../media/image7.jpg"/><Relationship Id="rId3" Type="http://schemas.openxmlformats.org/officeDocument/2006/relationships/hyperlink" Target="https://ebookcentral.proquest.com/lib/westerngovernors-ebooks/reader.action?docID=6071693&amp;ppg=35" TargetMode="External"/><Relationship Id="rId21" Type="http://schemas.openxmlformats.org/officeDocument/2006/relationships/hyperlink" Target="https://ebookcentral.proquest.com/lib/westerngovernors-ebooks/reader.action?docID=6071693&amp;ppg=84" TargetMode="External"/><Relationship Id="rId7" Type="http://schemas.openxmlformats.org/officeDocument/2006/relationships/hyperlink" Target="https://ebookcentral.proquest.com/lib/westerngovernors-ebooks/reader.action?docID=6071693&amp;ppg=120" TargetMode="External"/><Relationship Id="rId12" Type="http://schemas.openxmlformats.org/officeDocument/2006/relationships/hyperlink" Target="https://owl.excelsior.edu/orc/introduction/" TargetMode="External"/><Relationship Id="rId17" Type="http://schemas.openxmlformats.org/officeDocument/2006/relationships/image" Target="../media/image5.png"/><Relationship Id="rId25" Type="http://schemas.openxmlformats.org/officeDocument/2006/relationships/hyperlink" Target="https://ebookcentral.proquest.com/lib/westerngovernors-ebooks/reader.action?docID=6071693&amp;ppg=181" TargetMode="External"/><Relationship Id="rId2" Type="http://schemas.openxmlformats.org/officeDocument/2006/relationships/hyperlink" Target="https://ebookcentral.proquest.com/lib/westerngovernors-ebooks/reader.action?docID=6071693&amp;ppg=17" TargetMode="External"/><Relationship Id="rId16" Type="http://schemas.openxmlformats.org/officeDocument/2006/relationships/hyperlink" Target="https://www.rawpixel.com/theme/9/education" TargetMode="External"/><Relationship Id="rId20" Type="http://schemas.openxmlformats.org/officeDocument/2006/relationships/hyperlink" Target="https://ebookcentral.proquest.com/lib/westerngovernors-ebooks/reader.action?docID=6071693&amp;ppg=68" TargetMode="External"/><Relationship Id="rId29" Type="http://schemas.openxmlformats.org/officeDocument/2006/relationships/hyperlink" Target="https://pxhere.com/en/photo/6923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bookcentral.proquest.com/lib/westerngovernors-ebooks/reader.action?docID=6071693&amp;ppg=108" TargetMode="External"/><Relationship Id="rId11" Type="http://schemas.openxmlformats.org/officeDocument/2006/relationships/image" Target="../media/image2.png"/><Relationship Id="rId24" Type="http://schemas.openxmlformats.org/officeDocument/2006/relationships/hyperlink" Target="https://ebookcentral.proquest.com/lib/westerngovernors-ebooks/reader.action?docID=6071693&amp;ppg=168" TargetMode="External"/><Relationship Id="rId5" Type="http://schemas.openxmlformats.org/officeDocument/2006/relationships/hyperlink" Target="https://ebookcentral.proquest.com/lib/westerngovernors-ebooks/reader.action?docID=6071693&amp;ppg=98" TargetMode="External"/><Relationship Id="rId15" Type="http://schemas.openxmlformats.org/officeDocument/2006/relationships/image" Target="../media/image4.1"/><Relationship Id="rId23" Type="http://schemas.openxmlformats.org/officeDocument/2006/relationships/hyperlink" Target="https://ebookcentral.proquest.com/lib/westerngovernors-ebooks/reader.action?docID=6071693&amp;ppg=154" TargetMode="External"/><Relationship Id="rId28" Type="http://schemas.openxmlformats.org/officeDocument/2006/relationships/image" Target="../media/image8.jpg"/><Relationship Id="rId10" Type="http://schemas.openxmlformats.org/officeDocument/2006/relationships/hyperlink" Target="https://rrsstudy.blogspot.com/2012/06/finished-or-not.html" TargetMode="External"/><Relationship Id="rId19" Type="http://schemas.openxmlformats.org/officeDocument/2006/relationships/hyperlink" Target="https://ebookcentral.proquest.com/lib/westerngovernors-ebooks/reader.action?docID=6071693&amp;ppg=59" TargetMode="External"/><Relationship Id="rId31" Type="http://schemas.openxmlformats.org/officeDocument/2006/relationships/hyperlink" Target="https://lbig.com/precheck" TargetMode="External"/><Relationship Id="rId4" Type="http://schemas.openxmlformats.org/officeDocument/2006/relationships/hyperlink" Target="https://ebookcentral.proquest.com/lib/westerngovernors-ebooks/reader.action?docID=6071693&amp;ppg=46" TargetMode="External"/><Relationship Id="rId9" Type="http://schemas.openxmlformats.org/officeDocument/2006/relationships/image" Target="../media/image1.jpg"/><Relationship Id="rId14" Type="http://schemas.openxmlformats.org/officeDocument/2006/relationships/hyperlink" Target="https://www.maxpixel.net/Reading-Owl-Animal-Studying-Literature-Book-297413" TargetMode="External"/><Relationship Id="rId22" Type="http://schemas.openxmlformats.org/officeDocument/2006/relationships/hyperlink" Target="https://ebookcentral.proquest.com/lib/westerngovernors-ebooks/reader.action?docID=6071693&amp;ppg=143" TargetMode="External"/><Relationship Id="rId27" Type="http://schemas.openxmlformats.org/officeDocument/2006/relationships/hyperlink" Target="http://www.writingbridges.com/2018/05/authors-choice-writing-assignments.html" TargetMode="External"/><Relationship Id="rId30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bookcentral.proquest.com/lib/westerngovernors-ebooks/reader.action?docID=6071693&amp;ppg=98" TargetMode="External"/><Relationship Id="rId13" Type="http://schemas.openxmlformats.org/officeDocument/2006/relationships/hyperlink" Target="https://ebookcentral.proquest.com/lib/westerngovernors-ebooks/reader.action?docID=6071693&amp;ppg=154" TargetMode="External"/><Relationship Id="rId18" Type="http://schemas.openxmlformats.org/officeDocument/2006/relationships/image" Target="../media/image9.jpg"/><Relationship Id="rId26" Type="http://schemas.openxmlformats.org/officeDocument/2006/relationships/image" Target="../media/image4.1"/><Relationship Id="rId3" Type="http://schemas.openxmlformats.org/officeDocument/2006/relationships/hyperlink" Target="https://ebookcentral.proquest.com/lib/westerngovernors-ebooks/reader.action?docID=6071693&amp;ppg=35" TargetMode="External"/><Relationship Id="rId21" Type="http://schemas.openxmlformats.org/officeDocument/2006/relationships/hyperlink" Target="https://owl.excelsior.edu/orc/introduction/" TargetMode="External"/><Relationship Id="rId7" Type="http://schemas.openxmlformats.org/officeDocument/2006/relationships/hyperlink" Target="https://ebookcentral.proquest.com/lib/westerngovernors-ebooks/reader.action?docID=6071693&amp;ppg=84" TargetMode="External"/><Relationship Id="rId12" Type="http://schemas.openxmlformats.org/officeDocument/2006/relationships/hyperlink" Target="https://ebookcentral.proquest.com/lib/westerngovernors-ebooks/reader.action?docID=6071693&amp;ppg=143" TargetMode="External"/><Relationship Id="rId17" Type="http://schemas.openxmlformats.org/officeDocument/2006/relationships/hyperlink" Target="https://rrsstudy.blogspot.com/2012/06/finished-or-not.html" TargetMode="External"/><Relationship Id="rId25" Type="http://schemas.openxmlformats.org/officeDocument/2006/relationships/hyperlink" Target="https://www.maxpixel.net/Reading-Owl-Animal-Studying-Literature-Book-297413" TargetMode="External"/><Relationship Id="rId2" Type="http://schemas.openxmlformats.org/officeDocument/2006/relationships/hyperlink" Target="https://ebookcentral.proquest.com/lib/westerngovernors-ebooks/reader.action?docID=6071693&amp;ppg=17" TargetMode="External"/><Relationship Id="rId16" Type="http://schemas.openxmlformats.org/officeDocument/2006/relationships/image" Target="../media/image1.jpg"/><Relationship Id="rId20" Type="http://schemas.openxmlformats.org/officeDocument/2006/relationships/image" Target="../media/image2.png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bookcentral.proquest.com/lib/westerngovernors-ebooks/reader.action?docID=6071693&amp;ppg=68" TargetMode="External"/><Relationship Id="rId11" Type="http://schemas.openxmlformats.org/officeDocument/2006/relationships/hyperlink" Target="https://ebookcentral.proquest.com/lib/westerngovernors-ebooks/reader.action?docID=6071693&amp;ppg=131" TargetMode="External"/><Relationship Id="rId24" Type="http://schemas.openxmlformats.org/officeDocument/2006/relationships/image" Target="../media/image3.png"/><Relationship Id="rId5" Type="http://schemas.openxmlformats.org/officeDocument/2006/relationships/hyperlink" Target="https://ebookcentral.proquest.com/lib/westerngovernors-ebooks/reader.action?docID=6071693&amp;ppg=59" TargetMode="External"/><Relationship Id="rId15" Type="http://schemas.openxmlformats.org/officeDocument/2006/relationships/hyperlink" Target="https://ebookcentral.proquest.com/lib/westerngovernors-ebooks/reader.action?docID=6071693&amp;ppg=181" TargetMode="External"/><Relationship Id="rId23" Type="http://schemas.openxmlformats.org/officeDocument/2006/relationships/hyperlink" Target="http://www.writingbridges.com/2018/05/authors-choice-writing-assignments.html" TargetMode="External"/><Relationship Id="rId28" Type="http://schemas.openxmlformats.org/officeDocument/2006/relationships/image" Target="../media/image5.png"/><Relationship Id="rId10" Type="http://schemas.openxmlformats.org/officeDocument/2006/relationships/hyperlink" Target="https://ebookcentral.proquest.com/lib/westerngovernors-ebooks/reader.action?docID=6071693&amp;ppg=120" TargetMode="External"/><Relationship Id="rId19" Type="http://schemas.openxmlformats.org/officeDocument/2006/relationships/hyperlink" Target="https://lbig.com/precheck" TargetMode="External"/><Relationship Id="rId4" Type="http://schemas.openxmlformats.org/officeDocument/2006/relationships/hyperlink" Target="https://ebookcentral.proquest.com/lib/westerngovernors-ebooks/reader.action?docID=6071693&amp;ppg=46" TargetMode="External"/><Relationship Id="rId9" Type="http://schemas.openxmlformats.org/officeDocument/2006/relationships/hyperlink" Target="https://ebookcentral.proquest.com/lib/westerngovernors-ebooks/reader.action?docID=6071693&amp;ppg=108" TargetMode="External"/><Relationship Id="rId14" Type="http://schemas.openxmlformats.org/officeDocument/2006/relationships/hyperlink" Target="https://ebookcentral.proquest.com/lib/westerngovernors-ebooks/reader.action?docID=6071693&amp;ppg=168" TargetMode="External"/><Relationship Id="rId22" Type="http://schemas.openxmlformats.org/officeDocument/2006/relationships/image" Target="../media/image7.jpg"/><Relationship Id="rId27" Type="http://schemas.openxmlformats.org/officeDocument/2006/relationships/hyperlink" Target="https://www.rawpixel.com/theme/9/educ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bookcentral.proquest.com/lib/westerngovernors-ebooks/reader.action?docID=6071693&amp;ppg=98" TargetMode="External"/><Relationship Id="rId13" Type="http://schemas.openxmlformats.org/officeDocument/2006/relationships/hyperlink" Target="https://ebookcentral.proquest.com/lib/westerngovernors-ebooks/reader.action?docID=6071693&amp;ppg=154" TargetMode="External"/><Relationship Id="rId18" Type="http://schemas.openxmlformats.org/officeDocument/2006/relationships/image" Target="../media/image9.jpg"/><Relationship Id="rId26" Type="http://schemas.openxmlformats.org/officeDocument/2006/relationships/image" Target="../media/image3.png"/><Relationship Id="rId3" Type="http://schemas.openxmlformats.org/officeDocument/2006/relationships/hyperlink" Target="https://ebookcentral.proquest.com/lib/westerngovernors-ebooks/reader.action?docID=6071693&amp;ppg=35" TargetMode="External"/><Relationship Id="rId21" Type="http://schemas.openxmlformats.org/officeDocument/2006/relationships/hyperlink" Target="https://owl.excelsior.edu/orc/introduction/" TargetMode="External"/><Relationship Id="rId7" Type="http://schemas.openxmlformats.org/officeDocument/2006/relationships/hyperlink" Target="https://ebookcentral.proquest.com/lib/westerngovernors-ebooks/reader.action?docID=6071693&amp;ppg=84" TargetMode="External"/><Relationship Id="rId12" Type="http://schemas.openxmlformats.org/officeDocument/2006/relationships/hyperlink" Target="https://ebookcentral.proquest.com/lib/westerngovernors-ebooks/reader.action?docID=6071693&amp;ppg=143" TargetMode="External"/><Relationship Id="rId17" Type="http://schemas.openxmlformats.org/officeDocument/2006/relationships/hyperlink" Target="https://rrsstudy.blogspot.com/2012/06/finished-or-not.html" TargetMode="External"/><Relationship Id="rId25" Type="http://schemas.openxmlformats.org/officeDocument/2006/relationships/hyperlink" Target="https://pxhere.com/en/photo/692379" TargetMode="External"/><Relationship Id="rId2" Type="http://schemas.openxmlformats.org/officeDocument/2006/relationships/hyperlink" Target="https://ebookcentral.proquest.com/lib/westerngovernors-ebooks/reader.action?docID=6071693&amp;ppg=17" TargetMode="External"/><Relationship Id="rId16" Type="http://schemas.openxmlformats.org/officeDocument/2006/relationships/image" Target="../media/image1.jpg"/><Relationship Id="rId20" Type="http://schemas.openxmlformats.org/officeDocument/2006/relationships/image" Target="../media/image2.png"/><Relationship Id="rId29" Type="http://schemas.openxmlformats.org/officeDocument/2006/relationships/hyperlink" Target="https://www.rawpixel.com/theme/9/edu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bookcentral.proquest.com/lib/westerngovernors-ebooks/reader.action?docID=6071693&amp;ppg=68" TargetMode="External"/><Relationship Id="rId11" Type="http://schemas.openxmlformats.org/officeDocument/2006/relationships/hyperlink" Target="https://ebookcentral.proquest.com/lib/westerngovernors-ebooks/reader.action?docID=6071693&amp;ppg=131" TargetMode="External"/><Relationship Id="rId24" Type="http://schemas.openxmlformats.org/officeDocument/2006/relationships/image" Target="../media/image8.jpg"/><Relationship Id="rId5" Type="http://schemas.openxmlformats.org/officeDocument/2006/relationships/hyperlink" Target="https://ebookcentral.proquest.com/lib/westerngovernors-ebooks/reader.action?docID=6071693&amp;ppg=59" TargetMode="External"/><Relationship Id="rId15" Type="http://schemas.openxmlformats.org/officeDocument/2006/relationships/hyperlink" Target="https://ebookcentral.proquest.com/lib/westerngovernors-ebooks/reader.action?docID=6071693&amp;ppg=181" TargetMode="External"/><Relationship Id="rId23" Type="http://schemas.openxmlformats.org/officeDocument/2006/relationships/hyperlink" Target="http://www.writingbridges.com/2018/05/authors-choice-writing-assignments.html" TargetMode="External"/><Relationship Id="rId28" Type="http://schemas.openxmlformats.org/officeDocument/2006/relationships/image" Target="../media/image4.1"/><Relationship Id="rId10" Type="http://schemas.openxmlformats.org/officeDocument/2006/relationships/hyperlink" Target="https://ebookcentral.proquest.com/lib/westerngovernors-ebooks/reader.action?docID=6071693&amp;ppg=120" TargetMode="External"/><Relationship Id="rId19" Type="http://schemas.openxmlformats.org/officeDocument/2006/relationships/hyperlink" Target="https://lbig.com/precheck" TargetMode="External"/><Relationship Id="rId31" Type="http://schemas.openxmlformats.org/officeDocument/2006/relationships/image" Target="../media/image6.svg"/><Relationship Id="rId4" Type="http://schemas.openxmlformats.org/officeDocument/2006/relationships/hyperlink" Target="https://ebookcentral.proquest.com/lib/westerngovernors-ebooks/reader.action?docID=6071693&amp;ppg=46" TargetMode="External"/><Relationship Id="rId9" Type="http://schemas.openxmlformats.org/officeDocument/2006/relationships/hyperlink" Target="https://ebookcentral.proquest.com/lib/westerngovernors-ebooks/reader.action?docID=6071693&amp;ppg=108" TargetMode="External"/><Relationship Id="rId14" Type="http://schemas.openxmlformats.org/officeDocument/2006/relationships/hyperlink" Target="https://ebookcentral.proquest.com/lib/westerngovernors-ebooks/reader.action?docID=6071693&amp;ppg=168" TargetMode="External"/><Relationship Id="rId22" Type="http://schemas.openxmlformats.org/officeDocument/2006/relationships/image" Target="../media/image7.jpg"/><Relationship Id="rId27" Type="http://schemas.openxmlformats.org/officeDocument/2006/relationships/hyperlink" Target="https://www.maxpixel.net/Reading-Owl-Animal-Studying-Literature-Book-297413" TargetMode="External"/><Relationship Id="rId3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FD90-F2A1-491A-8589-BCC34F2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3" y="338397"/>
            <a:ext cx="10515600" cy="1325563"/>
          </a:xfrm>
        </p:spPr>
        <p:txBody>
          <a:bodyPr/>
          <a:lstStyle/>
          <a:p>
            <a:r>
              <a:rPr lang="en-US" dirty="0"/>
              <a:t>C836 Pacing - Speedy Pacing (1 to 2 Weeks)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33A97-90A6-49CA-B03C-0F1F78FF37AC}"/>
              </a:ext>
            </a:extLst>
          </p:cNvPr>
          <p:cNvSpPr/>
          <p:nvPr/>
        </p:nvSpPr>
        <p:spPr>
          <a:xfrm>
            <a:off x="609600" y="2172747"/>
            <a:ext cx="5475633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CE95D-1E89-453C-94E9-91908A6899FD}"/>
              </a:ext>
            </a:extLst>
          </p:cNvPr>
          <p:cNvSpPr/>
          <p:nvPr/>
        </p:nvSpPr>
        <p:spPr>
          <a:xfrm>
            <a:off x="6085234" y="2189610"/>
            <a:ext cx="5491118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44A4B5-76BC-4D0C-8E84-62EC0EAB64AA}"/>
              </a:ext>
            </a:extLst>
          </p:cNvPr>
          <p:cNvSpPr/>
          <p:nvPr/>
        </p:nvSpPr>
        <p:spPr>
          <a:xfrm>
            <a:off x="3361321" y="3582125"/>
            <a:ext cx="2749820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1-6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73AAD-0F17-4185-A19F-F1C0440DE3BF}"/>
              </a:ext>
            </a:extLst>
          </p:cNvPr>
          <p:cNvSpPr/>
          <p:nvPr/>
        </p:nvSpPr>
        <p:spPr>
          <a:xfrm>
            <a:off x="6103833" y="3587196"/>
            <a:ext cx="2734781" cy="5117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7-14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A54937-739C-4074-8884-EAF5A55BE542}"/>
              </a:ext>
            </a:extLst>
          </p:cNvPr>
          <p:cNvSpPr/>
          <p:nvPr/>
        </p:nvSpPr>
        <p:spPr>
          <a:xfrm>
            <a:off x="8853653" y="3586337"/>
            <a:ext cx="2715269" cy="511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Check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AC8FB-114D-4981-B7D4-A61B0D094E1B}"/>
              </a:ext>
            </a:extLst>
          </p:cNvPr>
          <p:cNvSpPr/>
          <p:nvPr/>
        </p:nvSpPr>
        <p:spPr>
          <a:xfrm>
            <a:off x="8841571" y="5241987"/>
            <a:ext cx="2734781" cy="511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Objective Assessment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B16251-3231-4CD5-83C9-82DBE8F5E7FD}"/>
              </a:ext>
            </a:extLst>
          </p:cNvPr>
          <p:cNvSpPr/>
          <p:nvPr/>
        </p:nvSpPr>
        <p:spPr>
          <a:xfrm>
            <a:off x="597469" y="3072427"/>
            <a:ext cx="2755958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Pre-Assessment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4CB98-762C-4EE4-A462-B5F2C80CD070}"/>
              </a:ext>
            </a:extLst>
          </p:cNvPr>
          <p:cNvSpPr txBox="1"/>
          <p:nvPr/>
        </p:nvSpPr>
        <p:spPr>
          <a:xfrm>
            <a:off x="3352780" y="4120741"/>
            <a:ext cx="1552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 WHAT IS INFORMATION SECURITY?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17-34; 18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 IDENTIFICATION AND AUTHENTICATION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35-45; 11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 AUTHORIZATION AND ACCESS CONTROLS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46-58;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24E20-371C-4075-B79A-81B3F4893C63}"/>
              </a:ext>
            </a:extLst>
          </p:cNvPr>
          <p:cNvSpPr txBox="1"/>
          <p:nvPr/>
        </p:nvSpPr>
        <p:spPr>
          <a:xfrm>
            <a:off x="6118300" y="4023052"/>
            <a:ext cx="1224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7 OPERATIONS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98-107; 10 pages</a:t>
            </a: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8 HUMAN ELEMENT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108-119; 12 pages</a:t>
            </a: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9 PHYSICAL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120-130; 11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10 NETWORK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131-142; 12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B2C34-ABC2-4DE7-8ECF-C1BD4CE2794E}"/>
              </a:ext>
            </a:extLst>
          </p:cNvPr>
          <p:cNvSpPr/>
          <p:nvPr/>
        </p:nvSpPr>
        <p:spPr>
          <a:xfrm>
            <a:off x="609600" y="1754871"/>
            <a:ext cx="5486360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days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6EBBC-3CEB-4023-B8A7-7A0855AC499A}"/>
              </a:ext>
            </a:extLst>
          </p:cNvPr>
          <p:cNvSpPr/>
          <p:nvPr/>
        </p:nvSpPr>
        <p:spPr>
          <a:xfrm>
            <a:off x="6096000" y="1759939"/>
            <a:ext cx="5486360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days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844BDED-10CB-4893-B2F7-B6B29ED875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43842" y="5982921"/>
            <a:ext cx="1039536" cy="779652"/>
          </a:xfrm>
          <a:prstGeom prst="rect">
            <a:avLst/>
          </a:prstGeom>
        </p:spPr>
      </p:pic>
      <p:pic>
        <p:nvPicPr>
          <p:cNvPr id="44" name="Picture 43" descr="Logo&#10;&#10;Description automatically generated with medium confidence">
            <a:extLst>
              <a:ext uri="{FF2B5EF4-FFF2-40B4-BE49-F238E27FC236}">
                <a16:creationId xmlns:a16="http://schemas.microsoft.com/office/drawing/2014/main" id="{64796ACC-F6F7-4B0F-9206-ABC883032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644641" y="2619405"/>
            <a:ext cx="675359" cy="675359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2E783F90-44D2-4F9E-8F1D-16B7A28ED7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362340" y="2794848"/>
            <a:ext cx="836624" cy="788441"/>
          </a:xfrm>
          <a:prstGeom prst="rect">
            <a:avLst/>
          </a:prstGeom>
        </p:spPr>
      </p:pic>
      <p:pic>
        <p:nvPicPr>
          <p:cNvPr id="54" name="Picture 53" descr="A picture containing text, computer, desk&#10;&#10;Description automatically generated">
            <a:extLst>
              <a:ext uri="{FF2B5EF4-FFF2-40B4-BE49-F238E27FC236}">
                <a16:creationId xmlns:a16="http://schemas.microsoft.com/office/drawing/2014/main" id="{426B99BF-2635-4996-B53B-54AA24568E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819821" y="4236178"/>
            <a:ext cx="1299921" cy="867697"/>
          </a:xfrm>
          <a:prstGeom prst="rect">
            <a:avLst/>
          </a:prstGeom>
        </p:spPr>
      </p:pic>
      <p:pic>
        <p:nvPicPr>
          <p:cNvPr id="56" name="Graphic 55" descr="Telephone with solid fill">
            <a:extLst>
              <a:ext uri="{FF2B5EF4-FFF2-40B4-BE49-F238E27FC236}">
                <a16:creationId xmlns:a16="http://schemas.microsoft.com/office/drawing/2014/main" id="{871D9A90-06D2-446B-A2E4-53AEDC149B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83990" y="3235939"/>
            <a:ext cx="457200" cy="457200"/>
          </a:xfrm>
          <a:prstGeom prst="rect">
            <a:avLst/>
          </a:prstGeom>
        </p:spPr>
      </p:pic>
      <p:pic>
        <p:nvPicPr>
          <p:cNvPr id="59" name="Graphic 58" descr="Telephone with solid fill">
            <a:extLst>
              <a:ext uri="{FF2B5EF4-FFF2-40B4-BE49-F238E27FC236}">
                <a16:creationId xmlns:a16="http://schemas.microsoft.com/office/drawing/2014/main" id="{2E3CED0B-7B19-4A9C-BA9F-6014AA5B7E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9614" y="3207018"/>
            <a:ext cx="457200" cy="457200"/>
          </a:xfrm>
          <a:prstGeom prst="rect">
            <a:avLst/>
          </a:prstGeom>
        </p:spPr>
      </p:pic>
      <p:sp>
        <p:nvSpPr>
          <p:cNvPr id="63" name="Scroll: Horizontal 62">
            <a:extLst>
              <a:ext uri="{FF2B5EF4-FFF2-40B4-BE49-F238E27FC236}">
                <a16:creationId xmlns:a16="http://schemas.microsoft.com/office/drawing/2014/main" id="{0DE48593-8513-47CB-A5AF-A74CDD88D36A}"/>
              </a:ext>
            </a:extLst>
          </p:cNvPr>
          <p:cNvSpPr/>
          <p:nvPr/>
        </p:nvSpPr>
        <p:spPr>
          <a:xfrm>
            <a:off x="5335565" y="1295114"/>
            <a:ext cx="1514548" cy="45780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In, Readjust Plan as Needed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5B285B-9B22-4933-BDED-BFC14C0C25E7}"/>
              </a:ext>
            </a:extLst>
          </p:cNvPr>
          <p:cNvSpPr txBox="1"/>
          <p:nvPr/>
        </p:nvSpPr>
        <p:spPr>
          <a:xfrm>
            <a:off x="4821642" y="4125812"/>
            <a:ext cx="1552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4 AUDITING AND ACCOUNTABILITY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59-67; 9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5 CRYPTOGRAPHY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68-83; 16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6 COMPLIANCE, LAWS, AND REGULATIONS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84-97;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EA7C8-79CA-44B5-BBEB-3F1BD50F6838}"/>
              </a:ext>
            </a:extLst>
          </p:cNvPr>
          <p:cNvSpPr txBox="1"/>
          <p:nvPr/>
        </p:nvSpPr>
        <p:spPr>
          <a:xfrm>
            <a:off x="7389334" y="3998575"/>
            <a:ext cx="12999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11 OPERATING SYSTEM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143-153; 11 pages</a:t>
            </a: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12 MOBILE, EMBEDDED, AND INTERNET OF THINGS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154-167;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13 APPLICATION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168-180;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5"/>
              </a:rPr>
              <a:t>14 ASSESSING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181-195; 15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D1B5BCE-8031-4BA7-B49D-97E89FB3EC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5264879" y="2971909"/>
            <a:ext cx="727199" cy="6144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9D5F6F5-2043-47B8-9FC8-182BD9144D1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6784838" y="2628963"/>
            <a:ext cx="1402277" cy="93134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10084D7-854F-4C69-865B-0E0D37200F61}"/>
              </a:ext>
            </a:extLst>
          </p:cNvPr>
          <p:cNvSpPr txBox="1"/>
          <p:nvPr/>
        </p:nvSpPr>
        <p:spPr>
          <a:xfrm>
            <a:off x="578434" y="3586496"/>
            <a:ext cx="276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800" dirty="0">
                <a:solidFill>
                  <a:srgbClr val="00305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the Pre-Assessment and schedule an introductory call with the Course Instructor (CI) to develop a course plan using course planning tool results and coaching report in Week 1.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297087-8FA6-4B9D-9C67-064C9EEB2235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rcRect l="11576" r="32817"/>
          <a:stretch/>
        </p:blipFill>
        <p:spPr>
          <a:xfrm>
            <a:off x="615648" y="4456414"/>
            <a:ext cx="1776406" cy="1797445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BB4775-0C22-4FE9-ABE1-C7A2C449CA4A}"/>
              </a:ext>
            </a:extLst>
          </p:cNvPr>
          <p:cNvCxnSpPr>
            <a:cxnSpLocks/>
          </p:cNvCxnSpPr>
          <p:nvPr/>
        </p:nvCxnSpPr>
        <p:spPr>
          <a:xfrm>
            <a:off x="6095299" y="1764020"/>
            <a:ext cx="7159" cy="50939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D21546-AC8F-4F9E-9B92-0AEF0FAA1074}"/>
              </a:ext>
            </a:extLst>
          </p:cNvPr>
          <p:cNvCxnSpPr>
            <a:cxnSpLocks/>
          </p:cNvCxnSpPr>
          <p:nvPr/>
        </p:nvCxnSpPr>
        <p:spPr>
          <a:xfrm>
            <a:off x="3381738" y="3072427"/>
            <a:ext cx="0" cy="37855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05125-F0EE-4C27-82CF-F8F5527271D0}"/>
              </a:ext>
            </a:extLst>
          </p:cNvPr>
          <p:cNvCxnSpPr>
            <a:cxnSpLocks/>
          </p:cNvCxnSpPr>
          <p:nvPr/>
        </p:nvCxnSpPr>
        <p:spPr>
          <a:xfrm>
            <a:off x="8853653" y="3582125"/>
            <a:ext cx="0" cy="32758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68" descr="Telephone with solid fill">
            <a:extLst>
              <a:ext uri="{FF2B5EF4-FFF2-40B4-BE49-F238E27FC236}">
                <a16:creationId xmlns:a16="http://schemas.microsoft.com/office/drawing/2014/main" id="{F7050368-EDE7-436F-934A-E2BE4953E0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99438" y="318906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FD90-F2A1-491A-8589-BCC34F2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50" y="304044"/>
            <a:ext cx="10515600" cy="1325563"/>
          </a:xfrm>
        </p:spPr>
        <p:txBody>
          <a:bodyPr/>
          <a:lstStyle/>
          <a:p>
            <a:r>
              <a:rPr lang="en-US" dirty="0"/>
              <a:t>C836 Pacing - Steady Pacing (2 to 4 Weeks)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33A97-90A6-49CA-B03C-0F1F78FF37AC}"/>
              </a:ext>
            </a:extLst>
          </p:cNvPr>
          <p:cNvSpPr/>
          <p:nvPr/>
        </p:nvSpPr>
        <p:spPr>
          <a:xfrm>
            <a:off x="613708" y="2250664"/>
            <a:ext cx="2715884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CE95D-1E89-453C-94E9-91908A6899FD}"/>
              </a:ext>
            </a:extLst>
          </p:cNvPr>
          <p:cNvSpPr/>
          <p:nvPr/>
        </p:nvSpPr>
        <p:spPr>
          <a:xfrm>
            <a:off x="3329597" y="2253708"/>
            <a:ext cx="2725670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CA3A-AD98-4410-96AB-86D755FAE448}"/>
              </a:ext>
            </a:extLst>
          </p:cNvPr>
          <p:cNvSpPr/>
          <p:nvPr/>
        </p:nvSpPr>
        <p:spPr>
          <a:xfrm>
            <a:off x="6094467" y="2269556"/>
            <a:ext cx="2714211" cy="38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92313-2C50-4D71-AEBC-8D7A4FD3633E}"/>
              </a:ext>
            </a:extLst>
          </p:cNvPr>
          <p:cNvSpPr/>
          <p:nvPr/>
        </p:nvSpPr>
        <p:spPr>
          <a:xfrm>
            <a:off x="8808683" y="2236138"/>
            <a:ext cx="2714209" cy="41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44A4B5-76BC-4D0C-8E84-62EC0EAB64AA}"/>
              </a:ext>
            </a:extLst>
          </p:cNvPr>
          <p:cNvSpPr/>
          <p:nvPr/>
        </p:nvSpPr>
        <p:spPr>
          <a:xfrm>
            <a:off x="3338763" y="3313753"/>
            <a:ext cx="2726716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1-6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73AAD-0F17-4185-A19F-F1C0440DE3BF}"/>
              </a:ext>
            </a:extLst>
          </p:cNvPr>
          <p:cNvSpPr/>
          <p:nvPr/>
        </p:nvSpPr>
        <p:spPr>
          <a:xfrm>
            <a:off x="6087604" y="3313753"/>
            <a:ext cx="2712685" cy="5117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7-14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A54937-739C-4074-8884-EAF5A55BE542}"/>
              </a:ext>
            </a:extLst>
          </p:cNvPr>
          <p:cNvSpPr/>
          <p:nvPr/>
        </p:nvSpPr>
        <p:spPr>
          <a:xfrm>
            <a:off x="8808676" y="3313753"/>
            <a:ext cx="2743199" cy="511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Check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AC8FB-114D-4981-B7D4-A61B0D094E1B}"/>
              </a:ext>
            </a:extLst>
          </p:cNvPr>
          <p:cNvSpPr/>
          <p:nvPr/>
        </p:nvSpPr>
        <p:spPr>
          <a:xfrm>
            <a:off x="8839200" y="5050818"/>
            <a:ext cx="2712675" cy="511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Objective Assessment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B16251-3231-4CD5-83C9-82DBE8F5E7FD}"/>
              </a:ext>
            </a:extLst>
          </p:cNvPr>
          <p:cNvSpPr/>
          <p:nvPr/>
        </p:nvSpPr>
        <p:spPr>
          <a:xfrm>
            <a:off x="613713" y="2756986"/>
            <a:ext cx="2715884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Pre-Assessment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8620C-38BD-4CE3-AC7A-2EEBD4524D84}"/>
              </a:ext>
            </a:extLst>
          </p:cNvPr>
          <p:cNvSpPr txBox="1"/>
          <p:nvPr/>
        </p:nvSpPr>
        <p:spPr>
          <a:xfrm>
            <a:off x="613708" y="3307636"/>
            <a:ext cx="270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800" dirty="0">
                <a:solidFill>
                  <a:srgbClr val="00305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the Pre-Assessment and schedule an introductory call with the Course Instructor (CI) to develop a course plan using course planning tool results and coaching report in Week 1.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4CB98-762C-4EE4-A462-B5F2C80CD070}"/>
              </a:ext>
            </a:extLst>
          </p:cNvPr>
          <p:cNvSpPr txBox="1"/>
          <p:nvPr/>
        </p:nvSpPr>
        <p:spPr>
          <a:xfrm>
            <a:off x="3358702" y="3798400"/>
            <a:ext cx="2691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 WHAT IS INFORMATION SECURITY?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17-34; 18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 IDENTIFICATION AND AUTHENTICATION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35-45; 11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 AUTHORIZATION AND ACCESS CONTROLS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46-58;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4 AUDITING AND ACCOUNTABILITY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59-67; 9 pages</a:t>
            </a: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5 CRYPTOGRAPHY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68-83; 16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6 COMPLIANCE, LAWS, AND REGULATIONS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84-97;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24E20-371C-4075-B79A-81B3F4893C63}"/>
              </a:ext>
            </a:extLst>
          </p:cNvPr>
          <p:cNvSpPr txBox="1"/>
          <p:nvPr/>
        </p:nvSpPr>
        <p:spPr>
          <a:xfrm>
            <a:off x="6065478" y="3836170"/>
            <a:ext cx="2712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7 OPERATIONS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98-107; 10 pages</a:t>
            </a: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8 HUMAN ELEMENT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108-119; 12 pages</a:t>
            </a: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9 PHYSICAL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120-130; 11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10 NETWORK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131-142; 12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11 OPERATING SYSTEM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143-153; 11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12 MOBILE, EMBEDDED, AND INTERNET OF THINGS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154-167;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13 APPLICATION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168-180;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14 ASSESSING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181-195; 15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BA98-13B8-4EBE-8E4F-A305051CD1F3}"/>
              </a:ext>
            </a:extLst>
          </p:cNvPr>
          <p:cNvSpPr txBox="1"/>
          <p:nvPr/>
        </p:nvSpPr>
        <p:spPr>
          <a:xfrm>
            <a:off x="9706193" y="4146245"/>
            <a:ext cx="155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B2C34-ABC2-4DE7-8ECF-C1BD4CE2794E}"/>
              </a:ext>
            </a:extLst>
          </p:cNvPr>
          <p:cNvSpPr/>
          <p:nvPr/>
        </p:nvSpPr>
        <p:spPr>
          <a:xfrm>
            <a:off x="613711" y="1851087"/>
            <a:ext cx="2715875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days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6EBBC-3CEB-4023-B8A7-7A0855AC499A}"/>
              </a:ext>
            </a:extLst>
          </p:cNvPr>
          <p:cNvSpPr/>
          <p:nvPr/>
        </p:nvSpPr>
        <p:spPr>
          <a:xfrm>
            <a:off x="3329595" y="1854130"/>
            <a:ext cx="2725673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days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4FDED9-3464-43C1-A239-E40609692C9D}"/>
              </a:ext>
            </a:extLst>
          </p:cNvPr>
          <p:cNvSpPr/>
          <p:nvPr/>
        </p:nvSpPr>
        <p:spPr>
          <a:xfrm>
            <a:off x="6077680" y="1846401"/>
            <a:ext cx="2714214" cy="418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 days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3086AB-66F9-4AF0-8CD2-9ADB50FDDB58}"/>
              </a:ext>
            </a:extLst>
          </p:cNvPr>
          <p:cNvSpPr/>
          <p:nvPr/>
        </p:nvSpPr>
        <p:spPr>
          <a:xfrm>
            <a:off x="8808681" y="1839603"/>
            <a:ext cx="2714214" cy="41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 days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844BDED-10CB-4893-B2F7-B6B29ED875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9747673" y="5738740"/>
            <a:ext cx="1039536" cy="779652"/>
          </a:xfrm>
          <a:prstGeom prst="rect">
            <a:avLst/>
          </a:prstGeom>
        </p:spPr>
      </p:pic>
      <p:pic>
        <p:nvPicPr>
          <p:cNvPr id="42" name="Picture 4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0EFD9B-556B-48B8-A0A8-790F2F8F3E4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rcRect l="11576" r="32817"/>
          <a:stretch/>
        </p:blipFill>
        <p:spPr>
          <a:xfrm>
            <a:off x="612703" y="3949355"/>
            <a:ext cx="2720044" cy="2752259"/>
          </a:xfrm>
          <a:prstGeom prst="rect">
            <a:avLst/>
          </a:prstGeom>
        </p:spPr>
      </p:pic>
      <p:pic>
        <p:nvPicPr>
          <p:cNvPr id="44" name="Picture 43" descr="Logo&#10;&#10;Description automatically generated with medium confidence">
            <a:extLst>
              <a:ext uri="{FF2B5EF4-FFF2-40B4-BE49-F238E27FC236}">
                <a16:creationId xmlns:a16="http://schemas.microsoft.com/office/drawing/2014/main" id="{64796ACC-F6F7-4B0F-9206-ABC883032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351830" y="2790857"/>
            <a:ext cx="675359" cy="675359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6607243-873B-452D-B806-D66041215B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6470285" y="2747608"/>
            <a:ext cx="727199" cy="614483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2E783F90-44D2-4F9E-8F1D-16B7A28ED7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249867" y="2639165"/>
            <a:ext cx="836624" cy="788441"/>
          </a:xfrm>
          <a:prstGeom prst="rect">
            <a:avLst/>
          </a:prstGeom>
        </p:spPr>
      </p:pic>
      <p:pic>
        <p:nvPicPr>
          <p:cNvPr id="54" name="Picture 53" descr="A picture containing text, computer, desk&#10;&#10;Description automatically generated">
            <a:extLst>
              <a:ext uri="{FF2B5EF4-FFF2-40B4-BE49-F238E27FC236}">
                <a16:creationId xmlns:a16="http://schemas.microsoft.com/office/drawing/2014/main" id="{426B99BF-2635-4996-B53B-54AA24568E5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545576" y="4104778"/>
            <a:ext cx="1299921" cy="867697"/>
          </a:xfrm>
          <a:prstGeom prst="rect">
            <a:avLst/>
          </a:prstGeom>
        </p:spPr>
      </p:pic>
      <p:pic>
        <p:nvPicPr>
          <p:cNvPr id="56" name="Graphic 55" descr="Telephone with solid fill">
            <a:extLst>
              <a:ext uri="{FF2B5EF4-FFF2-40B4-BE49-F238E27FC236}">
                <a16:creationId xmlns:a16="http://schemas.microsoft.com/office/drawing/2014/main" id="{871D9A90-06D2-446B-A2E4-53AEDC149B0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01885" y="2959065"/>
            <a:ext cx="457200" cy="457200"/>
          </a:xfrm>
          <a:prstGeom prst="rect">
            <a:avLst/>
          </a:prstGeom>
        </p:spPr>
      </p:pic>
      <p:pic>
        <p:nvPicPr>
          <p:cNvPr id="57" name="Graphic 56" descr="Telephone with solid fill">
            <a:extLst>
              <a:ext uri="{FF2B5EF4-FFF2-40B4-BE49-F238E27FC236}">
                <a16:creationId xmlns:a16="http://schemas.microsoft.com/office/drawing/2014/main" id="{26FA2B66-2B65-4D29-8262-8B29D4CB58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93260" y="3009016"/>
            <a:ext cx="457200" cy="457200"/>
          </a:xfrm>
          <a:prstGeom prst="rect">
            <a:avLst/>
          </a:prstGeom>
        </p:spPr>
      </p:pic>
      <p:pic>
        <p:nvPicPr>
          <p:cNvPr id="59" name="Graphic 58" descr="Telephone with solid fill">
            <a:extLst>
              <a:ext uri="{FF2B5EF4-FFF2-40B4-BE49-F238E27FC236}">
                <a16:creationId xmlns:a16="http://schemas.microsoft.com/office/drawing/2014/main" id="{2E3CED0B-7B19-4A9C-BA9F-6014AA5B7E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09703" y="2954094"/>
            <a:ext cx="457200" cy="457200"/>
          </a:xfrm>
          <a:prstGeom prst="rect">
            <a:avLst/>
          </a:prstGeom>
        </p:spPr>
      </p:pic>
      <p:sp>
        <p:nvSpPr>
          <p:cNvPr id="63" name="Scroll: Horizontal 62">
            <a:extLst>
              <a:ext uri="{FF2B5EF4-FFF2-40B4-BE49-F238E27FC236}">
                <a16:creationId xmlns:a16="http://schemas.microsoft.com/office/drawing/2014/main" id="{0DE48593-8513-47CB-A5AF-A74CDD88D36A}"/>
              </a:ext>
            </a:extLst>
          </p:cNvPr>
          <p:cNvSpPr/>
          <p:nvPr/>
        </p:nvSpPr>
        <p:spPr>
          <a:xfrm>
            <a:off x="5315521" y="1374438"/>
            <a:ext cx="1514548" cy="45780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In, Readjust Plan as Needed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24A380-8572-4905-AA44-D349B5BC323C}"/>
              </a:ext>
            </a:extLst>
          </p:cNvPr>
          <p:cNvCxnSpPr/>
          <p:nvPr/>
        </p:nvCxnSpPr>
        <p:spPr>
          <a:xfrm>
            <a:off x="3322278" y="1839603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5B7E63-B868-456C-AFC3-35CD270B0CEF}"/>
              </a:ext>
            </a:extLst>
          </p:cNvPr>
          <p:cNvCxnSpPr/>
          <p:nvPr/>
        </p:nvCxnSpPr>
        <p:spPr>
          <a:xfrm>
            <a:off x="6072795" y="1846401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B262EB-8E5B-4A49-917B-C27BE006A02B}"/>
              </a:ext>
            </a:extLst>
          </p:cNvPr>
          <p:cNvCxnSpPr>
            <a:cxnSpLocks/>
          </p:cNvCxnSpPr>
          <p:nvPr/>
        </p:nvCxnSpPr>
        <p:spPr>
          <a:xfrm>
            <a:off x="8808681" y="1846401"/>
            <a:ext cx="0" cy="4962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9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FD90-F2A1-491A-8589-BCC34F2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12" y="378437"/>
            <a:ext cx="10793849" cy="1325563"/>
          </a:xfrm>
        </p:spPr>
        <p:txBody>
          <a:bodyPr/>
          <a:lstStyle/>
          <a:p>
            <a:r>
              <a:rPr lang="en-US" dirty="0"/>
              <a:t>C836 Pacing - Deliberate Pacing (4 to 6 Weeks)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33A97-90A6-49CA-B03C-0F1F78FF37AC}"/>
              </a:ext>
            </a:extLst>
          </p:cNvPr>
          <p:cNvSpPr/>
          <p:nvPr/>
        </p:nvSpPr>
        <p:spPr>
          <a:xfrm>
            <a:off x="612455" y="2165933"/>
            <a:ext cx="1825932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CE95D-1E89-453C-94E9-91908A6899FD}"/>
              </a:ext>
            </a:extLst>
          </p:cNvPr>
          <p:cNvSpPr/>
          <p:nvPr/>
        </p:nvSpPr>
        <p:spPr>
          <a:xfrm>
            <a:off x="2438394" y="2165932"/>
            <a:ext cx="1825822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1CA3A-AD98-4410-96AB-86D755FAE448}"/>
              </a:ext>
            </a:extLst>
          </p:cNvPr>
          <p:cNvSpPr/>
          <p:nvPr/>
        </p:nvSpPr>
        <p:spPr>
          <a:xfrm>
            <a:off x="4257620" y="2161623"/>
            <a:ext cx="1838379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92313-2C50-4D71-AEBC-8D7A4FD3633E}"/>
              </a:ext>
            </a:extLst>
          </p:cNvPr>
          <p:cNvSpPr/>
          <p:nvPr/>
        </p:nvSpPr>
        <p:spPr>
          <a:xfrm>
            <a:off x="6105000" y="2165931"/>
            <a:ext cx="1825770" cy="41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6A42A-4644-4106-BA8D-DAA733233749}"/>
              </a:ext>
            </a:extLst>
          </p:cNvPr>
          <p:cNvSpPr/>
          <p:nvPr/>
        </p:nvSpPr>
        <p:spPr>
          <a:xfrm>
            <a:off x="7939772" y="2168702"/>
            <a:ext cx="1813830" cy="41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5970C-658A-4E9A-AA6C-84202A001668}"/>
              </a:ext>
            </a:extLst>
          </p:cNvPr>
          <p:cNvSpPr/>
          <p:nvPr/>
        </p:nvSpPr>
        <p:spPr>
          <a:xfrm>
            <a:off x="9752634" y="2161623"/>
            <a:ext cx="1816943" cy="4110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44A4B5-76BC-4D0C-8E84-62EC0EAB64AA}"/>
              </a:ext>
            </a:extLst>
          </p:cNvPr>
          <p:cNvSpPr/>
          <p:nvPr/>
        </p:nvSpPr>
        <p:spPr>
          <a:xfrm>
            <a:off x="2438387" y="3164222"/>
            <a:ext cx="1813560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1-4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973AAD-0F17-4185-A19F-F1C0440DE3BF}"/>
              </a:ext>
            </a:extLst>
          </p:cNvPr>
          <p:cNvSpPr/>
          <p:nvPr/>
        </p:nvSpPr>
        <p:spPr>
          <a:xfrm>
            <a:off x="4261434" y="3674488"/>
            <a:ext cx="1831496" cy="5117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5-8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419B02-4659-4F32-9C4F-241F56E38953}"/>
              </a:ext>
            </a:extLst>
          </p:cNvPr>
          <p:cNvSpPr/>
          <p:nvPr/>
        </p:nvSpPr>
        <p:spPr>
          <a:xfrm>
            <a:off x="6102416" y="4184754"/>
            <a:ext cx="1825713" cy="51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Lessons 9-14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A54937-739C-4074-8884-EAF5A55BE542}"/>
              </a:ext>
            </a:extLst>
          </p:cNvPr>
          <p:cNvSpPr/>
          <p:nvPr/>
        </p:nvSpPr>
        <p:spPr>
          <a:xfrm>
            <a:off x="7937615" y="4669668"/>
            <a:ext cx="1824986" cy="511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Check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AC8FB-114D-4981-B7D4-A61B0D094E1B}"/>
              </a:ext>
            </a:extLst>
          </p:cNvPr>
          <p:cNvSpPr/>
          <p:nvPr/>
        </p:nvSpPr>
        <p:spPr>
          <a:xfrm>
            <a:off x="9772087" y="5181397"/>
            <a:ext cx="1797490" cy="5117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Objective Assessment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B16251-3231-4CD5-83C9-82DBE8F5E7FD}"/>
              </a:ext>
            </a:extLst>
          </p:cNvPr>
          <p:cNvSpPr/>
          <p:nvPr/>
        </p:nvSpPr>
        <p:spPr>
          <a:xfrm>
            <a:off x="612459" y="2653956"/>
            <a:ext cx="1814368" cy="5117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Pre-Assessment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4CB98-762C-4EE4-A462-B5F2C80CD070}"/>
              </a:ext>
            </a:extLst>
          </p:cNvPr>
          <p:cNvSpPr txBox="1"/>
          <p:nvPr/>
        </p:nvSpPr>
        <p:spPr>
          <a:xfrm>
            <a:off x="2414048" y="3695146"/>
            <a:ext cx="18659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 WHAT IS INFORMATION SECURITY?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17-34; 18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 IDENTIFICATION AND AUTHENTICATION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35-45; 11 pages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3 AUTHORIZATION AND ACCESS CONTROLS</a:t>
            </a:r>
            <a:endParaRPr lang="en-US" sz="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46-58;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4 AUDITING AND ACCOUNTABILITY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59-67; 9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724E20-371C-4075-B79A-81B3F4893C63}"/>
              </a:ext>
            </a:extLst>
          </p:cNvPr>
          <p:cNvSpPr txBox="1"/>
          <p:nvPr/>
        </p:nvSpPr>
        <p:spPr>
          <a:xfrm>
            <a:off x="4203341" y="4098856"/>
            <a:ext cx="1886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endParaRPr lang="en-US" sz="800" dirty="0">
              <a:solidFill>
                <a:srgbClr val="333333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5 CRYPTOGRAPHY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68-83; 16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6 COMPLIANCE, LAWS, AND REGULATIONS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84-97;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7 OPERATIONS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98-107; 10 pages</a:t>
            </a: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8 HUMAN ELEMENT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108-119; 12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BA98-13B8-4EBE-8E4F-A305051CD1F3}"/>
              </a:ext>
            </a:extLst>
          </p:cNvPr>
          <p:cNvSpPr txBox="1"/>
          <p:nvPr/>
        </p:nvSpPr>
        <p:spPr>
          <a:xfrm>
            <a:off x="6033229" y="4718307"/>
            <a:ext cx="1894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9 PHYSICAL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120-130; 11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10 NETWORK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131-142; 12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11 OPERATING SYSTEM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143-153; 11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12 MOBILE, EMBEDDED, AND INTERNET OF THINGS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154-167; 14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13 APPLICATION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168-180; 13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u="none" strike="noStrike" dirty="0">
                <a:solidFill>
                  <a:srgbClr val="5759A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14 ASSESSING SECURITY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800" dirty="0">
                <a:solidFill>
                  <a:srgbClr val="70707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 181-195; 15 pages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fontAlgn="t">
              <a:spcBef>
                <a:spcPts val="0"/>
              </a:spcBef>
            </a:pPr>
            <a:r>
              <a:rPr lang="en-US" sz="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" dirty="0">
              <a:solidFill>
                <a:srgbClr val="00305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B2C34-ABC2-4DE7-8ECF-C1BD4CE2794E}"/>
              </a:ext>
            </a:extLst>
          </p:cNvPr>
          <p:cNvSpPr/>
          <p:nvPr/>
        </p:nvSpPr>
        <p:spPr>
          <a:xfrm>
            <a:off x="612456" y="1754868"/>
            <a:ext cx="1825944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days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6EBBC-3CEB-4023-B8A7-7A0855AC499A}"/>
              </a:ext>
            </a:extLst>
          </p:cNvPr>
          <p:cNvSpPr/>
          <p:nvPr/>
        </p:nvSpPr>
        <p:spPr>
          <a:xfrm>
            <a:off x="2438399" y="1754870"/>
            <a:ext cx="1825903" cy="4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 days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4FDED9-3464-43C1-A239-E40609692C9D}"/>
              </a:ext>
            </a:extLst>
          </p:cNvPr>
          <p:cNvSpPr/>
          <p:nvPr/>
        </p:nvSpPr>
        <p:spPr>
          <a:xfrm>
            <a:off x="4267108" y="1754868"/>
            <a:ext cx="1825822" cy="411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 days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3086AB-66F9-4AF0-8CD2-9ADB50FDDB58}"/>
              </a:ext>
            </a:extLst>
          </p:cNvPr>
          <p:cNvSpPr/>
          <p:nvPr/>
        </p:nvSpPr>
        <p:spPr>
          <a:xfrm>
            <a:off x="6099072" y="1754867"/>
            <a:ext cx="1831698" cy="411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 days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094066-680E-4CA3-9A8C-ADEA3677B1DE}"/>
              </a:ext>
            </a:extLst>
          </p:cNvPr>
          <p:cNvSpPr/>
          <p:nvPr/>
        </p:nvSpPr>
        <p:spPr>
          <a:xfrm>
            <a:off x="7939771" y="1754867"/>
            <a:ext cx="1813830" cy="4110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 days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D9505-5DCA-4F26-BA94-0BC48D40ED04}"/>
              </a:ext>
            </a:extLst>
          </p:cNvPr>
          <p:cNvSpPr/>
          <p:nvPr/>
        </p:nvSpPr>
        <p:spPr>
          <a:xfrm>
            <a:off x="9762602" y="1754867"/>
            <a:ext cx="1806975" cy="4110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 days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844BDED-10CB-4893-B2F7-B6B29ED875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06039" y="5844725"/>
            <a:ext cx="1039536" cy="779652"/>
          </a:xfrm>
          <a:prstGeom prst="rect">
            <a:avLst/>
          </a:prstGeom>
        </p:spPr>
      </p:pic>
      <p:pic>
        <p:nvPicPr>
          <p:cNvPr id="42" name="Picture 4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0EFD9B-556B-48B8-A0A8-790F2F8F3E4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rcRect l="11576" r="32817"/>
          <a:stretch/>
        </p:blipFill>
        <p:spPr>
          <a:xfrm>
            <a:off x="603505" y="3257818"/>
            <a:ext cx="1825956" cy="1847582"/>
          </a:xfrm>
          <a:prstGeom prst="rect">
            <a:avLst/>
          </a:prstGeom>
        </p:spPr>
      </p:pic>
      <p:pic>
        <p:nvPicPr>
          <p:cNvPr id="44" name="Picture 43" descr="Logo&#10;&#10;Description automatically generated with medium confidence">
            <a:extLst>
              <a:ext uri="{FF2B5EF4-FFF2-40B4-BE49-F238E27FC236}">
                <a16:creationId xmlns:a16="http://schemas.microsoft.com/office/drawing/2014/main" id="{64796ACC-F6F7-4B0F-9206-ABC883032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17461" y="2634138"/>
            <a:ext cx="675359" cy="675359"/>
          </a:xfrm>
          <a:prstGeom prst="rect">
            <a:avLst/>
          </a:prstGeom>
        </p:spPr>
      </p:pic>
      <p:pic>
        <p:nvPicPr>
          <p:cNvPr id="47" name="Picture 4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6607243-873B-452D-B806-D66041215B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326207" y="3115157"/>
            <a:ext cx="727199" cy="6144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1CFE52-66E2-4173-9B5A-0528873F47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6314163" y="3233176"/>
            <a:ext cx="1402277" cy="931346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2E783F90-44D2-4F9E-8F1D-16B7A28ED7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862337" y="3891199"/>
            <a:ext cx="836624" cy="788441"/>
          </a:xfrm>
          <a:prstGeom prst="rect">
            <a:avLst/>
          </a:prstGeom>
        </p:spPr>
      </p:pic>
      <p:pic>
        <p:nvPicPr>
          <p:cNvPr id="54" name="Picture 53" descr="A picture containing text, computer, desk&#10;&#10;Description automatically generated">
            <a:extLst>
              <a:ext uri="{FF2B5EF4-FFF2-40B4-BE49-F238E27FC236}">
                <a16:creationId xmlns:a16="http://schemas.microsoft.com/office/drawing/2014/main" id="{426B99BF-2635-4996-B53B-54AA24568E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0026882" y="4308770"/>
            <a:ext cx="1299921" cy="867697"/>
          </a:xfrm>
          <a:prstGeom prst="rect">
            <a:avLst/>
          </a:prstGeom>
        </p:spPr>
      </p:pic>
      <p:pic>
        <p:nvPicPr>
          <p:cNvPr id="56" name="Graphic 55" descr="Telephone with solid fill">
            <a:extLst>
              <a:ext uri="{FF2B5EF4-FFF2-40B4-BE49-F238E27FC236}">
                <a16:creationId xmlns:a16="http://schemas.microsoft.com/office/drawing/2014/main" id="{871D9A90-06D2-446B-A2E4-53AEDC149B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78373" y="2824850"/>
            <a:ext cx="457200" cy="457200"/>
          </a:xfrm>
          <a:prstGeom prst="rect">
            <a:avLst/>
          </a:prstGeom>
        </p:spPr>
      </p:pic>
      <p:pic>
        <p:nvPicPr>
          <p:cNvPr id="57" name="Graphic 56" descr="Telephone with solid fill">
            <a:extLst>
              <a:ext uri="{FF2B5EF4-FFF2-40B4-BE49-F238E27FC236}">
                <a16:creationId xmlns:a16="http://schemas.microsoft.com/office/drawing/2014/main" id="{26FA2B66-2B65-4D29-8262-8B29D4CB58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49182" y="3376565"/>
            <a:ext cx="457200" cy="457200"/>
          </a:xfrm>
          <a:prstGeom prst="rect">
            <a:avLst/>
          </a:prstGeom>
        </p:spPr>
      </p:pic>
      <p:pic>
        <p:nvPicPr>
          <p:cNvPr id="58" name="Graphic 57" descr="Telephone with solid fill">
            <a:extLst>
              <a:ext uri="{FF2B5EF4-FFF2-40B4-BE49-F238E27FC236}">
                <a16:creationId xmlns:a16="http://schemas.microsoft.com/office/drawing/2014/main" id="{E8B3125A-6FF8-43E1-91C5-5E5E05B79A2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309293" y="3773690"/>
            <a:ext cx="457200" cy="457200"/>
          </a:xfrm>
          <a:prstGeom prst="rect">
            <a:avLst/>
          </a:prstGeom>
        </p:spPr>
      </p:pic>
      <p:pic>
        <p:nvPicPr>
          <p:cNvPr id="59" name="Graphic 58" descr="Telephone with solid fill">
            <a:extLst>
              <a:ext uri="{FF2B5EF4-FFF2-40B4-BE49-F238E27FC236}">
                <a16:creationId xmlns:a16="http://schemas.microsoft.com/office/drawing/2014/main" id="{2E3CED0B-7B19-4A9C-BA9F-6014AA5B7E9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05955" y="4285419"/>
            <a:ext cx="457200" cy="457200"/>
          </a:xfrm>
          <a:prstGeom prst="rect">
            <a:avLst/>
          </a:prstGeom>
        </p:spPr>
      </p:pic>
      <p:sp>
        <p:nvSpPr>
          <p:cNvPr id="63" name="Scroll: Horizontal 62">
            <a:extLst>
              <a:ext uri="{FF2B5EF4-FFF2-40B4-BE49-F238E27FC236}">
                <a16:creationId xmlns:a16="http://schemas.microsoft.com/office/drawing/2014/main" id="{0DE48593-8513-47CB-A5AF-A74CDD88D36A}"/>
              </a:ext>
            </a:extLst>
          </p:cNvPr>
          <p:cNvSpPr/>
          <p:nvPr/>
        </p:nvSpPr>
        <p:spPr>
          <a:xfrm>
            <a:off x="5295010" y="1267429"/>
            <a:ext cx="1514548" cy="45780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Check In, Readjust Plan as Needed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114D9C-D8EB-4B6D-A7F8-9B4C5E373878}"/>
              </a:ext>
            </a:extLst>
          </p:cNvPr>
          <p:cNvCxnSpPr/>
          <p:nvPr/>
        </p:nvCxnSpPr>
        <p:spPr>
          <a:xfrm>
            <a:off x="4261434" y="1758732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F9843D-B56A-4635-9D53-3362BEE3E541}"/>
              </a:ext>
            </a:extLst>
          </p:cNvPr>
          <p:cNvCxnSpPr/>
          <p:nvPr/>
        </p:nvCxnSpPr>
        <p:spPr>
          <a:xfrm>
            <a:off x="6079990" y="1751170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116B40-5957-4FAD-9757-A7E775BB356F}"/>
              </a:ext>
            </a:extLst>
          </p:cNvPr>
          <p:cNvCxnSpPr/>
          <p:nvPr/>
        </p:nvCxnSpPr>
        <p:spPr>
          <a:xfrm>
            <a:off x="2438387" y="1751170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D0A8D7-46F8-4B5A-BFE5-5565F158E382}"/>
              </a:ext>
            </a:extLst>
          </p:cNvPr>
          <p:cNvCxnSpPr/>
          <p:nvPr/>
        </p:nvCxnSpPr>
        <p:spPr>
          <a:xfrm>
            <a:off x="7928129" y="1758732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2CF10C-C669-4DC4-A08C-49522E3A8730}"/>
              </a:ext>
            </a:extLst>
          </p:cNvPr>
          <p:cNvCxnSpPr/>
          <p:nvPr/>
        </p:nvCxnSpPr>
        <p:spPr>
          <a:xfrm>
            <a:off x="9743039" y="1767098"/>
            <a:ext cx="0" cy="4944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1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D617-13B1-41FE-9E86-CF64B9A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SLIDES as PICTURES of the SLIDES</a:t>
            </a:r>
          </a:p>
        </p:txBody>
      </p:sp>
    </p:spTree>
    <p:extLst>
      <p:ext uri="{BB962C8B-B14F-4D97-AF65-F5344CB8AC3E}">
        <p14:creationId xmlns:p14="http://schemas.microsoft.com/office/powerpoint/2010/main" val="1922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6261-B566-4479-8CAB-AE906877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0" y="158212"/>
            <a:ext cx="11028620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5F49A-C8FD-4310-BE91-06183E25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" y="164309"/>
            <a:ext cx="11101778" cy="65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05CA43-5246-4BCA-A320-D18F5F75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228322"/>
            <a:ext cx="11095682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643</Words>
  <Application>Microsoft Macintosh PowerPoint</Application>
  <PresentationFormat>Widescreen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Segoe UI</vt:lpstr>
      <vt:lpstr>Office Theme</vt:lpstr>
      <vt:lpstr>C836 Pacing - Speedy Pacing (1 to 2 Weeks)</vt:lpstr>
      <vt:lpstr>C836 Pacing - Steady Pacing (2 to 4 Weeks)</vt:lpstr>
      <vt:lpstr>C836 Pacing - Deliberate Pacing (4 to 6 Weeks)</vt:lpstr>
      <vt:lpstr>NEXT SLIDES as PICTURES of the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Konczynski</dc:creator>
  <cp:lastModifiedBy>Greg Westmoreland</cp:lastModifiedBy>
  <cp:revision>3</cp:revision>
  <dcterms:created xsi:type="dcterms:W3CDTF">2022-10-25T01:15:25Z</dcterms:created>
  <dcterms:modified xsi:type="dcterms:W3CDTF">2023-04-12T01:42:45Z</dcterms:modified>
</cp:coreProperties>
</file>