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481" r:id="rId3"/>
    <p:sldId id="482" r:id="rId4"/>
    <p:sldId id="448" r:id="rId5"/>
    <p:sldId id="467" r:id="rId6"/>
    <p:sldId id="477" r:id="rId7"/>
    <p:sldId id="483" r:id="rId8"/>
    <p:sldId id="484" r:id="rId9"/>
    <p:sldId id="485" r:id="rId10"/>
    <p:sldId id="478" r:id="rId11"/>
    <p:sldId id="486" r:id="rId12"/>
    <p:sldId id="487" r:id="rId13"/>
    <p:sldId id="488" r:id="rId14"/>
    <p:sldId id="479" r:id="rId15"/>
    <p:sldId id="480" r:id="rId16"/>
    <p:sldId id="369" r:id="rId17"/>
  </p:sldIdLst>
  <p:sldSz cx="9144000" cy="5143500" type="screen16x9"/>
  <p:notesSz cx="7104063" cy="10234613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60"/>
  </p:normalViewPr>
  <p:slideViewPr>
    <p:cSldViewPr snapToGrid="0">
      <p:cViewPr>
        <p:scale>
          <a:sx n="127" d="100"/>
          <a:sy n="127" d="100"/>
        </p:scale>
        <p:origin x="72" y="-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94f604d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94f604d8d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algn="ctr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2fb05753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2fb05753b_0_13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pt-BR" sz="20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É uma instrução em linguagens de programação que permite que um valor seja atribuído a uma variável.</a:t>
            </a:r>
            <a:endParaRPr sz="20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15000"/>
              </a:lnSpc>
              <a:spcBef>
                <a:spcPts val="1300"/>
              </a:spcBef>
              <a:buNone/>
            </a:pPr>
            <a:r>
              <a:rPr lang="pt-BR" sz="20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É utilizado para armazenar valores e manipular dados durante a execução do programa.</a:t>
            </a:r>
            <a:endParaRPr sz="20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15000"/>
              </a:lnSpc>
              <a:spcBef>
                <a:spcPts val="1300"/>
              </a:spcBef>
              <a:buNone/>
            </a:pPr>
            <a:r>
              <a:rPr lang="pt-BR" sz="20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Uma vez que uma variável é atribuída a um valor, esse valor pode ser usado em outras operações ou expressões dentro do programa, permitindo que os programas realizem cálculos e tomem decisões com base nos valores armazenados nas variáveis.</a:t>
            </a:r>
            <a:endParaRPr sz="20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15000"/>
              </a:lnSpc>
              <a:spcBef>
                <a:spcPts val="1300"/>
              </a:spcBef>
              <a:buNone/>
            </a:pPr>
            <a:endParaRPr sz="20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Bef>
                <a:spcPts val="130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8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2fb05753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2fb05753b_0_13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pt-BR" sz="20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É uma instrução em linguagens de programação que permite que um valor seja atribuído a uma variável.</a:t>
            </a:r>
            <a:endParaRPr sz="20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15000"/>
              </a:lnSpc>
              <a:spcBef>
                <a:spcPts val="1300"/>
              </a:spcBef>
              <a:buNone/>
            </a:pPr>
            <a:r>
              <a:rPr lang="pt-BR" sz="20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É utilizado para armazenar valores e manipular dados durante a execução do programa.</a:t>
            </a:r>
            <a:endParaRPr sz="20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15000"/>
              </a:lnSpc>
              <a:spcBef>
                <a:spcPts val="1300"/>
              </a:spcBef>
              <a:buNone/>
            </a:pPr>
            <a:r>
              <a:rPr lang="pt-BR" sz="20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Uma vez que uma variável é atribuída a um valor, esse valor pode ser usado em outras operações ou expressões dentro do programa, permitindo que os programas realizem cálculos e tomem decisões com base nos valores armazenados nas variáveis.</a:t>
            </a:r>
            <a:endParaRPr sz="20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15000"/>
              </a:lnSpc>
              <a:spcBef>
                <a:spcPts val="1300"/>
              </a:spcBef>
              <a:buNone/>
            </a:pPr>
            <a:endParaRPr sz="20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Bef>
                <a:spcPts val="130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>
          <a:extLst>
            <a:ext uri="{FF2B5EF4-FFF2-40B4-BE49-F238E27FC236}">
              <a16:creationId xmlns:a16="http://schemas.microsoft.com/office/drawing/2014/main" id="{7AEA4508-6D38-084B-3924-C28F372E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94f604d8d_0_638:notes">
            <a:extLst>
              <a:ext uri="{FF2B5EF4-FFF2-40B4-BE49-F238E27FC236}">
                <a16:creationId xmlns:a16="http://schemas.microsoft.com/office/drawing/2014/main" id="{6E1CDB6F-D0BA-AEF6-78DD-0D34320699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94f604d8d_0_638:notes">
            <a:extLst>
              <a:ext uri="{FF2B5EF4-FFF2-40B4-BE49-F238E27FC236}">
                <a16:creationId xmlns:a16="http://schemas.microsoft.com/office/drawing/2014/main" id="{E9C22D45-ED4D-9A9A-D908-791AE4096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01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94f604d8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94f604d8d_0_6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8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94f604d8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94f604d8d_0_6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2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94f604d8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94f604d8d_0_6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021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94f604d8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94f604d8d_0_6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36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94f604d8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94f604d8d_0_6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7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94f604d8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94f604d8d_0_6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6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0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26900" y="4606024"/>
            <a:ext cx="2334075" cy="421551"/>
            <a:chOff x="4336950" y="1744149"/>
            <a:chExt cx="2334075" cy="421551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l="34887" r="34887" b="46239"/>
            <a:stretch/>
          </p:blipFill>
          <p:spPr>
            <a:xfrm>
              <a:off x="4336950" y="1744149"/>
              <a:ext cx="285800" cy="35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6;p2"/>
            <p:cNvSpPr/>
            <p:nvPr/>
          </p:nvSpPr>
          <p:spPr>
            <a:xfrm>
              <a:off x="5563919" y="1903350"/>
              <a:ext cx="10800" cy="235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28525" y="1876200"/>
              <a:ext cx="10425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Centro de Referência</a:t>
              </a:r>
              <a:b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em Educação a Distância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30024" y="1876200"/>
              <a:ext cx="9339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1">
                  <a:latin typeface="Open Sans"/>
                  <a:ea typeface="Open Sans"/>
                  <a:cs typeface="Open Sans"/>
                  <a:sym typeface="Open Sans"/>
                </a:rPr>
                <a:t>INSTITUTO FEDERAL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Ceará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126900" y="4465225"/>
            <a:ext cx="8520600" cy="27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126900" y="4606024"/>
            <a:ext cx="2334075" cy="421551"/>
            <a:chOff x="4336950" y="1744149"/>
            <a:chExt cx="2334075" cy="421551"/>
          </a:xfrm>
        </p:grpSpPr>
        <p:pic>
          <p:nvPicPr>
            <p:cNvPr id="36" name="Google Shape;36;p4"/>
            <p:cNvPicPr preferRelativeResize="0"/>
            <p:nvPr/>
          </p:nvPicPr>
          <p:blipFill rotWithShape="1">
            <a:blip r:embed="rId2">
              <a:alphaModFix/>
            </a:blip>
            <a:srcRect l="34887" r="34887" b="46239"/>
            <a:stretch/>
          </p:blipFill>
          <p:spPr>
            <a:xfrm>
              <a:off x="4336950" y="1744149"/>
              <a:ext cx="285800" cy="35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>
              <a:off x="5563919" y="1903350"/>
              <a:ext cx="10800" cy="235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628525" y="1876200"/>
              <a:ext cx="10425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Centro de Referência</a:t>
              </a:r>
              <a:b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em Educação a Distância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630024" y="1876200"/>
              <a:ext cx="9339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1">
                  <a:latin typeface="Open Sans"/>
                  <a:ea typeface="Open Sans"/>
                  <a:cs typeface="Open Sans"/>
                  <a:sym typeface="Open Sans"/>
                </a:rPr>
                <a:t>INSTITUTO FEDERAL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Ceará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26900" y="4465225"/>
            <a:ext cx="8520600" cy="27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26900" y="4606024"/>
            <a:ext cx="2334075" cy="421551"/>
            <a:chOff x="4336950" y="1744149"/>
            <a:chExt cx="2334075" cy="421551"/>
          </a:xfrm>
        </p:grpSpPr>
        <p:pic>
          <p:nvPicPr>
            <p:cNvPr id="57" name="Google Shape;57;p6"/>
            <p:cNvPicPr preferRelativeResize="0"/>
            <p:nvPr/>
          </p:nvPicPr>
          <p:blipFill rotWithShape="1">
            <a:blip r:embed="rId2">
              <a:alphaModFix/>
            </a:blip>
            <a:srcRect l="34887" r="34887" b="46239"/>
            <a:stretch/>
          </p:blipFill>
          <p:spPr>
            <a:xfrm>
              <a:off x="4336950" y="1744149"/>
              <a:ext cx="285800" cy="35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6"/>
            <p:cNvSpPr/>
            <p:nvPr/>
          </p:nvSpPr>
          <p:spPr>
            <a:xfrm>
              <a:off x="5563919" y="1903350"/>
              <a:ext cx="10800" cy="235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5628525" y="1876200"/>
              <a:ext cx="10425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Centro de Referência</a:t>
              </a:r>
              <a:b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em Educação a Distância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4630024" y="1876200"/>
              <a:ext cx="9339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1">
                  <a:latin typeface="Open Sans"/>
                  <a:ea typeface="Open Sans"/>
                  <a:cs typeface="Open Sans"/>
                  <a:sym typeface="Open Sans"/>
                </a:rPr>
                <a:t>INSTITUTO FEDERAL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Ceará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126900" y="4465225"/>
            <a:ext cx="8520600" cy="27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3D85C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4775100" y="4606024"/>
            <a:ext cx="2334075" cy="421551"/>
            <a:chOff x="4336950" y="1744149"/>
            <a:chExt cx="2334075" cy="421551"/>
          </a:xfrm>
        </p:grpSpPr>
        <p:pic>
          <p:nvPicPr>
            <p:cNvPr id="90" name="Google Shape;90;p9"/>
            <p:cNvPicPr preferRelativeResize="0"/>
            <p:nvPr/>
          </p:nvPicPr>
          <p:blipFill rotWithShape="1">
            <a:blip r:embed="rId2">
              <a:alphaModFix/>
            </a:blip>
            <a:srcRect l="34887" r="34887" b="46239"/>
            <a:stretch/>
          </p:blipFill>
          <p:spPr>
            <a:xfrm>
              <a:off x="4336950" y="1744149"/>
              <a:ext cx="285800" cy="35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9"/>
            <p:cNvSpPr/>
            <p:nvPr/>
          </p:nvSpPr>
          <p:spPr>
            <a:xfrm>
              <a:off x="5563919" y="1903350"/>
              <a:ext cx="10800" cy="235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628525" y="1876200"/>
              <a:ext cx="10425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Centro de Referência</a:t>
              </a:r>
              <a:b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em Educação a Distância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630024" y="1876200"/>
              <a:ext cx="9339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1">
                  <a:latin typeface="Open Sans"/>
                  <a:ea typeface="Open Sans"/>
                  <a:cs typeface="Open Sans"/>
                  <a:sym typeface="Open Sans"/>
                </a:rPr>
                <a:t>INSTITUTO FEDERAL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Ceará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311700" y="3849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grpSp>
        <p:nvGrpSpPr>
          <p:cNvPr id="97" name="Google Shape;97;p10"/>
          <p:cNvGrpSpPr/>
          <p:nvPr/>
        </p:nvGrpSpPr>
        <p:grpSpPr>
          <a:xfrm>
            <a:off x="126900" y="4606024"/>
            <a:ext cx="2334075" cy="421551"/>
            <a:chOff x="4336950" y="1744149"/>
            <a:chExt cx="2334075" cy="421551"/>
          </a:xfrm>
        </p:grpSpPr>
        <p:pic>
          <p:nvPicPr>
            <p:cNvPr id="98" name="Google Shape;98;p10"/>
            <p:cNvPicPr preferRelativeResize="0"/>
            <p:nvPr/>
          </p:nvPicPr>
          <p:blipFill rotWithShape="1">
            <a:blip r:embed="rId2">
              <a:alphaModFix/>
            </a:blip>
            <a:srcRect l="34887" r="34887" b="46239"/>
            <a:stretch/>
          </p:blipFill>
          <p:spPr>
            <a:xfrm>
              <a:off x="4336950" y="1744149"/>
              <a:ext cx="285800" cy="35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0"/>
            <p:cNvSpPr/>
            <p:nvPr/>
          </p:nvSpPr>
          <p:spPr>
            <a:xfrm>
              <a:off x="5563919" y="1903350"/>
              <a:ext cx="10800" cy="235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5628525" y="1876200"/>
              <a:ext cx="10425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Centro de Referência</a:t>
              </a:r>
              <a:b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em Educação a Distância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4630024" y="1876200"/>
              <a:ext cx="9339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1">
                  <a:latin typeface="Open Sans"/>
                  <a:ea typeface="Open Sans"/>
                  <a:cs typeface="Open Sans"/>
                  <a:sym typeface="Open Sans"/>
                </a:rPr>
                <a:t>INSTITUTO FEDERAL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Ceará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" name="Google Shape;102;p10"/>
          <p:cNvSpPr/>
          <p:nvPr/>
        </p:nvSpPr>
        <p:spPr>
          <a:xfrm>
            <a:off x="126900" y="4465225"/>
            <a:ext cx="8520600" cy="27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2"/>
          <p:cNvGrpSpPr/>
          <p:nvPr/>
        </p:nvGrpSpPr>
        <p:grpSpPr>
          <a:xfrm>
            <a:off x="126900" y="4606024"/>
            <a:ext cx="2334075" cy="421551"/>
            <a:chOff x="4336950" y="1744149"/>
            <a:chExt cx="2334075" cy="421551"/>
          </a:xfrm>
        </p:grpSpPr>
        <p:pic>
          <p:nvPicPr>
            <p:cNvPr id="117" name="Google Shape;117;p12"/>
            <p:cNvPicPr preferRelativeResize="0"/>
            <p:nvPr/>
          </p:nvPicPr>
          <p:blipFill rotWithShape="1">
            <a:blip r:embed="rId2">
              <a:alphaModFix/>
            </a:blip>
            <a:srcRect l="34887" r="34887" b="46239"/>
            <a:stretch/>
          </p:blipFill>
          <p:spPr>
            <a:xfrm>
              <a:off x="4336950" y="1744149"/>
              <a:ext cx="285800" cy="35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2"/>
            <p:cNvSpPr/>
            <p:nvPr/>
          </p:nvSpPr>
          <p:spPr>
            <a:xfrm>
              <a:off x="5563919" y="1903350"/>
              <a:ext cx="10800" cy="235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5628525" y="1876200"/>
              <a:ext cx="10425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Centro de Referência</a:t>
              </a:r>
              <a:b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em Educação a Distância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4630024" y="1876200"/>
              <a:ext cx="933900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1">
                  <a:latin typeface="Open Sans"/>
                  <a:ea typeface="Open Sans"/>
                  <a:cs typeface="Open Sans"/>
                  <a:sym typeface="Open Sans"/>
                </a:rPr>
                <a:t>INSTITUTO FEDERAL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latin typeface="Open Sans"/>
                  <a:ea typeface="Open Sans"/>
                  <a:cs typeface="Open Sans"/>
                  <a:sym typeface="Open Sans"/>
                </a:rPr>
                <a:t>Ceará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1" name="Google Shape;121;p12"/>
          <p:cNvSpPr/>
          <p:nvPr/>
        </p:nvSpPr>
        <p:spPr>
          <a:xfrm>
            <a:off x="126900" y="4465225"/>
            <a:ext cx="8520600" cy="27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>
                <a:solidFill>
                  <a:srgbClr val="FFFFFF"/>
                </a:solidFill>
              </a:rPr>
              <a:t>Controle de Merenda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Projeto Final da disciplina de Programação Web I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83" dirty="0"/>
              <a:t>Geovane Sousa De Melo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rgbClr val="999999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latin typeface="Source Code Pro"/>
                <a:ea typeface="Source Code Pro"/>
                <a:cs typeface="Source Code Pro"/>
                <a:sym typeface="Source Code Pro"/>
              </a:rPr>
              <a:t>1</a:t>
            </a:fld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>
            <a:spLocks noGrp="1"/>
          </p:cNvSpPr>
          <p:nvPr>
            <p:ph type="title"/>
          </p:nvPr>
        </p:nvSpPr>
        <p:spPr>
          <a:xfrm>
            <a:off x="311700" y="2582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pt-BR" altLang="pt-BR" dirty="0"/>
              <a:t>Principais </a:t>
            </a:r>
            <a:r>
              <a:rPr lang="pt-BR" altLang="pt-BR" dirty="0" err="1"/>
              <a:t>endpoints</a:t>
            </a:r>
            <a:r>
              <a:rPr lang="pt-BR" altLang="pt-BR" dirty="0"/>
              <a:t> do Back-</a:t>
            </a:r>
            <a:r>
              <a:rPr lang="pt-BR" altLang="pt-BR" dirty="0" err="1"/>
              <a:t>End</a:t>
            </a:r>
            <a:endParaRPr dirty="0"/>
          </a:p>
        </p:txBody>
      </p:sp>
      <p:sp>
        <p:nvSpPr>
          <p:cNvPr id="513" name="Google Shape;513;p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4F9410-90F1-36A4-38D5-57BFA47B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46" y="109899"/>
            <a:ext cx="4148254" cy="45533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6D9464-EA0E-8625-BFE1-AC081C24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5" y="1820281"/>
            <a:ext cx="4836868" cy="26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4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F4AEC6-CCDF-2F41-7742-E7EFE73B16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F184F4-095A-BA86-AD0A-0AEB9BDD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516" y="0"/>
            <a:ext cx="4654484" cy="5143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162F6F-1CDF-6D48-1926-8874FB11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3" y="1903141"/>
            <a:ext cx="4355128" cy="258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3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A222E9-B569-F0E2-C962-3646AF20A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6FCB54-0308-16E7-35E2-C518419C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0" y="825190"/>
            <a:ext cx="6078109" cy="36530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FEC77C-E395-5A08-B063-5B5364A1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721" y="203561"/>
            <a:ext cx="2787805" cy="42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1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6FF94D-EC37-F6A6-44A4-51B1CC4E1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DF34BD-B58F-DA5F-7553-67445706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" y="133814"/>
            <a:ext cx="3591843" cy="42971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01F004-7C86-5041-32C4-202BDCF2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66" y="579988"/>
            <a:ext cx="5395434" cy="34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6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>
            <a:spLocks noGrp="1"/>
          </p:cNvSpPr>
          <p:nvPr>
            <p:ph type="title"/>
          </p:nvPr>
        </p:nvSpPr>
        <p:spPr>
          <a:xfrm>
            <a:off x="311700" y="2582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pt-BR" altLang="pt-BR" dirty="0"/>
              <a:t>Principais tabelas do Banco de dados</a:t>
            </a:r>
            <a:endParaRPr dirty="0"/>
          </a:p>
        </p:txBody>
      </p:sp>
      <p:sp>
        <p:nvSpPr>
          <p:cNvPr id="513" name="Google Shape;513;p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9CAA1-F0BA-7CE4-AE57-943EFB7C9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909925"/>
            <a:ext cx="3052439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CREATE TABLE IF NOT EXISTS alunos (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id SERIAL PRIMARY KEY,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nome VARCHAR(255) NOT NULL,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matricula VARCHAR(50) NOT NULL UNIQUE,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curso VARCHAR(255) NOT NULL,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turno VARCHAR(50) NOT NULL,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imagem BYTEA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58EAB-A963-8B49-AB5A-A3159BE5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97" y="2306425"/>
            <a:ext cx="3052439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CREATE TABLE IF NOT EXISTS comidas (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id SERIAL PRIMARY KEY,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nome VARCHAR(255) NOT NULL,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imagem BYTEA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774BE-2562-2975-7C17-A990C2E6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99" y="3241260"/>
            <a:ext cx="3052439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CREATE TABLE IF NOT EXISTS </a:t>
            </a:r>
            <a:r>
              <a:rPr kumimoji="0" lang="pt-BR" altLang="pt-BR" sz="9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eventos_merenda</a:t>
            </a: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(</a:t>
            </a:r>
            <a:b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id SERIAL PRIMARY KEY, </a:t>
            </a:r>
            <a:b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data DATE NOT NULL</a:t>
            </a:r>
            <a:b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turno VARCHAR(50) NOT NULL,</a:t>
            </a:r>
            <a:b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</a:t>
            </a:r>
            <a:r>
              <a:rPr kumimoji="0" lang="pt-BR" altLang="pt-BR" sz="9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comida_id</a:t>
            </a: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INT REFERENCES comidas(id</a:t>
            </a:r>
            <a:b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</a:t>
            </a:r>
            <a:r>
              <a:rPr kumimoji="0" lang="pt-BR" altLang="pt-BR" sz="9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horario_inicio</a:t>
            </a: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TIMESTAMP NOT NULL, </a:t>
            </a:r>
            <a:b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</a:t>
            </a:r>
            <a:r>
              <a:rPr kumimoji="0" lang="pt-BR" altLang="pt-BR" sz="9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horario_fim</a:t>
            </a: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TIMESTAMP</a:t>
            </a:r>
            <a:b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)</a:t>
            </a: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8E071AF-9761-D3B7-F52D-5B411FB9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291" y="1679198"/>
            <a:ext cx="4658794" cy="178510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CREATE TABLE IF NOT EXISTS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controle_merendas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(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id SERIAL PRIMARY KEY, 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evento_id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INT NOT NULL REFERENCES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eventos_merenda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(id), 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aluno_id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INT REFERENCES alunos(id), 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status VARCHAR(20) CHECK (status IN ('PENDENTE', 'APROVADO', 'REJEITADO')), 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quantidade INT NOT NULL, 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horario_registro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TIMESTAMP(6) NOT NULL DEFAULT CURRENT_TIMESTAMP, 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observacao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 TEXT</a:t>
            </a:r>
            <a:b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</a:b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94907F"/>
                </a:solidFill>
                <a:effectLst/>
                <a:latin typeface="+mj-lt"/>
              </a:rPr>
              <a:t>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910C714B-4445-88A4-5B10-FE8092CC6BD9}"/>
              </a:ext>
            </a:extLst>
          </p:cNvPr>
          <p:cNvCxnSpPr>
            <a:cxnSpLocks/>
          </p:cNvCxnSpPr>
          <p:nvPr/>
        </p:nvCxnSpPr>
        <p:spPr>
          <a:xfrm>
            <a:off x="2319454" y="1174595"/>
            <a:ext cx="1746837" cy="1271239"/>
          </a:xfrm>
          <a:prstGeom prst="bentConnector3">
            <a:avLst>
              <a:gd name="adj1" fmla="val 7553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157ED5ED-A0CB-67F6-5000-7652B2A457BF}"/>
              </a:ext>
            </a:extLst>
          </p:cNvPr>
          <p:cNvCxnSpPr>
            <a:cxnSpLocks/>
          </p:cNvCxnSpPr>
          <p:nvPr/>
        </p:nvCxnSpPr>
        <p:spPr>
          <a:xfrm flipV="1">
            <a:off x="1837918" y="2266235"/>
            <a:ext cx="2228372" cy="1213969"/>
          </a:xfrm>
          <a:prstGeom prst="bentConnector3">
            <a:avLst>
              <a:gd name="adj1" fmla="val 56749"/>
            </a:avLst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367BBA78-9DE8-D7FA-8444-B4B4CCACEA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699" y="2839057"/>
            <a:ext cx="12700" cy="1125478"/>
          </a:xfrm>
          <a:prstGeom prst="curvedConnector3">
            <a:avLst>
              <a:gd name="adj1" fmla="val 180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3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>
            <a:spLocks noGrp="1"/>
          </p:cNvSpPr>
          <p:nvPr>
            <p:ph type="title"/>
          </p:nvPr>
        </p:nvSpPr>
        <p:spPr>
          <a:xfrm>
            <a:off x="311700" y="2582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pt-BR" altLang="pt-BR" dirty="0"/>
              <a:t>Funcionamento do Projeto</a:t>
            </a:r>
            <a:endParaRPr dirty="0"/>
          </a:p>
        </p:txBody>
      </p:sp>
      <p:sp>
        <p:nvSpPr>
          <p:cNvPr id="513" name="Google Shape;513;p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5" name="Google Shape;512;p69"/>
          <p:cNvSpPr txBox="1">
            <a:spLocks noGrp="1"/>
          </p:cNvSpPr>
          <p:nvPr>
            <p:ph type="body" idx="1"/>
          </p:nvPr>
        </p:nvSpPr>
        <p:spPr>
          <a:xfrm>
            <a:off x="322091" y="1263533"/>
            <a:ext cx="8291973" cy="2497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Mostrar o projeto em funcionamento</a:t>
            </a:r>
          </a:p>
          <a:p>
            <a:endParaRPr lang="pt-BR" dirty="0"/>
          </a:p>
          <a:p>
            <a:r>
              <a:rPr lang="pt-BR" dirty="0"/>
              <a:t>Expor dificuldades, possíveis bugs e funcionalidades não implementadas/futuras</a:t>
            </a:r>
          </a:p>
          <a:p>
            <a:pPr lvl="1"/>
            <a:endParaRPr lang="pt-BR" b="1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07064" y="2119565"/>
            <a:ext cx="4045200" cy="9249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Dúvidas?</a:t>
            </a:r>
            <a:endParaRPr dirty="0"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71;p19"/>
          <p:cNvSpPr txBox="1">
            <a:spLocks/>
          </p:cNvSpPr>
          <p:nvPr/>
        </p:nvSpPr>
        <p:spPr>
          <a:xfrm>
            <a:off x="4958728" y="2119565"/>
            <a:ext cx="4045200" cy="92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3600" dirty="0">
                <a:solidFill>
                  <a:schemeClr val="bg1">
                    <a:lumMod val="50000"/>
                  </a:schemeClr>
                </a:solidFill>
              </a:rPr>
              <a:t>FIM!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380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07064" y="2119565"/>
            <a:ext cx="4045200" cy="9249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Agenda</a:t>
            </a:r>
            <a:endParaRPr dirty="0"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71;p19"/>
          <p:cNvSpPr txBox="1">
            <a:spLocks/>
          </p:cNvSpPr>
          <p:nvPr/>
        </p:nvSpPr>
        <p:spPr>
          <a:xfrm>
            <a:off x="4958728" y="768927"/>
            <a:ext cx="4045200" cy="322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Ideia principal</a:t>
            </a:r>
          </a:p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Arquitetura</a:t>
            </a:r>
          </a:p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Telas (front-</a:t>
            </a:r>
            <a:r>
              <a:rPr lang="pt-BR" sz="3200" dirty="0" err="1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pt-BR" sz="3200" dirty="0" err="1">
                <a:solidFill>
                  <a:schemeClr val="bg1">
                    <a:lumMod val="50000"/>
                  </a:schemeClr>
                </a:solidFill>
              </a:rPr>
              <a:t>Endpoints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pt-BR" sz="3200" dirty="0" err="1">
                <a:solidFill>
                  <a:schemeClr val="bg1">
                    <a:lumMod val="50000"/>
                  </a:schemeClr>
                </a:solidFill>
              </a:rPr>
              <a:t>back-end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Tabelas (Banco de dados)</a:t>
            </a:r>
          </a:p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Funcionamento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3509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>
          <a:extLst>
            <a:ext uri="{FF2B5EF4-FFF2-40B4-BE49-F238E27FC236}">
              <a16:creationId xmlns:a16="http://schemas.microsoft.com/office/drawing/2014/main" id="{23B76F0A-E5E0-E546-78D8-CEEBA7313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>
            <a:extLst>
              <a:ext uri="{FF2B5EF4-FFF2-40B4-BE49-F238E27FC236}">
                <a16:creationId xmlns:a16="http://schemas.microsoft.com/office/drawing/2014/main" id="{BE65F6D4-6877-C440-AF35-C98164096A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2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pt-BR" sz="2400" b="1" i="0" dirty="0">
                <a:solidFill>
                  <a:schemeClr val="bg2"/>
                </a:solidFill>
                <a:effectLst/>
                <a:latin typeface="+mj-lt"/>
              </a:rPr>
              <a:t>Projeto Merenda Escolar - Gestão de Alunos e Merendas</a:t>
            </a:r>
          </a:p>
        </p:txBody>
      </p:sp>
      <p:sp>
        <p:nvSpPr>
          <p:cNvPr id="512" name="Google Shape;512;p69">
            <a:extLst>
              <a:ext uri="{FF2B5EF4-FFF2-40B4-BE49-F238E27FC236}">
                <a16:creationId xmlns:a16="http://schemas.microsoft.com/office/drawing/2014/main" id="{FC06F263-7497-5133-1B18-3B7261B3E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91" y="1263533"/>
            <a:ext cx="8291973" cy="3204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chemeClr val="bg2"/>
                </a:solidFill>
                <a:effectLst/>
                <a:latin typeface="+mj-lt"/>
              </a:rPr>
              <a:t>Este projeto é uma aplicação web desenvolvida para gerenciar as informações de alunos, merendas escolares e o histórico de merendas. O sistema permite o cadastro, edição, exclusão e visualização de alunos e suas respectivas merendas. A aplicação também oferece um controle completo sobre o processo de distribuição das merendas, incluindo o gerenciamento do histórico de quem merendou ou não em determinados dias.</a:t>
            </a:r>
            <a:endParaRPr lang="pt-BR" b="1" i="1" dirty="0">
              <a:solidFill>
                <a:schemeClr val="bg2"/>
              </a:solidFill>
            </a:endParaRPr>
          </a:p>
        </p:txBody>
      </p:sp>
      <p:sp>
        <p:nvSpPr>
          <p:cNvPr id="513" name="Google Shape;513;p69">
            <a:extLst>
              <a:ext uri="{FF2B5EF4-FFF2-40B4-BE49-F238E27FC236}">
                <a16:creationId xmlns:a16="http://schemas.microsoft.com/office/drawing/2014/main" id="{6F9A2F54-2825-D882-179F-F539E6B726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80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>
            <a:spLocks noGrp="1"/>
          </p:cNvSpPr>
          <p:nvPr>
            <p:ph type="body" idx="1"/>
          </p:nvPr>
        </p:nvSpPr>
        <p:spPr>
          <a:xfrm>
            <a:off x="426013" y="1286106"/>
            <a:ext cx="8291973" cy="319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600" b="1" i="0" dirty="0" err="1">
                <a:solidFill>
                  <a:schemeClr val="bg2"/>
                </a:solidFill>
                <a:effectLst/>
                <a:latin typeface="+mj-lt"/>
              </a:rPr>
              <a:t>Frontend</a:t>
            </a:r>
            <a:r>
              <a:rPr lang="pt-BR" sz="1600" b="0" i="0" dirty="0">
                <a:solidFill>
                  <a:schemeClr val="bg2"/>
                </a:solidFill>
                <a:effectLst/>
                <a:latin typeface="+mj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2"/>
                </a:solidFill>
                <a:effectLst/>
                <a:latin typeface="+mj-lt"/>
              </a:rPr>
              <a:t>HTML</a:t>
            </a:r>
            <a:r>
              <a:rPr lang="pt-BR" sz="1200" b="0" i="0" dirty="0">
                <a:solidFill>
                  <a:schemeClr val="bg2"/>
                </a:solidFill>
                <a:effectLst/>
                <a:latin typeface="+mj-lt"/>
              </a:rPr>
              <a:t>: Estruturação das páginas e elementos do site.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2"/>
                </a:solidFill>
                <a:effectLst/>
                <a:latin typeface="+mj-lt"/>
              </a:rPr>
              <a:t>CSS</a:t>
            </a:r>
            <a:r>
              <a:rPr lang="pt-BR" sz="1200" b="0" i="0" dirty="0">
                <a:solidFill>
                  <a:schemeClr val="bg2"/>
                </a:solidFill>
                <a:effectLst/>
                <a:latin typeface="+mj-lt"/>
              </a:rPr>
              <a:t>: Estilo e layout da aplicação.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b="1" i="0" dirty="0" err="1">
                <a:solidFill>
                  <a:schemeClr val="bg2"/>
                </a:solidFill>
                <a:effectLst/>
                <a:latin typeface="+mj-lt"/>
              </a:rPr>
              <a:t>JavaScript</a:t>
            </a:r>
            <a:r>
              <a:rPr lang="pt-BR" sz="1200" b="0" i="0" dirty="0">
                <a:solidFill>
                  <a:schemeClr val="bg2"/>
                </a:solidFill>
                <a:effectLst/>
                <a:latin typeface="+mj-lt"/>
              </a:rPr>
              <a:t>: Funcionalidades interativas, como a navegação nas telas e integração com a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1" i="0" dirty="0" err="1">
                <a:solidFill>
                  <a:schemeClr val="bg2"/>
                </a:solidFill>
                <a:effectLst/>
                <a:latin typeface="+mj-lt"/>
              </a:rPr>
              <a:t>Backend</a:t>
            </a:r>
            <a:r>
              <a:rPr lang="pt-BR" sz="1600" b="0" i="0" dirty="0">
                <a:solidFill>
                  <a:schemeClr val="bg2"/>
                </a:solidFill>
                <a:effectLst/>
                <a:latin typeface="+mj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chemeClr val="bg2"/>
                </a:solidFill>
                <a:latin typeface="+mj-lt"/>
              </a:rPr>
              <a:t>Kotlin</a:t>
            </a:r>
            <a:r>
              <a:rPr lang="pt-BR" sz="1200" b="1" i="0" dirty="0">
                <a:solidFill>
                  <a:schemeClr val="bg2"/>
                </a:solidFill>
                <a:effectLst/>
                <a:latin typeface="+mj-lt"/>
              </a:rPr>
              <a:t> (com Spring Framework)</a:t>
            </a:r>
            <a:r>
              <a:rPr lang="pt-BR" sz="1200" b="0" i="0" dirty="0">
                <a:solidFill>
                  <a:schemeClr val="bg2"/>
                </a:solidFill>
                <a:effectLst/>
                <a:latin typeface="+mj-lt"/>
              </a:rPr>
              <a:t>: Usado para criar a API que gerencia os dados de alunos, merendas e histórico de merenda.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2"/>
                </a:solidFill>
                <a:effectLst/>
                <a:latin typeface="+mj-lt"/>
              </a:rPr>
              <a:t>PostgreSQL</a:t>
            </a:r>
            <a:r>
              <a:rPr lang="pt-BR" sz="1200" b="0" i="0" dirty="0">
                <a:solidFill>
                  <a:schemeClr val="bg2"/>
                </a:solidFill>
                <a:effectLst/>
                <a:latin typeface="+mj-lt"/>
              </a:rPr>
              <a:t>: Banco de dados utilizado para armazenar informações sobre alunos, merendas e histórico de merenda. A API cria o banco de dados e as tabelas automaticamente.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chemeClr val="bg2"/>
                </a:solidFill>
                <a:effectLst/>
                <a:latin typeface="+mj-lt"/>
              </a:rPr>
              <a:t>Ferramentas de Desenvolvimento</a:t>
            </a:r>
            <a:r>
              <a:rPr lang="pt-BR" sz="1600" b="0" i="0" dirty="0">
                <a:solidFill>
                  <a:schemeClr val="bg2"/>
                </a:solidFill>
                <a:effectLst/>
                <a:latin typeface="+mj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b="1" i="0" dirty="0" err="1">
                <a:solidFill>
                  <a:schemeClr val="bg2"/>
                </a:solidFill>
                <a:effectLst/>
                <a:latin typeface="+mj-lt"/>
              </a:rPr>
              <a:t>IntelliJ</a:t>
            </a:r>
            <a:r>
              <a:rPr lang="pt-BR" sz="1200" b="1" i="0" dirty="0">
                <a:solidFill>
                  <a:schemeClr val="bg2"/>
                </a:solidFill>
                <a:effectLst/>
                <a:latin typeface="+mj-lt"/>
              </a:rPr>
              <a:t> IDEA</a:t>
            </a:r>
            <a:r>
              <a:rPr lang="pt-BR" sz="1200" b="0" i="0" dirty="0">
                <a:solidFill>
                  <a:schemeClr val="bg2"/>
                </a:solidFill>
                <a:effectLst/>
                <a:latin typeface="+mj-lt"/>
              </a:rPr>
              <a:t>: Ambiente de desenvolvimento usado para criar a API </a:t>
            </a:r>
            <a:r>
              <a:rPr lang="pt-BR" sz="1200" b="0" i="0" dirty="0" err="1">
                <a:solidFill>
                  <a:schemeClr val="bg2"/>
                </a:solidFill>
                <a:effectLst/>
                <a:latin typeface="+mj-lt"/>
              </a:rPr>
              <a:t>backend</a:t>
            </a:r>
            <a:r>
              <a:rPr lang="pt-BR" sz="1200" b="0" i="0" dirty="0">
                <a:solidFill>
                  <a:schemeClr val="bg2"/>
                </a:solidFill>
                <a:effectLst/>
                <a:latin typeface="+mj-lt"/>
              </a:rPr>
              <a:t> com Spring.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b="1" i="0" dirty="0" err="1">
                <a:solidFill>
                  <a:schemeClr val="bg2"/>
                </a:solidFill>
                <a:effectLst/>
                <a:latin typeface="+mj-lt"/>
              </a:rPr>
              <a:t>PgAdmin</a:t>
            </a:r>
            <a:r>
              <a:rPr lang="pt-BR" sz="1200" b="0" i="0" dirty="0">
                <a:solidFill>
                  <a:schemeClr val="bg2"/>
                </a:solidFill>
                <a:effectLst/>
                <a:latin typeface="+mj-lt"/>
              </a:rPr>
              <a:t>: Utilizado para gerenciar o banco de dados PostgreSQL.</a:t>
            </a:r>
          </a:p>
          <a:p>
            <a:pPr lvl="1"/>
            <a:endParaRPr lang="pt-BR" b="1" i="1" dirty="0">
              <a:solidFill>
                <a:schemeClr val="bg2"/>
              </a:solidFill>
            </a:endParaRPr>
          </a:p>
        </p:txBody>
      </p:sp>
      <p:sp>
        <p:nvSpPr>
          <p:cNvPr id="513" name="Google Shape;513;p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416DD56-A459-8985-1443-29D92033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733500"/>
          </a:xfrm>
        </p:spPr>
        <p:txBody>
          <a:bodyPr>
            <a:normAutofit/>
          </a:bodyPr>
          <a:lstStyle/>
          <a:p>
            <a:r>
              <a:rPr lang="pt-BR" b="1" i="0" dirty="0">
                <a:solidFill>
                  <a:schemeClr val="bg2"/>
                </a:solidFill>
                <a:effectLst/>
                <a:latin typeface="+mj-lt"/>
              </a:rPr>
              <a:t>Tecnologias Utilizadas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30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>
            <a:spLocks noGrp="1"/>
          </p:cNvSpPr>
          <p:nvPr>
            <p:ph type="title"/>
          </p:nvPr>
        </p:nvSpPr>
        <p:spPr>
          <a:xfrm>
            <a:off x="311700" y="2582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pt-BR" altLang="pt-BR" dirty="0"/>
              <a:t>Arquitetura do Projeto</a:t>
            </a:r>
            <a:endParaRPr dirty="0"/>
          </a:p>
        </p:txBody>
      </p:sp>
      <p:sp>
        <p:nvSpPr>
          <p:cNvPr id="513" name="Google Shape;513;p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5" name="Google Shape;512;p69"/>
          <p:cNvSpPr txBox="1">
            <a:spLocks noGrp="1"/>
          </p:cNvSpPr>
          <p:nvPr>
            <p:ph type="body" idx="1"/>
          </p:nvPr>
        </p:nvSpPr>
        <p:spPr>
          <a:xfrm>
            <a:off x="322091" y="1263533"/>
            <a:ext cx="8291973" cy="2497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pt-BR" sz="2400" b="1" i="1" dirty="0">
              <a:solidFill>
                <a:schemeClr val="bg2"/>
              </a:solidFill>
            </a:endParaRPr>
          </a:p>
          <a:p>
            <a:pPr lvl="1"/>
            <a:endParaRPr lang="pt-BR" b="1" i="1" dirty="0">
              <a:solidFill>
                <a:schemeClr val="bg2"/>
              </a:solidFill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6F4AAE0-01D1-3FE8-8A13-A50A56DD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281" b="12990"/>
          <a:stretch/>
        </p:blipFill>
        <p:spPr>
          <a:xfrm>
            <a:off x="0" y="991700"/>
            <a:ext cx="9144000" cy="34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>
            <a:spLocks noGrp="1"/>
          </p:cNvSpPr>
          <p:nvPr>
            <p:ph type="title"/>
          </p:nvPr>
        </p:nvSpPr>
        <p:spPr>
          <a:xfrm>
            <a:off x="311700" y="2582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pt-BR" altLang="pt-BR" dirty="0"/>
              <a:t>Principais telas do Front-</a:t>
            </a:r>
            <a:r>
              <a:rPr lang="pt-BR" altLang="pt-BR" dirty="0" err="1"/>
              <a:t>End</a:t>
            </a:r>
            <a:endParaRPr dirty="0"/>
          </a:p>
        </p:txBody>
      </p:sp>
      <p:sp>
        <p:nvSpPr>
          <p:cNvPr id="513" name="Google Shape;513;p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0" name="Imagem 9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F7882400-2C22-9E02-7405-C49C6327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890738"/>
            <a:ext cx="8348546" cy="355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0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841616-3C41-A5EE-78AF-FF821C1F2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AEB62EC-E688-6F8D-F6EF-445D37E0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91"/>
            <a:ext cx="9144000" cy="41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0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82CE3-4110-E7DB-02C1-D74F7CE8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CEA364-4EF6-B92A-35B1-A17CD4366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CAA9011C-44D9-9028-9C19-3446F144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34" y="193758"/>
            <a:ext cx="9144000" cy="42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94299-A410-9A0A-FC9A-8725710DB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9AEBB2-5386-F890-F129-3AC872F943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A3342F68-2544-A236-2753-2901F0CC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480"/>
            <a:ext cx="9144000" cy="40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61019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10902</TotalTime>
  <Words>679</Words>
  <Application>Microsoft Office PowerPoint</Application>
  <PresentationFormat>Apresentação na tela (16:9)</PresentationFormat>
  <Paragraphs>59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Open Sans</vt:lpstr>
      <vt:lpstr>Arial</vt:lpstr>
      <vt:lpstr>Source Code Pro</vt:lpstr>
      <vt:lpstr>Oswald</vt:lpstr>
      <vt:lpstr>Modern Writer</vt:lpstr>
      <vt:lpstr>Controle de Merenda</vt:lpstr>
      <vt:lpstr>Agenda</vt:lpstr>
      <vt:lpstr>Projeto Merenda Escolar - Gestão de Alunos e Merendas</vt:lpstr>
      <vt:lpstr>Tecnologias Utilizadas</vt:lpstr>
      <vt:lpstr>Arquitetura do Projeto</vt:lpstr>
      <vt:lpstr>Principais telas do Front-End</vt:lpstr>
      <vt:lpstr>Apresentação do PowerPoint</vt:lpstr>
      <vt:lpstr>Apresentação do PowerPoint</vt:lpstr>
      <vt:lpstr>Apresentação do PowerPoint</vt:lpstr>
      <vt:lpstr>Principais endpoints do Back-End</vt:lpstr>
      <vt:lpstr>Apresentação do PowerPoint</vt:lpstr>
      <vt:lpstr>Apresentação do PowerPoint</vt:lpstr>
      <vt:lpstr>Apresentação do PowerPoint</vt:lpstr>
      <vt:lpstr>Principais tabelas do Banco de dados</vt:lpstr>
      <vt:lpstr>Funcionamento do Projeto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</dc:title>
  <dc:creator>Neto</dc:creator>
  <cp:lastModifiedBy>Geovane Sousa de melo</cp:lastModifiedBy>
  <cp:revision>220</cp:revision>
  <dcterms:modified xsi:type="dcterms:W3CDTF">2025-01-01T23:13:12Z</dcterms:modified>
</cp:coreProperties>
</file>