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 Bold Italics" panose="020B0604020202020204" charset="0"/>
      <p:regular r:id="rId15"/>
    </p:embeddedFont>
    <p:embeddedFont>
      <p:font typeface="Poppins Light" panose="00000400000000000000" pitchFamily="2" charset="0"/>
      <p:regular r:id="rId16"/>
      <p:italic r:id="rId17"/>
    </p:embeddedFont>
    <p:embeddedFont>
      <p:font typeface="Poppins Light Bold" panose="020B0604020202020204" charset="0"/>
      <p:regular r:id="rId18"/>
    </p:embeddedFont>
    <p:embeddedFont>
      <p:font typeface="Poppins Medium" panose="00000600000000000000" pitchFamily="2" charset="0"/>
      <p:regular r:id="rId19"/>
      <p:italic r:id="rId20"/>
    </p:embeddedFont>
    <p:embeddedFont>
      <p:font typeface="Poppins Medium Bold" panose="020B0604020202020204" charset="0"/>
      <p:regular r:id="rId21"/>
    </p:embeddedFont>
    <p:embeddedFont>
      <p:font typeface="Poppins Semi-Bold Italic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4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VANNA SOUSA NOVAIS" userId="cc6f0307-65c9-4f6a-8d91-14c2f9b75efa" providerId="ADAL" clId="{3068E6E8-16BE-4830-9862-DDD16FBFA8E4}"/>
    <pc:docChg chg="modSld">
      <pc:chgData name="GEOVANNA SOUSA NOVAIS" userId="cc6f0307-65c9-4f6a-8d91-14c2f9b75efa" providerId="ADAL" clId="{3068E6E8-16BE-4830-9862-DDD16FBFA8E4}" dt="2023-12-08T18:51:46.467" v="1" actId="14100"/>
      <pc:docMkLst>
        <pc:docMk/>
      </pc:docMkLst>
      <pc:sldChg chg="modSp mod">
        <pc:chgData name="GEOVANNA SOUSA NOVAIS" userId="cc6f0307-65c9-4f6a-8d91-14c2f9b75efa" providerId="ADAL" clId="{3068E6E8-16BE-4830-9862-DDD16FBFA8E4}" dt="2023-12-08T18:51:46.467" v="1" actId="14100"/>
        <pc:sldMkLst>
          <pc:docMk/>
          <pc:sldMk cId="0" sldId="260"/>
        </pc:sldMkLst>
        <pc:grpChg chg="mod">
          <ac:chgData name="GEOVANNA SOUSA NOVAIS" userId="cc6f0307-65c9-4f6a-8d91-14c2f9b75efa" providerId="ADAL" clId="{3068E6E8-16BE-4830-9862-DDD16FBFA8E4}" dt="2023-12-08T18:51:46.467" v="1" actId="14100"/>
          <ac:grpSpMkLst>
            <pc:docMk/>
            <pc:sldMk cId="0" sldId="260"/>
            <ac:grpSpMk id="5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brielnicolllau.github.io/ReservasEmHotel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25647" y="-1466025"/>
            <a:ext cx="9004369" cy="953492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 rot="6269125">
            <a:off x="-3473484" y="3316352"/>
            <a:ext cx="9004369" cy="9534925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F3C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AutoShape 6"/>
          <p:cNvSpPr/>
          <p:nvPr/>
        </p:nvSpPr>
        <p:spPr>
          <a:xfrm>
            <a:off x="12835680" y="999102"/>
            <a:ext cx="4423620" cy="213757"/>
          </a:xfrm>
          <a:prstGeom prst="rect">
            <a:avLst/>
          </a:prstGeom>
          <a:solidFill>
            <a:srgbClr val="004D92"/>
          </a:solidFill>
        </p:spPr>
        <p:txBody>
          <a:bodyPr/>
          <a:lstStyle/>
          <a:p>
            <a:endParaRPr lang="pt-BR"/>
          </a:p>
        </p:txBody>
      </p:sp>
      <p:sp>
        <p:nvSpPr>
          <p:cNvPr id="7" name="AutoShape 7"/>
          <p:cNvSpPr/>
          <p:nvPr/>
        </p:nvSpPr>
        <p:spPr>
          <a:xfrm rot="2700000">
            <a:off x="15105191" y="1347179"/>
            <a:ext cx="2143796" cy="215212"/>
          </a:xfrm>
          <a:prstGeom prst="rect">
            <a:avLst/>
          </a:prstGeom>
          <a:solidFill>
            <a:srgbClr val="EF7C47"/>
          </a:solid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701034" y="620750"/>
            <a:ext cx="3675503" cy="2151798"/>
          </a:xfrm>
          <a:custGeom>
            <a:avLst/>
            <a:gdLst/>
            <a:ahLst/>
            <a:cxnLst/>
            <a:rect l="l" t="t" r="r" b="b"/>
            <a:pathLst>
              <a:path w="3675503" h="2151798">
                <a:moveTo>
                  <a:pt x="0" y="0"/>
                </a:moveTo>
                <a:lnTo>
                  <a:pt x="3675503" y="0"/>
                </a:lnTo>
                <a:lnTo>
                  <a:pt x="3675503" y="2151797"/>
                </a:lnTo>
                <a:lnTo>
                  <a:pt x="0" y="2151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8365619" y="2393595"/>
            <a:ext cx="8164121" cy="3924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211"/>
              </a:lnSpc>
            </a:pPr>
            <a:r>
              <a:rPr lang="en-US" sz="9633" spc="-163">
                <a:solidFill>
                  <a:srgbClr val="EF7C47"/>
                </a:solidFill>
                <a:latin typeface="Poppins Bold Bold Italics"/>
              </a:rPr>
              <a:t>PLATAFORMA</a:t>
            </a:r>
          </a:p>
          <a:p>
            <a:pPr algn="r">
              <a:lnSpc>
                <a:spcPts val="10211"/>
              </a:lnSpc>
            </a:pPr>
            <a:r>
              <a:rPr lang="en-US" sz="9633" spc="-163">
                <a:solidFill>
                  <a:srgbClr val="EF7C47"/>
                </a:solidFill>
                <a:latin typeface="Poppins Bold Bold Italics"/>
              </a:rPr>
              <a:t>RESERVAS EM HOTEL</a:t>
            </a:r>
          </a:p>
        </p:txBody>
      </p:sp>
      <p:sp>
        <p:nvSpPr>
          <p:cNvPr id="10" name="AutoShape 10"/>
          <p:cNvSpPr/>
          <p:nvPr/>
        </p:nvSpPr>
        <p:spPr>
          <a:xfrm rot="-10800000">
            <a:off x="583577" y="8879583"/>
            <a:ext cx="4423620" cy="213757"/>
          </a:xfrm>
          <a:prstGeom prst="rect">
            <a:avLst/>
          </a:prstGeom>
          <a:solidFill>
            <a:srgbClr val="004D92"/>
          </a:solidFill>
        </p:spPr>
        <p:txBody>
          <a:bodyPr/>
          <a:lstStyle/>
          <a:p>
            <a:endParaRPr lang="pt-BR"/>
          </a:p>
        </p:txBody>
      </p:sp>
      <p:sp>
        <p:nvSpPr>
          <p:cNvPr id="11" name="AutoShape 11"/>
          <p:cNvSpPr/>
          <p:nvPr/>
        </p:nvSpPr>
        <p:spPr>
          <a:xfrm rot="-8100000">
            <a:off x="593890" y="8530051"/>
            <a:ext cx="2143796" cy="215212"/>
          </a:xfrm>
          <a:prstGeom prst="rect">
            <a:avLst/>
          </a:prstGeom>
          <a:solidFill>
            <a:srgbClr val="EF7C47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4163931" y="7094226"/>
            <a:ext cx="12365808" cy="1562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12"/>
              </a:lnSpc>
            </a:pPr>
            <a:r>
              <a:rPr lang="en-US" sz="2700" spc="378">
                <a:solidFill>
                  <a:srgbClr val="FFFFFF"/>
                </a:solidFill>
                <a:latin typeface="Poppins Light"/>
              </a:rPr>
              <a:t> CENTRO UNIVERSITÁRIO SENAC – SANTO AMARO</a:t>
            </a:r>
          </a:p>
          <a:p>
            <a:pPr algn="r">
              <a:lnSpc>
                <a:spcPts val="4212"/>
              </a:lnSpc>
            </a:pPr>
            <a:r>
              <a:rPr lang="en-US" sz="2700" spc="378">
                <a:solidFill>
                  <a:srgbClr val="FFFFFF"/>
                </a:solidFill>
                <a:latin typeface="Poppins Light"/>
              </a:rPr>
              <a:t> TADS 2NB – ANÁLISE E DESENVOLVIMENTO DE SISTEMAS</a:t>
            </a:r>
          </a:p>
          <a:p>
            <a:pPr algn="r">
              <a:lnSpc>
                <a:spcPts val="4212"/>
              </a:lnSpc>
            </a:pPr>
            <a:r>
              <a:rPr lang="en-US" sz="2700" spc="378">
                <a:solidFill>
                  <a:srgbClr val="FFFFFF"/>
                </a:solidFill>
                <a:latin typeface="Poppins Light"/>
              </a:rPr>
              <a:t> PW – PROGRAMAÇÃO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21783" y="-3133383"/>
            <a:ext cx="6204621" cy="61946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C47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AutoShape 4"/>
          <p:cNvSpPr/>
          <p:nvPr/>
        </p:nvSpPr>
        <p:spPr>
          <a:xfrm>
            <a:off x="1028700" y="1028700"/>
            <a:ext cx="4423620" cy="213757"/>
          </a:xfrm>
          <a:prstGeom prst="rect">
            <a:avLst/>
          </a:prstGeom>
          <a:solidFill>
            <a:srgbClr val="EF7C47"/>
          </a:solidFill>
        </p:spPr>
        <p:txBody>
          <a:bodyPr/>
          <a:lstStyle/>
          <a:p>
            <a:endParaRPr lang="pt-BR"/>
          </a:p>
        </p:txBody>
      </p:sp>
      <p:sp>
        <p:nvSpPr>
          <p:cNvPr id="5" name="AutoShape 5"/>
          <p:cNvSpPr/>
          <p:nvPr/>
        </p:nvSpPr>
        <p:spPr>
          <a:xfrm rot="2700000">
            <a:off x="16883290" y="2966172"/>
            <a:ext cx="2143796" cy="21521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sp>
        <p:nvSpPr>
          <p:cNvPr id="6" name="AutoShape 6"/>
          <p:cNvSpPr/>
          <p:nvPr/>
        </p:nvSpPr>
        <p:spPr>
          <a:xfrm>
            <a:off x="14589646" y="1851527"/>
            <a:ext cx="4423620" cy="213757"/>
          </a:xfrm>
          <a:prstGeom prst="rect">
            <a:avLst/>
          </a:prstGeom>
          <a:solidFill>
            <a:srgbClr val="004D92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 rot="3109407">
            <a:off x="14044323" y="6505216"/>
            <a:ext cx="9937887" cy="10523449"/>
            <a:chOff x="0" y="0"/>
            <a:chExt cx="6350000" cy="63398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Freeform 9"/>
          <p:cNvSpPr/>
          <p:nvPr/>
        </p:nvSpPr>
        <p:spPr>
          <a:xfrm>
            <a:off x="15221783" y="8011307"/>
            <a:ext cx="2521771" cy="1476353"/>
          </a:xfrm>
          <a:custGeom>
            <a:avLst/>
            <a:gdLst/>
            <a:ahLst/>
            <a:cxnLst/>
            <a:rect l="l" t="t" r="r" b="b"/>
            <a:pathLst>
              <a:path w="2521771" h="1476353">
                <a:moveTo>
                  <a:pt x="0" y="0"/>
                </a:moveTo>
                <a:lnTo>
                  <a:pt x="2521771" y="0"/>
                </a:lnTo>
                <a:lnTo>
                  <a:pt x="2521771" y="1476353"/>
                </a:lnTo>
                <a:lnTo>
                  <a:pt x="0" y="1476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0" name="Group 10"/>
          <p:cNvGrpSpPr/>
          <p:nvPr/>
        </p:nvGrpSpPr>
        <p:grpSpPr>
          <a:xfrm rot="-10800000">
            <a:off x="16135225" y="0"/>
            <a:ext cx="2152775" cy="2149330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00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552865" y="3169727"/>
            <a:ext cx="3237832" cy="3237819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9259" b="-925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300877" y="3169727"/>
            <a:ext cx="3237832" cy="3237819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14639" b="-23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1736121"/>
            <a:ext cx="13781774" cy="922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79"/>
              </a:lnSpc>
            </a:pPr>
            <a:r>
              <a:rPr lang="en-US" sz="6527" spc="65">
                <a:solidFill>
                  <a:srgbClr val="FFFFFF"/>
                </a:solidFill>
                <a:latin typeface="Poppins Bold Bold Italics"/>
              </a:rPr>
              <a:t>EQUIPE DE DESENVOLVIMENTO: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81150" y="6820931"/>
            <a:ext cx="5181262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8"/>
              </a:lnSpc>
            </a:pPr>
            <a:r>
              <a:rPr lang="en-US" sz="3056" spc="91">
                <a:solidFill>
                  <a:srgbClr val="FFA000"/>
                </a:solidFill>
                <a:latin typeface="Poppins Light"/>
              </a:rPr>
              <a:t> Geovanna Sousa Novais</a:t>
            </a:r>
          </a:p>
          <a:p>
            <a:pPr algn="ctr">
              <a:lnSpc>
                <a:spcPts val="3858"/>
              </a:lnSpc>
            </a:pPr>
            <a:r>
              <a:rPr lang="en-US" sz="2756" spc="82">
                <a:solidFill>
                  <a:srgbClr val="FFA000"/>
                </a:solidFill>
                <a:latin typeface="Poppins Light"/>
              </a:rPr>
              <a:t>ID 1142719182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8862695"/>
            <a:ext cx="1036252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83">
                <a:solidFill>
                  <a:srgbClr val="FFA000"/>
                </a:solidFill>
                <a:latin typeface="Poppins Light Bold"/>
              </a:rPr>
              <a:t> ORIENTADOR(A): CARLOS HENRIQUE VERISSIMO PEREIRA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329162" y="6767639"/>
            <a:ext cx="5181262" cy="1002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 spc="91">
                <a:solidFill>
                  <a:srgbClr val="FFA000"/>
                </a:solidFill>
                <a:latin typeface="Poppins Light"/>
              </a:rPr>
              <a:t> Gabriel Nicolau de Sousa</a:t>
            </a:r>
          </a:p>
          <a:p>
            <a:pPr algn="ctr">
              <a:lnSpc>
                <a:spcPts val="3858"/>
              </a:lnSpc>
            </a:pPr>
            <a:r>
              <a:rPr lang="en-US" sz="2756" spc="82">
                <a:solidFill>
                  <a:srgbClr val="FFA000"/>
                </a:solidFill>
                <a:latin typeface="Poppins Light"/>
              </a:rPr>
              <a:t>ID 1141981318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7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99316" y="1860329"/>
            <a:ext cx="9693733" cy="6709881"/>
          </a:xfrm>
          <a:custGeom>
            <a:avLst/>
            <a:gdLst/>
            <a:ahLst/>
            <a:cxnLst/>
            <a:rect l="l" t="t" r="r" b="b"/>
            <a:pathLst>
              <a:path w="9693733" h="6709881">
                <a:moveTo>
                  <a:pt x="0" y="0"/>
                </a:moveTo>
                <a:lnTo>
                  <a:pt x="9693733" y="0"/>
                </a:lnTo>
                <a:lnTo>
                  <a:pt x="9693733" y="6709881"/>
                </a:lnTo>
                <a:lnTo>
                  <a:pt x="0" y="6709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9525203" y="7128681"/>
            <a:ext cx="1739653" cy="1736869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AutoShape 5"/>
          <p:cNvSpPr/>
          <p:nvPr/>
        </p:nvSpPr>
        <p:spPr>
          <a:xfrm>
            <a:off x="-92110" y="9951047"/>
            <a:ext cx="18472220" cy="335953"/>
          </a:xfrm>
          <a:prstGeom prst="rect">
            <a:avLst/>
          </a:prstGeom>
          <a:solidFill>
            <a:srgbClr val="193F3C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6" name="AutoShape 6"/>
          <p:cNvSpPr/>
          <p:nvPr/>
        </p:nvSpPr>
        <p:spPr>
          <a:xfrm rot="2700000">
            <a:off x="15268972" y="1401765"/>
            <a:ext cx="2025082" cy="203294"/>
          </a:xfrm>
          <a:prstGeom prst="rect">
            <a:avLst/>
          </a:prstGeom>
          <a:solidFill>
            <a:srgbClr val="004D92"/>
          </a:solid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913119" y="1279489"/>
            <a:ext cx="7703081" cy="2007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56"/>
              </a:lnSpc>
              <a:spcBef>
                <a:spcPct val="0"/>
              </a:spcBef>
            </a:pPr>
            <a:r>
              <a:rPr lang="en-US" sz="7142" u="none" strike="noStrike" spc="71">
                <a:solidFill>
                  <a:srgbClr val="193F3C"/>
                </a:solidFill>
                <a:latin typeface="Poppins Bold Bold Italics"/>
              </a:rPr>
              <a:t>EMPRESA GREEN GARDEN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3119" y="3423800"/>
            <a:ext cx="7703081" cy="5609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2657" u="none" strike="noStrike" spc="79">
                <a:solidFill>
                  <a:srgbClr val="193F3C"/>
                </a:solidFill>
                <a:latin typeface="Poppins Medium"/>
              </a:rPr>
              <a:t>         A empresa Hotel Green Garden vem enfrentando um desafio significativo relacionado à visibilidade e acessibilidade de seus serviços. Embora ofereça um excelente serviço de reserva de quartos em hotel, muitos clientes em potencial não estão cientes da plataforma devido à falta de presença online adequada. </a:t>
            </a:r>
          </a:p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2657" u="none" strike="noStrike" spc="79">
                <a:solidFill>
                  <a:srgbClr val="193F3C"/>
                </a:solidFill>
                <a:latin typeface="Poppins Medium"/>
              </a:rPr>
              <a:t>         Além disso, a concorrência no setor está crescendo, tornando essencial para a empresa estabelecer uma presença sólida na web para se destacar.</a:t>
            </a:r>
          </a:p>
        </p:txBody>
      </p:sp>
      <p:sp>
        <p:nvSpPr>
          <p:cNvPr id="9" name="AutoShape 9"/>
          <p:cNvSpPr/>
          <p:nvPr/>
        </p:nvSpPr>
        <p:spPr>
          <a:xfrm>
            <a:off x="16056822" y="1401765"/>
            <a:ext cx="2025082" cy="203294"/>
          </a:xfrm>
          <a:prstGeom prst="rect">
            <a:avLst/>
          </a:prstGeom>
          <a:solidFill>
            <a:srgbClr val="193F3C"/>
          </a:solid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14168692" y="7424021"/>
            <a:ext cx="4225641" cy="1441529"/>
          </a:xfrm>
          <a:custGeom>
            <a:avLst/>
            <a:gdLst/>
            <a:ahLst/>
            <a:cxnLst/>
            <a:rect l="l" t="t" r="r" b="b"/>
            <a:pathLst>
              <a:path w="4225641" h="1441529">
                <a:moveTo>
                  <a:pt x="0" y="0"/>
                </a:moveTo>
                <a:lnTo>
                  <a:pt x="4225641" y="0"/>
                </a:lnTo>
                <a:lnTo>
                  <a:pt x="4225641" y="1441529"/>
                </a:lnTo>
                <a:lnTo>
                  <a:pt x="0" y="144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59" t="-26194" r="-2759" b="-2846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AutoShape 11"/>
          <p:cNvSpPr/>
          <p:nvPr/>
        </p:nvSpPr>
        <p:spPr>
          <a:xfrm>
            <a:off x="-92110" y="0"/>
            <a:ext cx="18472220" cy="335953"/>
          </a:xfrm>
          <a:prstGeom prst="rect">
            <a:avLst/>
          </a:prstGeom>
          <a:solidFill>
            <a:srgbClr val="193F3C"/>
          </a:solid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1709321"/>
            <a:ext cx="9369230" cy="7156860"/>
            <a:chOff x="0" y="0"/>
            <a:chExt cx="2467616" cy="18849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616" cy="1884934"/>
            </a:xfrm>
            <a:custGeom>
              <a:avLst/>
              <a:gdLst/>
              <a:ahLst/>
              <a:cxnLst/>
              <a:rect l="l" t="t" r="r" b="b"/>
              <a:pathLst>
                <a:path w="2467616" h="1884934">
                  <a:moveTo>
                    <a:pt x="0" y="0"/>
                  </a:moveTo>
                  <a:lnTo>
                    <a:pt x="2467616" y="0"/>
                  </a:lnTo>
                  <a:lnTo>
                    <a:pt x="2467616" y="1884934"/>
                  </a:lnTo>
                  <a:lnTo>
                    <a:pt x="0" y="18849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616" cy="19230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299316" y="1709321"/>
            <a:ext cx="9914634" cy="6862785"/>
          </a:xfrm>
          <a:custGeom>
            <a:avLst/>
            <a:gdLst/>
            <a:ahLst/>
            <a:cxnLst/>
            <a:rect l="l" t="t" r="r" b="b"/>
            <a:pathLst>
              <a:path w="9914634" h="6862785">
                <a:moveTo>
                  <a:pt x="0" y="0"/>
                </a:moveTo>
                <a:lnTo>
                  <a:pt x="9914633" y="0"/>
                </a:lnTo>
                <a:lnTo>
                  <a:pt x="9914633" y="6862785"/>
                </a:lnTo>
                <a:lnTo>
                  <a:pt x="0" y="686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6" name="Group 6"/>
          <p:cNvGrpSpPr/>
          <p:nvPr/>
        </p:nvGrpSpPr>
        <p:grpSpPr>
          <a:xfrm>
            <a:off x="9525203" y="6977672"/>
            <a:ext cx="1739653" cy="1736869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AutoShape 8"/>
          <p:cNvSpPr/>
          <p:nvPr/>
        </p:nvSpPr>
        <p:spPr>
          <a:xfrm>
            <a:off x="-92110" y="9951047"/>
            <a:ext cx="18472220" cy="335953"/>
          </a:xfrm>
          <a:prstGeom prst="rect">
            <a:avLst/>
          </a:prstGeom>
          <a:solidFill>
            <a:srgbClr val="EF7C47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9" name="AutoShape 9"/>
          <p:cNvSpPr/>
          <p:nvPr/>
        </p:nvSpPr>
        <p:spPr>
          <a:xfrm rot="2700000">
            <a:off x="15268972" y="1250756"/>
            <a:ext cx="2025082" cy="203294"/>
          </a:xfrm>
          <a:prstGeom prst="rect">
            <a:avLst/>
          </a:prstGeom>
          <a:solidFill>
            <a:srgbClr val="004D92"/>
          </a:solidFill>
        </p:spPr>
        <p:txBody>
          <a:bodyPr/>
          <a:lstStyle/>
          <a:p>
            <a:endParaRPr lang="pt-BR"/>
          </a:p>
        </p:txBody>
      </p:sp>
      <p:sp>
        <p:nvSpPr>
          <p:cNvPr id="10" name="AutoShape 10"/>
          <p:cNvSpPr/>
          <p:nvPr/>
        </p:nvSpPr>
        <p:spPr>
          <a:xfrm>
            <a:off x="16056822" y="1250756"/>
            <a:ext cx="2025082" cy="203294"/>
          </a:xfrm>
          <a:prstGeom prst="rect">
            <a:avLst/>
          </a:prstGeom>
          <a:solidFill>
            <a:srgbClr val="EF7C47"/>
          </a:solid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4168692" y="7273013"/>
            <a:ext cx="4225641" cy="1441529"/>
          </a:xfrm>
          <a:custGeom>
            <a:avLst/>
            <a:gdLst/>
            <a:ahLst/>
            <a:cxnLst/>
            <a:rect l="l" t="t" r="r" b="b"/>
            <a:pathLst>
              <a:path w="4225641" h="1441529">
                <a:moveTo>
                  <a:pt x="0" y="0"/>
                </a:moveTo>
                <a:lnTo>
                  <a:pt x="4225641" y="0"/>
                </a:lnTo>
                <a:lnTo>
                  <a:pt x="4225641" y="1441529"/>
                </a:lnTo>
                <a:lnTo>
                  <a:pt x="0" y="144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59" t="-26194" r="-2759" b="-2846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AutoShape 12"/>
          <p:cNvSpPr/>
          <p:nvPr/>
        </p:nvSpPr>
        <p:spPr>
          <a:xfrm>
            <a:off x="-92110" y="0"/>
            <a:ext cx="18472220" cy="335953"/>
          </a:xfrm>
          <a:prstGeom prst="rect">
            <a:avLst/>
          </a:prstGeom>
          <a:solidFill>
            <a:srgbClr val="EF7C47"/>
          </a:solidFill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913119" y="1536664"/>
            <a:ext cx="7703081" cy="2007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56"/>
              </a:lnSpc>
              <a:spcBef>
                <a:spcPct val="0"/>
              </a:spcBef>
            </a:pPr>
            <a:r>
              <a:rPr lang="en-US" sz="7142" spc="71">
                <a:solidFill>
                  <a:srgbClr val="FFFFFF"/>
                </a:solidFill>
                <a:latin typeface="Poppins Bold Bold Italics"/>
              </a:rPr>
              <a:t>PLATAFORMA</a:t>
            </a:r>
          </a:p>
          <a:p>
            <a:pPr marL="0" lvl="0" indent="0" algn="l">
              <a:lnSpc>
                <a:spcPts val="7856"/>
              </a:lnSpc>
              <a:spcBef>
                <a:spcPct val="0"/>
              </a:spcBef>
            </a:pPr>
            <a:r>
              <a:rPr lang="en-US" sz="7142" u="none" strike="noStrike" spc="71">
                <a:solidFill>
                  <a:srgbClr val="FFFFFF"/>
                </a:solidFill>
                <a:latin typeface="Poppins Bold Bold Italics"/>
              </a:rPr>
              <a:t>GREEN GARDEN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3119" y="3823850"/>
            <a:ext cx="7703081" cy="4675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20"/>
              </a:lnSpc>
            </a:pPr>
            <a:r>
              <a:rPr lang="en-US" sz="2657" spc="79">
                <a:solidFill>
                  <a:srgbClr val="EF7C47"/>
                </a:solidFill>
                <a:latin typeface="Poppins Medium"/>
              </a:rPr>
              <a:t>          Para superar esse problema, a empresa decidiu investir em um site. Isso permitirá que o Hotel Green Garden alcance um público mais amplo, melhore a visibilidade de sua marca, compartilhe informações sobre seus valores, serviços e ofertas, além de fornecer aos clientes uma plataforma conveniente para pesquisar e fazer reservas de quartos em hotel.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F7C47">
                <a:alpha val="100000"/>
              </a:srgbClr>
            </a:gs>
            <a:gs pos="100000">
              <a:srgbClr val="8D3B1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1504" y="638989"/>
            <a:ext cx="6996999" cy="9009023"/>
          </a:xfrm>
          <a:custGeom>
            <a:avLst/>
            <a:gdLst/>
            <a:ahLst/>
            <a:cxnLst/>
            <a:rect l="l" t="t" r="r" b="b"/>
            <a:pathLst>
              <a:path w="6996999" h="9009023">
                <a:moveTo>
                  <a:pt x="0" y="0"/>
                </a:moveTo>
                <a:lnTo>
                  <a:pt x="6996999" y="0"/>
                </a:lnTo>
                <a:lnTo>
                  <a:pt x="6996999" y="9009022"/>
                </a:lnTo>
                <a:lnTo>
                  <a:pt x="0" y="9009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2005" r="-25914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8172041" y="3726232"/>
            <a:ext cx="1467711" cy="6943593"/>
            <a:chOff x="0" y="0"/>
            <a:chExt cx="1878330" cy="8886190"/>
          </a:xfrm>
        </p:grpSpPr>
        <p:sp>
          <p:nvSpPr>
            <p:cNvPr id="4" name="Freeform 4"/>
            <p:cNvSpPr/>
            <p:nvPr/>
          </p:nvSpPr>
          <p:spPr>
            <a:xfrm>
              <a:off x="49530" y="46990"/>
              <a:ext cx="1791970" cy="8789670"/>
            </a:xfrm>
            <a:custGeom>
              <a:avLst/>
              <a:gdLst/>
              <a:ahLst/>
              <a:cxnLst/>
              <a:rect l="l" t="t" r="r" b="b"/>
              <a:pathLst>
                <a:path w="1791970" h="8789670">
                  <a:moveTo>
                    <a:pt x="189230" y="8394700"/>
                  </a:moveTo>
                  <a:cubicBezTo>
                    <a:pt x="64770" y="8022590"/>
                    <a:pt x="0" y="7791450"/>
                    <a:pt x="1270" y="7589520"/>
                  </a:cubicBezTo>
                  <a:cubicBezTo>
                    <a:pt x="2540" y="7369810"/>
                    <a:pt x="63500" y="7123430"/>
                    <a:pt x="129540" y="6903720"/>
                  </a:cubicBezTo>
                  <a:cubicBezTo>
                    <a:pt x="195580" y="6686550"/>
                    <a:pt x="356870" y="6488430"/>
                    <a:pt x="394970" y="6276340"/>
                  </a:cubicBezTo>
                  <a:cubicBezTo>
                    <a:pt x="431800" y="6075680"/>
                    <a:pt x="359410" y="5869940"/>
                    <a:pt x="369570" y="5668010"/>
                  </a:cubicBezTo>
                  <a:cubicBezTo>
                    <a:pt x="379730" y="5467350"/>
                    <a:pt x="441960" y="5270500"/>
                    <a:pt x="454660" y="5068570"/>
                  </a:cubicBezTo>
                  <a:cubicBezTo>
                    <a:pt x="467360" y="4865370"/>
                    <a:pt x="472440" y="4654550"/>
                    <a:pt x="447040" y="4455160"/>
                  </a:cubicBezTo>
                  <a:cubicBezTo>
                    <a:pt x="421640" y="4258310"/>
                    <a:pt x="337820" y="4072890"/>
                    <a:pt x="303530" y="3877310"/>
                  </a:cubicBezTo>
                  <a:cubicBezTo>
                    <a:pt x="267970" y="3680460"/>
                    <a:pt x="247650" y="3489960"/>
                    <a:pt x="238760" y="3276600"/>
                  </a:cubicBezTo>
                  <a:cubicBezTo>
                    <a:pt x="228600" y="3035300"/>
                    <a:pt x="255270" y="2790190"/>
                    <a:pt x="259080" y="2503170"/>
                  </a:cubicBezTo>
                  <a:cubicBezTo>
                    <a:pt x="262890" y="2141220"/>
                    <a:pt x="264160" y="1609090"/>
                    <a:pt x="254000" y="1276350"/>
                  </a:cubicBezTo>
                  <a:cubicBezTo>
                    <a:pt x="247650" y="1047750"/>
                    <a:pt x="214630" y="845820"/>
                    <a:pt x="222250" y="698500"/>
                  </a:cubicBezTo>
                  <a:cubicBezTo>
                    <a:pt x="227330" y="607060"/>
                    <a:pt x="233680" y="546100"/>
                    <a:pt x="257810" y="476250"/>
                  </a:cubicBezTo>
                  <a:cubicBezTo>
                    <a:pt x="280670" y="406400"/>
                    <a:pt x="318770" y="336550"/>
                    <a:pt x="363220" y="278130"/>
                  </a:cubicBezTo>
                  <a:cubicBezTo>
                    <a:pt x="407670" y="219710"/>
                    <a:pt x="466090" y="165100"/>
                    <a:pt x="527050" y="123190"/>
                  </a:cubicBezTo>
                  <a:cubicBezTo>
                    <a:pt x="588010" y="81280"/>
                    <a:pt x="659130" y="48260"/>
                    <a:pt x="730250" y="27940"/>
                  </a:cubicBezTo>
                  <a:cubicBezTo>
                    <a:pt x="801370" y="7620"/>
                    <a:pt x="880110" y="0"/>
                    <a:pt x="953770" y="3810"/>
                  </a:cubicBezTo>
                  <a:cubicBezTo>
                    <a:pt x="1027430" y="7620"/>
                    <a:pt x="1104900" y="25400"/>
                    <a:pt x="1173480" y="52070"/>
                  </a:cubicBezTo>
                  <a:cubicBezTo>
                    <a:pt x="1242060" y="80010"/>
                    <a:pt x="1310640" y="119380"/>
                    <a:pt x="1366520" y="167640"/>
                  </a:cubicBezTo>
                  <a:cubicBezTo>
                    <a:pt x="1423670" y="215900"/>
                    <a:pt x="1474470" y="275590"/>
                    <a:pt x="1512570" y="339090"/>
                  </a:cubicBezTo>
                  <a:cubicBezTo>
                    <a:pt x="1550670" y="402590"/>
                    <a:pt x="1581150" y="476250"/>
                    <a:pt x="1596390" y="548640"/>
                  </a:cubicBezTo>
                  <a:cubicBezTo>
                    <a:pt x="1611630" y="621030"/>
                    <a:pt x="1615440" y="699770"/>
                    <a:pt x="1607820" y="773430"/>
                  </a:cubicBezTo>
                  <a:cubicBezTo>
                    <a:pt x="1600200" y="847090"/>
                    <a:pt x="1578610" y="922020"/>
                    <a:pt x="1548130" y="989330"/>
                  </a:cubicBezTo>
                  <a:cubicBezTo>
                    <a:pt x="1517650" y="1056640"/>
                    <a:pt x="1473200" y="1122680"/>
                    <a:pt x="1422400" y="1176020"/>
                  </a:cubicBezTo>
                  <a:cubicBezTo>
                    <a:pt x="1371600" y="1229360"/>
                    <a:pt x="1308100" y="1277620"/>
                    <a:pt x="1243330" y="1311910"/>
                  </a:cubicBezTo>
                  <a:cubicBezTo>
                    <a:pt x="1177290" y="1346200"/>
                    <a:pt x="1103630" y="1372870"/>
                    <a:pt x="1029970" y="1384300"/>
                  </a:cubicBezTo>
                  <a:cubicBezTo>
                    <a:pt x="957580" y="1395730"/>
                    <a:pt x="877570" y="1395730"/>
                    <a:pt x="805180" y="1384300"/>
                  </a:cubicBezTo>
                  <a:cubicBezTo>
                    <a:pt x="731520" y="1372870"/>
                    <a:pt x="657860" y="1346200"/>
                    <a:pt x="591820" y="1311910"/>
                  </a:cubicBezTo>
                  <a:cubicBezTo>
                    <a:pt x="527050" y="1277620"/>
                    <a:pt x="463550" y="1229360"/>
                    <a:pt x="412750" y="1176020"/>
                  </a:cubicBezTo>
                  <a:cubicBezTo>
                    <a:pt x="361950" y="1122680"/>
                    <a:pt x="316230" y="1057910"/>
                    <a:pt x="285750" y="990600"/>
                  </a:cubicBezTo>
                  <a:cubicBezTo>
                    <a:pt x="254000" y="923290"/>
                    <a:pt x="233680" y="847090"/>
                    <a:pt x="226060" y="773430"/>
                  </a:cubicBezTo>
                  <a:cubicBezTo>
                    <a:pt x="218440" y="699770"/>
                    <a:pt x="220980" y="621030"/>
                    <a:pt x="237490" y="548640"/>
                  </a:cubicBezTo>
                  <a:cubicBezTo>
                    <a:pt x="254000" y="476250"/>
                    <a:pt x="283210" y="403860"/>
                    <a:pt x="321310" y="340360"/>
                  </a:cubicBezTo>
                  <a:cubicBezTo>
                    <a:pt x="359410" y="276860"/>
                    <a:pt x="411480" y="217170"/>
                    <a:pt x="467360" y="168910"/>
                  </a:cubicBezTo>
                  <a:cubicBezTo>
                    <a:pt x="523240" y="120650"/>
                    <a:pt x="590550" y="80010"/>
                    <a:pt x="659130" y="52070"/>
                  </a:cubicBezTo>
                  <a:cubicBezTo>
                    <a:pt x="727710" y="24130"/>
                    <a:pt x="805180" y="7620"/>
                    <a:pt x="878840" y="3810"/>
                  </a:cubicBezTo>
                  <a:cubicBezTo>
                    <a:pt x="952500" y="0"/>
                    <a:pt x="1031240" y="7620"/>
                    <a:pt x="1102360" y="27940"/>
                  </a:cubicBezTo>
                  <a:cubicBezTo>
                    <a:pt x="1173480" y="48260"/>
                    <a:pt x="1245870" y="81280"/>
                    <a:pt x="1306830" y="123190"/>
                  </a:cubicBezTo>
                  <a:cubicBezTo>
                    <a:pt x="1367790" y="165100"/>
                    <a:pt x="1426210" y="218440"/>
                    <a:pt x="1470660" y="276860"/>
                  </a:cubicBezTo>
                  <a:cubicBezTo>
                    <a:pt x="1515110" y="335280"/>
                    <a:pt x="1551940" y="406400"/>
                    <a:pt x="1576070" y="476250"/>
                  </a:cubicBezTo>
                  <a:cubicBezTo>
                    <a:pt x="1598930" y="546100"/>
                    <a:pt x="1602740" y="599440"/>
                    <a:pt x="1611630" y="697230"/>
                  </a:cubicBezTo>
                  <a:cubicBezTo>
                    <a:pt x="1629410" y="887730"/>
                    <a:pt x="1634490" y="1287780"/>
                    <a:pt x="1637030" y="1544320"/>
                  </a:cubicBezTo>
                  <a:cubicBezTo>
                    <a:pt x="1639570" y="1757680"/>
                    <a:pt x="1639570" y="1899920"/>
                    <a:pt x="1633220" y="2129790"/>
                  </a:cubicBezTo>
                  <a:cubicBezTo>
                    <a:pt x="1624330" y="2457450"/>
                    <a:pt x="1544320" y="2980690"/>
                    <a:pt x="1576070" y="3321050"/>
                  </a:cubicBezTo>
                  <a:cubicBezTo>
                    <a:pt x="1600200" y="3582670"/>
                    <a:pt x="1706880" y="3784600"/>
                    <a:pt x="1739900" y="4005580"/>
                  </a:cubicBezTo>
                  <a:cubicBezTo>
                    <a:pt x="1770380" y="4207510"/>
                    <a:pt x="1772920" y="4396740"/>
                    <a:pt x="1778000" y="4594860"/>
                  </a:cubicBezTo>
                  <a:cubicBezTo>
                    <a:pt x="1783080" y="4795520"/>
                    <a:pt x="1791970" y="4997450"/>
                    <a:pt x="1770380" y="5199380"/>
                  </a:cubicBezTo>
                  <a:cubicBezTo>
                    <a:pt x="1747520" y="5405120"/>
                    <a:pt x="1667510" y="5610860"/>
                    <a:pt x="1640840" y="5816600"/>
                  </a:cubicBezTo>
                  <a:cubicBezTo>
                    <a:pt x="1614170" y="6017260"/>
                    <a:pt x="1642110" y="6221730"/>
                    <a:pt x="1607820" y="6418580"/>
                  </a:cubicBezTo>
                  <a:cubicBezTo>
                    <a:pt x="1573530" y="6616700"/>
                    <a:pt x="1490980" y="6793230"/>
                    <a:pt x="1432560" y="7001510"/>
                  </a:cubicBezTo>
                  <a:cubicBezTo>
                    <a:pt x="1365250" y="7239000"/>
                    <a:pt x="1224280" y="7588250"/>
                    <a:pt x="1230630" y="7767320"/>
                  </a:cubicBezTo>
                  <a:cubicBezTo>
                    <a:pt x="1234440" y="7866380"/>
                    <a:pt x="1289050" y="7927340"/>
                    <a:pt x="1308100" y="7994650"/>
                  </a:cubicBezTo>
                  <a:cubicBezTo>
                    <a:pt x="1322070" y="8046720"/>
                    <a:pt x="1333500" y="8087360"/>
                    <a:pt x="1338580" y="8134350"/>
                  </a:cubicBezTo>
                  <a:cubicBezTo>
                    <a:pt x="1343660" y="8181340"/>
                    <a:pt x="1342390" y="8230870"/>
                    <a:pt x="1336040" y="8277860"/>
                  </a:cubicBezTo>
                  <a:cubicBezTo>
                    <a:pt x="1329690" y="8324850"/>
                    <a:pt x="1316990" y="8371840"/>
                    <a:pt x="1299210" y="8416290"/>
                  </a:cubicBezTo>
                  <a:cubicBezTo>
                    <a:pt x="1281430" y="8459470"/>
                    <a:pt x="1258570" y="8502650"/>
                    <a:pt x="1230630" y="8540750"/>
                  </a:cubicBezTo>
                  <a:cubicBezTo>
                    <a:pt x="1202690" y="8578850"/>
                    <a:pt x="1169670" y="8615680"/>
                    <a:pt x="1132840" y="8646160"/>
                  </a:cubicBezTo>
                  <a:cubicBezTo>
                    <a:pt x="1097280" y="8676640"/>
                    <a:pt x="1055370" y="8703310"/>
                    <a:pt x="1013460" y="8724900"/>
                  </a:cubicBezTo>
                  <a:cubicBezTo>
                    <a:pt x="971550" y="8746490"/>
                    <a:pt x="924560" y="8763000"/>
                    <a:pt x="878840" y="8773160"/>
                  </a:cubicBezTo>
                  <a:cubicBezTo>
                    <a:pt x="833120" y="8783320"/>
                    <a:pt x="783590" y="8789670"/>
                    <a:pt x="736600" y="8788400"/>
                  </a:cubicBezTo>
                  <a:cubicBezTo>
                    <a:pt x="689610" y="8787130"/>
                    <a:pt x="641350" y="8780780"/>
                    <a:pt x="595630" y="8768080"/>
                  </a:cubicBezTo>
                  <a:cubicBezTo>
                    <a:pt x="549910" y="8755380"/>
                    <a:pt x="504190" y="8737600"/>
                    <a:pt x="462280" y="8714740"/>
                  </a:cubicBezTo>
                  <a:cubicBezTo>
                    <a:pt x="420370" y="8691880"/>
                    <a:pt x="381000" y="8662670"/>
                    <a:pt x="346710" y="8630920"/>
                  </a:cubicBezTo>
                  <a:cubicBezTo>
                    <a:pt x="312420" y="8599170"/>
                    <a:pt x="280670" y="8561070"/>
                    <a:pt x="254000" y="8521700"/>
                  </a:cubicBezTo>
                  <a:cubicBezTo>
                    <a:pt x="227330" y="8482330"/>
                    <a:pt x="189230" y="8393430"/>
                    <a:pt x="189230" y="8393430"/>
                  </a:cubicBezTo>
                </a:path>
              </a:pathLst>
            </a:custGeom>
            <a:solidFill>
              <a:srgbClr val="193F3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10743" y="-1316181"/>
            <a:ext cx="1499035" cy="6459681"/>
            <a:chOff x="0" y="0"/>
            <a:chExt cx="1913890" cy="6967220"/>
          </a:xfrm>
        </p:grpSpPr>
        <p:sp>
          <p:nvSpPr>
            <p:cNvPr id="6" name="Freeform 6"/>
            <p:cNvSpPr/>
            <p:nvPr/>
          </p:nvSpPr>
          <p:spPr>
            <a:xfrm>
              <a:off x="35560" y="43180"/>
              <a:ext cx="1836420" cy="6879590"/>
            </a:xfrm>
            <a:custGeom>
              <a:avLst/>
              <a:gdLst/>
              <a:ahLst/>
              <a:cxnLst/>
              <a:rect l="l" t="t" r="r" b="b"/>
              <a:pathLst>
                <a:path w="1836420" h="6879590">
                  <a:moveTo>
                    <a:pt x="198120" y="6280150"/>
                  </a:moveTo>
                  <a:cubicBezTo>
                    <a:pt x="179070" y="5829300"/>
                    <a:pt x="109220" y="5551170"/>
                    <a:pt x="81280" y="5322570"/>
                  </a:cubicBezTo>
                  <a:cubicBezTo>
                    <a:pt x="53340" y="5096510"/>
                    <a:pt x="35560" y="4866640"/>
                    <a:pt x="24130" y="4643120"/>
                  </a:cubicBezTo>
                  <a:cubicBezTo>
                    <a:pt x="13970" y="4425950"/>
                    <a:pt x="0" y="4211320"/>
                    <a:pt x="15240" y="3999230"/>
                  </a:cubicBezTo>
                  <a:cubicBezTo>
                    <a:pt x="30480" y="3789680"/>
                    <a:pt x="69850" y="3624580"/>
                    <a:pt x="115570" y="3376930"/>
                  </a:cubicBezTo>
                  <a:cubicBezTo>
                    <a:pt x="182880" y="3008630"/>
                    <a:pt x="332740" y="2367280"/>
                    <a:pt x="398780" y="2005330"/>
                  </a:cubicBezTo>
                  <a:cubicBezTo>
                    <a:pt x="441960" y="1769110"/>
                    <a:pt x="504190" y="1615440"/>
                    <a:pt x="490220" y="1417320"/>
                  </a:cubicBezTo>
                  <a:cubicBezTo>
                    <a:pt x="476250" y="1207770"/>
                    <a:pt x="321310" y="938530"/>
                    <a:pt x="298450" y="779780"/>
                  </a:cubicBezTo>
                  <a:cubicBezTo>
                    <a:pt x="285750" y="689610"/>
                    <a:pt x="288290" y="632460"/>
                    <a:pt x="300990" y="561340"/>
                  </a:cubicBezTo>
                  <a:cubicBezTo>
                    <a:pt x="313690" y="490220"/>
                    <a:pt x="339090" y="419100"/>
                    <a:pt x="373380" y="355600"/>
                  </a:cubicBezTo>
                  <a:cubicBezTo>
                    <a:pt x="407670" y="292100"/>
                    <a:pt x="454660" y="231140"/>
                    <a:pt x="506730" y="182880"/>
                  </a:cubicBezTo>
                  <a:cubicBezTo>
                    <a:pt x="560070" y="134620"/>
                    <a:pt x="623570" y="92710"/>
                    <a:pt x="689610" y="63500"/>
                  </a:cubicBezTo>
                  <a:cubicBezTo>
                    <a:pt x="755650" y="34290"/>
                    <a:pt x="829310" y="15240"/>
                    <a:pt x="900430" y="7620"/>
                  </a:cubicBezTo>
                  <a:cubicBezTo>
                    <a:pt x="971550" y="0"/>
                    <a:pt x="1049020" y="5080"/>
                    <a:pt x="1118870" y="21590"/>
                  </a:cubicBezTo>
                  <a:cubicBezTo>
                    <a:pt x="1188720" y="38100"/>
                    <a:pt x="1259840" y="67310"/>
                    <a:pt x="1320800" y="105410"/>
                  </a:cubicBezTo>
                  <a:cubicBezTo>
                    <a:pt x="1381760" y="143510"/>
                    <a:pt x="1438910" y="194310"/>
                    <a:pt x="1484630" y="248920"/>
                  </a:cubicBezTo>
                  <a:cubicBezTo>
                    <a:pt x="1530350" y="304800"/>
                    <a:pt x="1569720" y="369570"/>
                    <a:pt x="1595120" y="436880"/>
                  </a:cubicBezTo>
                  <a:cubicBezTo>
                    <a:pt x="1620520" y="504190"/>
                    <a:pt x="1637030" y="579120"/>
                    <a:pt x="1639570" y="651510"/>
                  </a:cubicBezTo>
                  <a:cubicBezTo>
                    <a:pt x="1642110" y="723900"/>
                    <a:pt x="1633220" y="800100"/>
                    <a:pt x="1612900" y="868680"/>
                  </a:cubicBezTo>
                  <a:cubicBezTo>
                    <a:pt x="1592580" y="937260"/>
                    <a:pt x="1559560" y="1007110"/>
                    <a:pt x="1518920" y="1065530"/>
                  </a:cubicBezTo>
                  <a:cubicBezTo>
                    <a:pt x="1478280" y="1123950"/>
                    <a:pt x="1423670" y="1178560"/>
                    <a:pt x="1366520" y="1221740"/>
                  </a:cubicBezTo>
                  <a:cubicBezTo>
                    <a:pt x="1308100" y="1264920"/>
                    <a:pt x="1240790" y="1300480"/>
                    <a:pt x="1172210" y="1322070"/>
                  </a:cubicBezTo>
                  <a:cubicBezTo>
                    <a:pt x="1103630" y="1343660"/>
                    <a:pt x="1028700" y="1355090"/>
                    <a:pt x="956310" y="1353820"/>
                  </a:cubicBezTo>
                  <a:cubicBezTo>
                    <a:pt x="885190" y="1352550"/>
                    <a:pt x="808990" y="1339850"/>
                    <a:pt x="741680" y="1315720"/>
                  </a:cubicBezTo>
                  <a:cubicBezTo>
                    <a:pt x="674370" y="1291590"/>
                    <a:pt x="607060" y="1256030"/>
                    <a:pt x="549910" y="1211580"/>
                  </a:cubicBezTo>
                  <a:cubicBezTo>
                    <a:pt x="492760" y="1167130"/>
                    <a:pt x="440690" y="1111250"/>
                    <a:pt x="401320" y="1051560"/>
                  </a:cubicBezTo>
                  <a:cubicBezTo>
                    <a:pt x="361950" y="991870"/>
                    <a:pt x="330200" y="922020"/>
                    <a:pt x="312420" y="852170"/>
                  </a:cubicBezTo>
                  <a:cubicBezTo>
                    <a:pt x="294640" y="782320"/>
                    <a:pt x="287020" y="706120"/>
                    <a:pt x="292100" y="633730"/>
                  </a:cubicBezTo>
                  <a:cubicBezTo>
                    <a:pt x="297180" y="562610"/>
                    <a:pt x="314960" y="487680"/>
                    <a:pt x="341630" y="421640"/>
                  </a:cubicBezTo>
                  <a:cubicBezTo>
                    <a:pt x="369570" y="355600"/>
                    <a:pt x="408940" y="290830"/>
                    <a:pt x="455930" y="236220"/>
                  </a:cubicBezTo>
                  <a:cubicBezTo>
                    <a:pt x="502920" y="181610"/>
                    <a:pt x="562610" y="133350"/>
                    <a:pt x="624840" y="96520"/>
                  </a:cubicBezTo>
                  <a:cubicBezTo>
                    <a:pt x="687070" y="59690"/>
                    <a:pt x="758190" y="33020"/>
                    <a:pt x="828040" y="17780"/>
                  </a:cubicBezTo>
                  <a:cubicBezTo>
                    <a:pt x="897890" y="2540"/>
                    <a:pt x="975360" y="0"/>
                    <a:pt x="1046480" y="8890"/>
                  </a:cubicBezTo>
                  <a:cubicBezTo>
                    <a:pt x="1117600" y="17780"/>
                    <a:pt x="1191260" y="39370"/>
                    <a:pt x="1256030" y="69850"/>
                  </a:cubicBezTo>
                  <a:cubicBezTo>
                    <a:pt x="1320800" y="101600"/>
                    <a:pt x="1384300" y="144780"/>
                    <a:pt x="1436370" y="195580"/>
                  </a:cubicBezTo>
                  <a:cubicBezTo>
                    <a:pt x="1488440" y="245110"/>
                    <a:pt x="1529080" y="299720"/>
                    <a:pt x="1565910" y="370840"/>
                  </a:cubicBezTo>
                  <a:cubicBezTo>
                    <a:pt x="1611630" y="461010"/>
                    <a:pt x="1634490" y="568960"/>
                    <a:pt x="1670050" y="702310"/>
                  </a:cubicBezTo>
                  <a:cubicBezTo>
                    <a:pt x="1722120" y="896620"/>
                    <a:pt x="1818640" y="1198880"/>
                    <a:pt x="1827530" y="1428750"/>
                  </a:cubicBezTo>
                  <a:cubicBezTo>
                    <a:pt x="1836420" y="1634490"/>
                    <a:pt x="1793240" y="1780540"/>
                    <a:pt x="1750060" y="2016760"/>
                  </a:cubicBezTo>
                  <a:cubicBezTo>
                    <a:pt x="1681480" y="2386330"/>
                    <a:pt x="1494790" y="3042920"/>
                    <a:pt x="1414780" y="3426460"/>
                  </a:cubicBezTo>
                  <a:cubicBezTo>
                    <a:pt x="1360170" y="3686810"/>
                    <a:pt x="1316990" y="3867150"/>
                    <a:pt x="1295400" y="4088130"/>
                  </a:cubicBezTo>
                  <a:cubicBezTo>
                    <a:pt x="1273810" y="4305300"/>
                    <a:pt x="1273810" y="4523740"/>
                    <a:pt x="1283970" y="4739640"/>
                  </a:cubicBezTo>
                  <a:cubicBezTo>
                    <a:pt x="1294130" y="4955540"/>
                    <a:pt x="1336040" y="5172710"/>
                    <a:pt x="1355090" y="5386070"/>
                  </a:cubicBezTo>
                  <a:cubicBezTo>
                    <a:pt x="1374140" y="5594350"/>
                    <a:pt x="1395730" y="5819140"/>
                    <a:pt x="1397000" y="6005830"/>
                  </a:cubicBezTo>
                  <a:cubicBezTo>
                    <a:pt x="1398270" y="6158230"/>
                    <a:pt x="1395730" y="6323330"/>
                    <a:pt x="1375410" y="6423660"/>
                  </a:cubicBezTo>
                  <a:cubicBezTo>
                    <a:pt x="1362710" y="6482080"/>
                    <a:pt x="1346200" y="6516370"/>
                    <a:pt x="1324610" y="6558280"/>
                  </a:cubicBezTo>
                  <a:cubicBezTo>
                    <a:pt x="1301750" y="6600190"/>
                    <a:pt x="1273810" y="6640830"/>
                    <a:pt x="1242060" y="6676390"/>
                  </a:cubicBezTo>
                  <a:cubicBezTo>
                    <a:pt x="1210310" y="6711950"/>
                    <a:pt x="1173480" y="6744970"/>
                    <a:pt x="1134110" y="6771640"/>
                  </a:cubicBezTo>
                  <a:cubicBezTo>
                    <a:pt x="1094740" y="6798310"/>
                    <a:pt x="1051560" y="6822440"/>
                    <a:pt x="1007110" y="6838950"/>
                  </a:cubicBezTo>
                  <a:cubicBezTo>
                    <a:pt x="962660" y="6855460"/>
                    <a:pt x="914400" y="6866890"/>
                    <a:pt x="867410" y="6873240"/>
                  </a:cubicBezTo>
                  <a:cubicBezTo>
                    <a:pt x="820420" y="6879590"/>
                    <a:pt x="769620" y="6879590"/>
                    <a:pt x="722630" y="6873240"/>
                  </a:cubicBezTo>
                  <a:cubicBezTo>
                    <a:pt x="675640" y="6866890"/>
                    <a:pt x="627380" y="6855460"/>
                    <a:pt x="582930" y="6838950"/>
                  </a:cubicBezTo>
                  <a:cubicBezTo>
                    <a:pt x="538480" y="6822440"/>
                    <a:pt x="495300" y="6798310"/>
                    <a:pt x="455930" y="6771640"/>
                  </a:cubicBezTo>
                  <a:cubicBezTo>
                    <a:pt x="416560" y="6744970"/>
                    <a:pt x="379730" y="6711950"/>
                    <a:pt x="347980" y="6676390"/>
                  </a:cubicBezTo>
                  <a:cubicBezTo>
                    <a:pt x="316230" y="6640830"/>
                    <a:pt x="288290" y="6600190"/>
                    <a:pt x="266700" y="6558280"/>
                  </a:cubicBezTo>
                  <a:cubicBezTo>
                    <a:pt x="243840" y="6516370"/>
                    <a:pt x="226060" y="6469380"/>
                    <a:pt x="214630" y="6423660"/>
                  </a:cubicBezTo>
                  <a:cubicBezTo>
                    <a:pt x="203200" y="6376670"/>
                    <a:pt x="198120" y="6280150"/>
                    <a:pt x="198120" y="6280150"/>
                  </a:cubicBezTo>
                </a:path>
              </a:pathLst>
            </a:custGeom>
            <a:solidFill>
              <a:srgbClr val="193F3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905897" y="-84625"/>
            <a:ext cx="11847015" cy="11576467"/>
            <a:chOff x="0" y="0"/>
            <a:chExt cx="3120202" cy="30489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20202" cy="3048946"/>
            </a:xfrm>
            <a:custGeom>
              <a:avLst/>
              <a:gdLst/>
              <a:ahLst/>
              <a:cxnLst/>
              <a:rect l="l" t="t" r="r" b="b"/>
              <a:pathLst>
                <a:path w="3120202" h="3048946">
                  <a:moveTo>
                    <a:pt x="0" y="0"/>
                  </a:moveTo>
                  <a:lnTo>
                    <a:pt x="3120202" y="0"/>
                  </a:lnTo>
                  <a:lnTo>
                    <a:pt x="3120202" y="3048946"/>
                  </a:lnTo>
                  <a:lnTo>
                    <a:pt x="0" y="3048946"/>
                  </a:lnTo>
                  <a:close/>
                </a:path>
              </a:pathLst>
            </a:custGeom>
            <a:solidFill>
              <a:srgbClr val="193F3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120202" cy="3087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59891" y="7802475"/>
            <a:ext cx="2148135" cy="2144698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F3C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04440" y="-2065011"/>
            <a:ext cx="3967120" cy="3960773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090642" y="7954064"/>
            <a:ext cx="2394716" cy="2394716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F7C47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4169180" y="9044543"/>
            <a:ext cx="4423620" cy="213757"/>
          </a:xfrm>
          <a:prstGeom prst="rect">
            <a:avLst/>
          </a:prstGeom>
          <a:solidFill>
            <a:srgbClr val="004D92"/>
          </a:solidFill>
        </p:spPr>
        <p:txBody>
          <a:bodyPr/>
          <a:lstStyle/>
          <a:p>
            <a:endParaRPr lang="pt-BR"/>
          </a:p>
        </p:txBody>
      </p:sp>
      <p:sp>
        <p:nvSpPr>
          <p:cNvPr id="17" name="AutoShape 17"/>
          <p:cNvSpPr/>
          <p:nvPr/>
        </p:nvSpPr>
        <p:spPr>
          <a:xfrm rot="2700000">
            <a:off x="16428031" y="1709043"/>
            <a:ext cx="3719938" cy="373438"/>
          </a:xfrm>
          <a:prstGeom prst="rect">
            <a:avLst/>
          </a:prstGeom>
          <a:solidFill>
            <a:srgbClr val="EF7C47"/>
          </a:solidFill>
        </p:spPr>
        <p:txBody>
          <a:bodyPr/>
          <a:lstStyle/>
          <a:p>
            <a:endParaRPr lang="pt-BR"/>
          </a:p>
        </p:txBody>
      </p:sp>
      <p:sp>
        <p:nvSpPr>
          <p:cNvPr id="18" name="TextBox 18"/>
          <p:cNvSpPr txBox="1"/>
          <p:nvPr/>
        </p:nvSpPr>
        <p:spPr>
          <a:xfrm>
            <a:off x="9487319" y="1695264"/>
            <a:ext cx="7382029" cy="188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70"/>
              </a:lnSpc>
            </a:pPr>
            <a:r>
              <a:rPr lang="en-US" sz="6700" spc="67">
                <a:solidFill>
                  <a:srgbClr val="FFFFFF"/>
                </a:solidFill>
                <a:latin typeface="Poppins Bold Bold Italics"/>
              </a:rPr>
              <a:t>SITE </a:t>
            </a:r>
          </a:p>
          <a:p>
            <a:pPr>
              <a:lnSpc>
                <a:spcPts val="7370"/>
              </a:lnSpc>
            </a:pPr>
            <a:r>
              <a:rPr lang="en-US" sz="6700" spc="67">
                <a:solidFill>
                  <a:srgbClr val="FFFFFF"/>
                </a:solidFill>
                <a:latin typeface="Poppins Bold Bold Italics"/>
              </a:rPr>
              <a:t>GREEN GARDEN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371740" y="4055518"/>
            <a:ext cx="7236990" cy="4428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16"/>
              </a:lnSpc>
            </a:pPr>
            <a:r>
              <a:rPr lang="en-US" sz="3800" u="none" strike="noStrike" spc="38">
                <a:solidFill>
                  <a:srgbClr val="EF7C47"/>
                </a:solidFill>
                <a:latin typeface="Poppins Semi-Bold Italics"/>
              </a:rPr>
              <a:t>    Seja uma viagem de lazer, negócios ou uma escapada especial, nosso site de reservas em hotel está aqui para tornar a busca e reserva de acomodação uma experiência tranquila. 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-516603" y="-430530"/>
            <a:ext cx="1176493" cy="1175307"/>
            <a:chOff x="0" y="0"/>
            <a:chExt cx="1259840" cy="1258570"/>
          </a:xfrm>
        </p:grpSpPr>
        <p:sp>
          <p:nvSpPr>
            <p:cNvPr id="21" name="Freeform 21"/>
            <p:cNvSpPr/>
            <p:nvPr/>
          </p:nvSpPr>
          <p:spPr>
            <a:xfrm>
              <a:off x="45720" y="34290"/>
              <a:ext cx="1146810" cy="1178560"/>
            </a:xfrm>
            <a:custGeom>
              <a:avLst/>
              <a:gdLst/>
              <a:ahLst/>
              <a:cxnLst/>
              <a:rect l="l" t="t" r="r" b="b"/>
              <a:pathLst>
                <a:path w="1146810" h="1178560">
                  <a:moveTo>
                    <a:pt x="1146810" y="416560"/>
                  </a:moveTo>
                  <a:cubicBezTo>
                    <a:pt x="1146810" y="784860"/>
                    <a:pt x="1103630" y="880110"/>
                    <a:pt x="1047750" y="951230"/>
                  </a:cubicBezTo>
                  <a:cubicBezTo>
                    <a:pt x="991870" y="1022350"/>
                    <a:pt x="910590" y="1087120"/>
                    <a:pt x="828040" y="1123950"/>
                  </a:cubicBezTo>
                  <a:cubicBezTo>
                    <a:pt x="745490" y="1160780"/>
                    <a:pt x="643890" y="1178560"/>
                    <a:pt x="553720" y="1173480"/>
                  </a:cubicBezTo>
                  <a:cubicBezTo>
                    <a:pt x="463550" y="1168400"/>
                    <a:pt x="363220" y="1137920"/>
                    <a:pt x="285750" y="1090930"/>
                  </a:cubicBezTo>
                  <a:cubicBezTo>
                    <a:pt x="208280" y="1043940"/>
                    <a:pt x="135890" y="970280"/>
                    <a:pt x="88900" y="892810"/>
                  </a:cubicBezTo>
                  <a:cubicBezTo>
                    <a:pt x="41910" y="815340"/>
                    <a:pt x="10160" y="716280"/>
                    <a:pt x="5080" y="626110"/>
                  </a:cubicBezTo>
                  <a:cubicBezTo>
                    <a:pt x="0" y="535940"/>
                    <a:pt x="19050" y="433070"/>
                    <a:pt x="55880" y="350520"/>
                  </a:cubicBezTo>
                  <a:cubicBezTo>
                    <a:pt x="92710" y="267970"/>
                    <a:pt x="157480" y="186690"/>
                    <a:pt x="228600" y="130810"/>
                  </a:cubicBezTo>
                  <a:cubicBezTo>
                    <a:pt x="299720" y="74930"/>
                    <a:pt x="394970" y="33020"/>
                    <a:pt x="483870" y="16510"/>
                  </a:cubicBezTo>
                  <a:cubicBezTo>
                    <a:pt x="572770" y="0"/>
                    <a:pt x="675640" y="6350"/>
                    <a:pt x="762000" y="33020"/>
                  </a:cubicBezTo>
                  <a:cubicBezTo>
                    <a:pt x="848360" y="59690"/>
                    <a:pt x="1002030" y="177800"/>
                    <a:pt x="1002030" y="177800"/>
                  </a:cubicBezTo>
                </a:path>
              </a:pathLst>
            </a:custGeom>
            <a:solidFill>
              <a:srgbClr val="193F3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2668" y="1116424"/>
            <a:ext cx="13534152" cy="123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21"/>
              </a:lnSpc>
            </a:pPr>
            <a:r>
              <a:rPr lang="en-US" sz="6814" spc="204">
                <a:solidFill>
                  <a:srgbClr val="FFFFFF"/>
                </a:solidFill>
                <a:latin typeface="Poppins Medium Bold"/>
              </a:rPr>
              <a:t>PÚBLICO-ALVO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611119" y="3181537"/>
            <a:ext cx="6264854" cy="2294292"/>
            <a:chOff x="0" y="0"/>
            <a:chExt cx="8353138" cy="3059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8353138" cy="67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25"/>
                </a:lnSpc>
                <a:spcBef>
                  <a:spcPct val="0"/>
                </a:spcBef>
              </a:pPr>
              <a:r>
                <a:rPr lang="en-US" sz="3354" u="none" strike="noStrike" spc="335">
                  <a:solidFill>
                    <a:srgbClr val="EF7C47"/>
                  </a:solidFill>
                  <a:latin typeface="Poppins Bold Italics"/>
                </a:rPr>
                <a:t>INDIVIDUAL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26503"/>
              <a:ext cx="8353138" cy="1757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5"/>
                </a:lnSpc>
              </a:pPr>
              <a:r>
                <a:rPr lang="en-US" sz="2568" spc="51">
                  <a:solidFill>
                    <a:srgbClr val="FFA000"/>
                  </a:solidFill>
                  <a:latin typeface="Poppins Light"/>
                </a:rPr>
                <a:t>Viajantes individuais que buscam acomodações para lazer ou negócios.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5412621" y="7432364"/>
            <a:ext cx="2877681" cy="2873077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C4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803110" y="7820551"/>
            <a:ext cx="2096704" cy="2096704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06968" y="3196185"/>
            <a:ext cx="479953" cy="47995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F7C4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611119" y="6333079"/>
            <a:ext cx="6264854" cy="2294292"/>
            <a:chOff x="0" y="0"/>
            <a:chExt cx="8353138" cy="305905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8353138" cy="67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5"/>
                </a:lnSpc>
              </a:pPr>
              <a:r>
                <a:rPr lang="en-US" sz="3354" spc="335">
                  <a:solidFill>
                    <a:srgbClr val="EF7C47"/>
                  </a:solidFill>
                  <a:latin typeface="Poppins Bold Italics"/>
                </a:rPr>
                <a:t>AGÊNCIAS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226503"/>
              <a:ext cx="8353138" cy="1757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5"/>
                </a:lnSpc>
              </a:pPr>
              <a:r>
                <a:rPr lang="en-US" sz="2568" spc="51">
                  <a:solidFill>
                    <a:srgbClr val="FFA000"/>
                  </a:solidFill>
                  <a:latin typeface="Poppins Light"/>
                </a:rPr>
                <a:t>Agências de viagens que precisam reservar acomodações para seus clientes.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06968" y="6347727"/>
            <a:ext cx="479953" cy="479953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F7C4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004294" y="3181537"/>
            <a:ext cx="6264854" cy="1844954"/>
            <a:chOff x="0" y="0"/>
            <a:chExt cx="8353138" cy="245993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0"/>
              <a:ext cx="8353138" cy="67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25"/>
                </a:lnSpc>
                <a:spcBef>
                  <a:spcPct val="0"/>
                </a:spcBef>
              </a:pPr>
              <a:r>
                <a:rPr lang="en-US" sz="3354" u="none" strike="noStrike" spc="335">
                  <a:solidFill>
                    <a:srgbClr val="EF7C47"/>
                  </a:solidFill>
                  <a:latin typeface="Poppins Bold Italics"/>
                </a:rPr>
                <a:t>FAMILIAR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226503"/>
              <a:ext cx="8353138" cy="1158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5"/>
                </a:lnSpc>
              </a:pPr>
              <a:r>
                <a:rPr lang="en-US" sz="2568" spc="51">
                  <a:solidFill>
                    <a:srgbClr val="FFA000"/>
                  </a:solidFill>
                  <a:latin typeface="Poppins Light"/>
                </a:rPr>
                <a:t>Grupos de viajantes, como famílias ou equipes de trabalho.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800143" y="3196185"/>
            <a:ext cx="479953" cy="479953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F7C47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AutoShape 22"/>
          <p:cNvSpPr/>
          <p:nvPr/>
        </p:nvSpPr>
        <p:spPr>
          <a:xfrm rot="2700000">
            <a:off x="15811800" y="275745"/>
            <a:ext cx="1714223" cy="17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sp>
        <p:nvSpPr>
          <p:cNvPr id="23" name="AutoShape 23"/>
          <p:cNvSpPr/>
          <p:nvPr/>
        </p:nvSpPr>
        <p:spPr>
          <a:xfrm>
            <a:off x="-1753982" y="9370496"/>
            <a:ext cx="4423620" cy="213757"/>
          </a:xfrm>
          <a:prstGeom prst="rect">
            <a:avLst/>
          </a:prstGeom>
          <a:solidFill>
            <a:srgbClr val="FFA000"/>
          </a:solidFill>
        </p:spPr>
        <p:txBody>
          <a:bodyPr/>
          <a:lstStyle/>
          <a:p>
            <a:endParaRPr lang="pt-BR"/>
          </a:p>
        </p:txBody>
      </p:sp>
      <p:sp>
        <p:nvSpPr>
          <p:cNvPr id="24" name="AutoShape 24"/>
          <p:cNvSpPr/>
          <p:nvPr/>
        </p:nvSpPr>
        <p:spPr>
          <a:xfrm>
            <a:off x="16268700" y="361789"/>
            <a:ext cx="4423620" cy="213757"/>
          </a:xfrm>
          <a:prstGeom prst="rect">
            <a:avLst/>
          </a:prstGeom>
          <a:solidFill>
            <a:srgbClr val="FFA000"/>
          </a:solidFill>
        </p:spPr>
        <p:txBody>
          <a:bodyPr/>
          <a:lstStyle/>
          <a:p>
            <a:endParaRPr lang="pt-BR"/>
          </a:p>
        </p:txBody>
      </p:sp>
      <p:sp>
        <p:nvSpPr>
          <p:cNvPr id="25" name="AutoShape 25"/>
          <p:cNvSpPr/>
          <p:nvPr/>
        </p:nvSpPr>
        <p:spPr>
          <a:xfrm rot="2700000">
            <a:off x="823128" y="9735763"/>
            <a:ext cx="1714223" cy="17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6673" y="7090669"/>
            <a:ext cx="2877437" cy="2872833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118751" y="-1178662"/>
            <a:ext cx="2877437" cy="2872833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77327" y="8882315"/>
            <a:ext cx="2162374" cy="216237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00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AutoShape 8"/>
          <p:cNvSpPr/>
          <p:nvPr/>
        </p:nvSpPr>
        <p:spPr>
          <a:xfrm rot="2700000">
            <a:off x="16220651" y="580771"/>
            <a:ext cx="2143796" cy="215212"/>
          </a:xfrm>
          <a:prstGeom prst="rect">
            <a:avLst/>
          </a:prstGeom>
          <a:solidFill>
            <a:srgbClr val="FFA000"/>
          </a:solid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028700" y="1367703"/>
            <a:ext cx="16230600" cy="79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spc="56">
                <a:solidFill>
                  <a:srgbClr val="FFFFFF"/>
                </a:solidFill>
                <a:latin typeface="Poppins Bold Bold Italics"/>
              </a:rPr>
              <a:t>BREVE DESCRIÇÃO DOS REQUISITOS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6462" y="2767551"/>
            <a:ext cx="15695076" cy="53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67"/>
              </a:lnSpc>
            </a:pPr>
            <a:r>
              <a:rPr lang="en-US" sz="3119" spc="405">
                <a:solidFill>
                  <a:srgbClr val="FFFFFF"/>
                </a:solidFill>
                <a:latin typeface="Poppins Light Bold"/>
              </a:rPr>
              <a:t>CONTA DO USUÁRIO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6462" y="3530108"/>
            <a:ext cx="15695076" cy="80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925" lvl="1" indent="-246963">
              <a:lnSpc>
                <a:spcPts val="3202"/>
              </a:lnSpc>
              <a:buFont typeface="Arial"/>
              <a:buChar char="•"/>
            </a:pPr>
            <a:r>
              <a:rPr lang="en-US" sz="2287" spc="68">
                <a:solidFill>
                  <a:srgbClr val="FFA000"/>
                </a:solidFill>
                <a:latin typeface="Poppins Light"/>
              </a:rPr>
              <a:t>Os clientes tem a opção de criar uma conta para gerenciar suas reservas.</a:t>
            </a:r>
          </a:p>
          <a:p>
            <a:pPr marL="493926" lvl="1" indent="-246963">
              <a:lnSpc>
                <a:spcPts val="3202"/>
              </a:lnSpc>
              <a:buFont typeface="Arial"/>
              <a:buChar char="•"/>
            </a:pPr>
            <a:r>
              <a:rPr lang="en-US" sz="2287" spc="68">
                <a:solidFill>
                  <a:srgbClr val="FFA000"/>
                </a:solidFill>
                <a:latin typeface="Poppins Light"/>
              </a:rPr>
              <a:t>A conta deve incluir informações de perfil como: nome de usuário, login e senha.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6462" y="4975810"/>
            <a:ext cx="15695076" cy="53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67"/>
              </a:lnSpc>
              <a:spcBef>
                <a:spcPct val="0"/>
              </a:spcBef>
            </a:pPr>
            <a:r>
              <a:rPr lang="en-US" sz="3119" u="none" strike="noStrike" spc="405">
                <a:solidFill>
                  <a:srgbClr val="FFFFFF"/>
                </a:solidFill>
                <a:latin typeface="Poppins Light Bold"/>
              </a:rPr>
              <a:t>INFORMAÇÕES DE CONTATO E SUPORTE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6462" y="5738109"/>
            <a:ext cx="15695076" cy="80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926" lvl="1" indent="-246963">
              <a:lnSpc>
                <a:spcPts val="3202"/>
              </a:lnSpc>
              <a:buFont typeface="Arial"/>
              <a:buChar char="•"/>
            </a:pPr>
            <a:r>
              <a:rPr lang="en-US" sz="2287" spc="68">
                <a:solidFill>
                  <a:srgbClr val="FFA000"/>
                </a:solidFill>
                <a:latin typeface="Poppins Light"/>
              </a:rPr>
              <a:t>Há uma seção de contato com informações de suporte ao cliente, incluindo o envio parar contato na própria plataforma.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6462" y="7079855"/>
            <a:ext cx="15695076" cy="53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67"/>
              </a:lnSpc>
              <a:spcBef>
                <a:spcPct val="0"/>
              </a:spcBef>
            </a:pPr>
            <a:r>
              <a:rPr lang="en-US" sz="3119" u="none" strike="noStrike" spc="405">
                <a:solidFill>
                  <a:srgbClr val="FFFFFF"/>
                </a:solidFill>
                <a:latin typeface="Poppins Light Bold"/>
              </a:rPr>
              <a:t>INFORMAÇÕES DETALHADAS DO QUARTO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6462" y="7824719"/>
            <a:ext cx="15695076" cy="395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926" lvl="1" indent="-246963">
              <a:lnSpc>
                <a:spcPts val="3202"/>
              </a:lnSpc>
              <a:buFont typeface="Arial"/>
              <a:buChar char="•"/>
            </a:pPr>
            <a:r>
              <a:rPr lang="en-US" sz="2287" spc="68">
                <a:solidFill>
                  <a:srgbClr val="FFA000"/>
                </a:solidFill>
                <a:latin typeface="Poppins Light"/>
              </a:rPr>
              <a:t>Os detalhes de cada quarto, incluindo fotos, valores e descrição.</a:t>
            </a:r>
          </a:p>
        </p:txBody>
      </p:sp>
      <p:sp>
        <p:nvSpPr>
          <p:cNvPr id="16" name="AutoShape 16"/>
          <p:cNvSpPr/>
          <p:nvPr/>
        </p:nvSpPr>
        <p:spPr>
          <a:xfrm>
            <a:off x="-1753982" y="9370496"/>
            <a:ext cx="4423620" cy="213757"/>
          </a:xfrm>
          <a:prstGeom prst="rect">
            <a:avLst/>
          </a:prstGeom>
          <a:solidFill>
            <a:srgbClr val="FFA000"/>
          </a:solidFill>
        </p:spPr>
        <p:txBody>
          <a:bodyPr/>
          <a:lstStyle/>
          <a:p>
            <a:endParaRPr lang="pt-BR"/>
          </a:p>
        </p:txBody>
      </p:sp>
      <p:sp>
        <p:nvSpPr>
          <p:cNvPr id="17" name="AutoShape 17"/>
          <p:cNvSpPr/>
          <p:nvPr/>
        </p:nvSpPr>
        <p:spPr>
          <a:xfrm rot="2700000">
            <a:off x="823128" y="9735763"/>
            <a:ext cx="1714223" cy="17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18" name="Group 18"/>
          <p:cNvGrpSpPr/>
          <p:nvPr/>
        </p:nvGrpSpPr>
        <p:grpSpPr>
          <a:xfrm>
            <a:off x="-1511977" y="-1994448"/>
            <a:ext cx="2877437" cy="2872833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6673" y="7090669"/>
            <a:ext cx="2877437" cy="2872833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118751" y="-1178662"/>
            <a:ext cx="2877437" cy="2872833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77327" y="8882315"/>
            <a:ext cx="2162374" cy="216237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00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AutoShape 8"/>
          <p:cNvSpPr/>
          <p:nvPr/>
        </p:nvSpPr>
        <p:spPr>
          <a:xfrm rot="2700000">
            <a:off x="16220651" y="580771"/>
            <a:ext cx="2143796" cy="215212"/>
          </a:xfrm>
          <a:prstGeom prst="rect">
            <a:avLst/>
          </a:prstGeom>
          <a:solidFill>
            <a:srgbClr val="FFA000"/>
          </a:solid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028700" y="1367703"/>
            <a:ext cx="16230600" cy="79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spc="56">
                <a:solidFill>
                  <a:srgbClr val="FFFFFF"/>
                </a:solidFill>
                <a:latin typeface="Poppins Bold Bold Italics"/>
              </a:rPr>
              <a:t>ELEMENTOS TÉCNICOS IMPLEMENTADOS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6462" y="3062606"/>
            <a:ext cx="15695076" cy="53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67"/>
              </a:lnSpc>
            </a:pPr>
            <a:r>
              <a:rPr lang="en-US" sz="3119" spc="405">
                <a:solidFill>
                  <a:srgbClr val="FFFFFF"/>
                </a:solidFill>
                <a:latin typeface="Poppins Light Bold"/>
              </a:rPr>
              <a:t>CONTA DO USUÁRIO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6462" y="3693980"/>
            <a:ext cx="15695076" cy="1207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925" lvl="1" indent="-246963">
              <a:lnSpc>
                <a:spcPts val="3202"/>
              </a:lnSpc>
              <a:buFont typeface="Arial"/>
              <a:buChar char="•"/>
            </a:pPr>
            <a:r>
              <a:rPr lang="en-US" sz="2287" spc="68">
                <a:solidFill>
                  <a:srgbClr val="FFA000"/>
                </a:solidFill>
                <a:latin typeface="Poppins Light"/>
              </a:rPr>
              <a:t>O cliente antes de fazer a reserva, terá que fazer o login no nosso site para assim realizar a reserva do seu quarto. Fizemos uma validação de E-mail e senha quando usuário tiver uma conta e uma tela de cadastro para ser realizado o cadastro de usuários novos.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6462" y="6069479"/>
            <a:ext cx="15695076" cy="53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67"/>
              </a:lnSpc>
              <a:spcBef>
                <a:spcPct val="0"/>
              </a:spcBef>
            </a:pPr>
            <a:r>
              <a:rPr lang="en-US" sz="3119" u="none" strike="noStrike" spc="405">
                <a:solidFill>
                  <a:srgbClr val="FFFFFF"/>
                </a:solidFill>
                <a:latin typeface="Poppins Light Bold"/>
              </a:rPr>
              <a:t>INFORMAÇÕES DE CONTATO E SUPORTE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6462" y="6697316"/>
            <a:ext cx="15695076" cy="1207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926" lvl="1" indent="-246963">
              <a:lnSpc>
                <a:spcPts val="3202"/>
              </a:lnSpc>
              <a:buFont typeface="Arial"/>
              <a:buChar char="•"/>
            </a:pPr>
            <a:r>
              <a:rPr lang="en-US" sz="2287" spc="68">
                <a:solidFill>
                  <a:srgbClr val="FFA000"/>
                </a:solidFill>
                <a:latin typeface="Poppins Light"/>
              </a:rPr>
              <a:t>Criamos uma seção para que fosse realizado o envio de um problema que o usuário está passando, para que seja contatado o suporte. A mensagem descrita pelo usuário será enviado automaticamente no email da empresa, assim, tendo um contato direto com quem enviou.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-1753982" y="9370496"/>
            <a:ext cx="4423620" cy="213757"/>
          </a:xfrm>
          <a:prstGeom prst="rect">
            <a:avLst/>
          </a:prstGeom>
          <a:solidFill>
            <a:srgbClr val="FFA000"/>
          </a:solidFill>
        </p:spPr>
        <p:txBody>
          <a:bodyPr/>
          <a:lstStyle/>
          <a:p>
            <a:endParaRPr lang="pt-BR"/>
          </a:p>
        </p:txBody>
      </p:sp>
      <p:sp>
        <p:nvSpPr>
          <p:cNvPr id="15" name="AutoShape 15"/>
          <p:cNvSpPr/>
          <p:nvPr/>
        </p:nvSpPr>
        <p:spPr>
          <a:xfrm rot="2700000">
            <a:off x="823128" y="9735763"/>
            <a:ext cx="1714223" cy="17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16" name="Group 16"/>
          <p:cNvGrpSpPr/>
          <p:nvPr/>
        </p:nvGrpSpPr>
        <p:grpSpPr>
          <a:xfrm>
            <a:off x="-1511977" y="-1994448"/>
            <a:ext cx="2877437" cy="2872833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7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6409724" y="-527292"/>
            <a:ext cx="11878276" cy="11859271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F3C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628017" y="2404660"/>
            <a:ext cx="6729165" cy="671839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AutoShape 6"/>
          <p:cNvSpPr/>
          <p:nvPr/>
        </p:nvSpPr>
        <p:spPr>
          <a:xfrm rot="2700000">
            <a:off x="9449876" y="1732436"/>
            <a:ext cx="2143796" cy="215212"/>
          </a:xfrm>
          <a:prstGeom prst="rect">
            <a:avLst/>
          </a:prstGeom>
          <a:solidFill>
            <a:srgbClr val="FFA000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16635313" y="861913"/>
            <a:ext cx="3305374" cy="3305374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00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AutoShape 9"/>
          <p:cNvSpPr/>
          <p:nvPr/>
        </p:nvSpPr>
        <p:spPr>
          <a:xfrm>
            <a:off x="6932190" y="1733164"/>
            <a:ext cx="4423620" cy="213757"/>
          </a:xfrm>
          <a:prstGeom prst="rect">
            <a:avLst/>
          </a:prstGeom>
          <a:solidFill>
            <a:srgbClr val="004D92"/>
          </a:solid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1028700" y="7094913"/>
            <a:ext cx="11320162" cy="10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5"/>
              </a:lnSpc>
            </a:pPr>
            <a:r>
              <a:rPr lang="en-US" sz="3176" spc="412">
                <a:solidFill>
                  <a:srgbClr val="182860"/>
                </a:solidFill>
                <a:latin typeface="Poppins Light Bold"/>
              </a:rPr>
              <a:t>Estudantes Do curso de graduação em Análise e Desenvolvimento de Sistemas.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638675"/>
            <a:ext cx="11320162" cy="202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2"/>
              </a:lnSpc>
            </a:pPr>
            <a:r>
              <a:rPr lang="en-US" sz="7147" spc="71">
                <a:solidFill>
                  <a:srgbClr val="FFFFFF"/>
                </a:solidFill>
                <a:latin typeface="Poppins Bold Bold Italics"/>
              </a:rPr>
              <a:t>AGRADECEMOS PELA ATENÇÃO!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851869"/>
            <a:ext cx="11320162" cy="40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2"/>
              </a:lnSpc>
            </a:pPr>
            <a:r>
              <a:rPr lang="en-US" sz="2498" u="sng" spc="324">
                <a:solidFill>
                  <a:srgbClr val="004D92"/>
                </a:solidFill>
                <a:latin typeface="Poppins Light"/>
                <a:hlinkClick r:id="rId2" tooltip="https://gabrielnicolllau.github.io/ReservasEmHotel/"/>
              </a:rPr>
              <a:t>HTTPS://GABRIELNICOLLLAU.GITHUB.IO/RESERVASEMHOTEL/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Personalizar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Poppins Bold Bold Italics</vt:lpstr>
      <vt:lpstr>Poppins Semi-Bold Italics</vt:lpstr>
      <vt:lpstr>Poppins Bold Italics</vt:lpstr>
      <vt:lpstr>Poppins Light</vt:lpstr>
      <vt:lpstr>Poppins Medium Bold</vt:lpstr>
      <vt:lpstr>Poppins Medium</vt:lpstr>
      <vt:lpstr>Calibri</vt:lpstr>
      <vt:lpstr>Arial</vt:lpstr>
      <vt:lpstr>Poppins Light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Plataforma- Reservas em Hotel</dc:title>
  <cp:lastModifiedBy>GEOVANNA SOUSA NOVAIS</cp:lastModifiedBy>
  <cp:revision>1</cp:revision>
  <dcterms:created xsi:type="dcterms:W3CDTF">2006-08-16T00:00:00Z</dcterms:created>
  <dcterms:modified xsi:type="dcterms:W3CDTF">2023-12-08T18:51:56Z</dcterms:modified>
  <dc:identifier>DAF2ZMga-eU</dc:identifier>
</cp:coreProperties>
</file>