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xwK1OILSZwV1xLi2TfphztchZ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4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937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836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761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506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22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0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29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29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29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2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2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" name="Google Shape;22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22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2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28;p2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2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2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2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2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26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2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27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2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2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2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Articulo </a:t>
            </a:r>
            <a:endParaRPr/>
          </a:p>
        </p:txBody>
      </p:sp>
      <p:sp>
        <p:nvSpPr>
          <p:cNvPr id="73" name="Google Shape;73;p1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Uso de árboles de decisión para medir el impacto de la incertidumbre operativa en el beneficio de centralizar la cadena de suministro[1]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401055" y="443148"/>
            <a:ext cx="3426874" cy="58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MX" sz="3600" dirty="0">
                <a:solidFill>
                  <a:schemeClr val="accent5"/>
                </a:solidFill>
              </a:rPr>
              <a:t>Gantt Chart</a:t>
            </a:r>
            <a:endParaRPr sz="3600" dirty="0">
              <a:solidFill>
                <a:schemeClr val="accent5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964BE3A-47AB-49C9-B17F-4E58612CA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5" y="1247965"/>
            <a:ext cx="9000565" cy="347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6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283100" y="517174"/>
            <a:ext cx="8475418" cy="408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400" dirty="0"/>
              <a:t>Referencias:</a:t>
            </a:r>
            <a:br>
              <a:rPr lang="es-MX" sz="2400" dirty="0"/>
            </a:br>
            <a:r>
              <a:rPr lang="es-MX" sz="1200" dirty="0"/>
              <a:t>[1] </a:t>
            </a:r>
            <a:r>
              <a:rPr lang="es-MX" sz="1200" dirty="0" err="1"/>
              <a:t>Chew</a:t>
            </a:r>
            <a:r>
              <a:rPr lang="es-MX" sz="1200" dirty="0"/>
              <a:t> M., Viveros L. y </a:t>
            </a:r>
            <a:r>
              <a:rPr lang="es-MX" sz="1200" dirty="0" err="1"/>
              <a:t>Velazquez</a:t>
            </a:r>
            <a:r>
              <a:rPr lang="es-MX" sz="1200" dirty="0"/>
              <a:t> V. ” Uso de árboles de decisión para medir el impacto de la incertidumbre operativa en el beneficio de centralizar la cadena de suministro”, </a:t>
            </a:r>
            <a:r>
              <a:rPr lang="es-MX" sz="1200" i="1" dirty="0"/>
              <a:t>Revista </a:t>
            </a:r>
            <a:r>
              <a:rPr lang="es-MX" sz="1200" i="1" dirty="0" err="1"/>
              <a:t>Industrital</a:t>
            </a:r>
            <a:r>
              <a:rPr lang="es-MX" sz="1200" i="1" dirty="0"/>
              <a:t>, </a:t>
            </a:r>
            <a:r>
              <a:rPr lang="es-MX" sz="1200" dirty="0"/>
              <a:t>18 de octubre de 2019.</a:t>
            </a:r>
            <a:br>
              <a:rPr lang="es-MX" sz="1200" dirty="0"/>
            </a:br>
            <a:r>
              <a:rPr lang="es-MX" sz="1200" dirty="0"/>
              <a:t>[2] Botero J. ,”Centralización para reducir los efectos adversos de la </a:t>
            </a:r>
            <a:r>
              <a:rPr lang="es-MX" sz="1200" dirty="0" err="1"/>
              <a:t>Supply</a:t>
            </a:r>
            <a:r>
              <a:rPr lang="es-MX" sz="1200" dirty="0"/>
              <a:t> </a:t>
            </a:r>
            <a:r>
              <a:rPr lang="es-MX" sz="1200" dirty="0" err="1"/>
              <a:t>Chain</a:t>
            </a:r>
            <a:r>
              <a:rPr lang="es-MX" sz="1200" dirty="0"/>
              <a:t>”, </a:t>
            </a:r>
            <a:r>
              <a:rPr lang="es-MX" sz="1200" i="1" dirty="0"/>
              <a:t>Editorial </a:t>
            </a:r>
            <a:r>
              <a:rPr lang="es-MX" sz="1200" i="1" dirty="0" err="1"/>
              <a:t>Logistica</a:t>
            </a:r>
            <a:r>
              <a:rPr lang="es-MX" sz="1200" i="1" dirty="0"/>
              <a:t> La, </a:t>
            </a:r>
            <a:r>
              <a:rPr lang="es-MX" sz="1200" dirty="0"/>
              <a:t>20 de febrero de 2019. </a:t>
            </a:r>
            <a:endParaRPr sz="1200" dirty="0"/>
          </a:p>
        </p:txBody>
      </p:sp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21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800"/>
              <a:buNone/>
            </a:pPr>
            <a:endParaRPr sz="1400" b="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71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283100" y="77600"/>
            <a:ext cx="8640300" cy="48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Problema</a:t>
            </a:r>
            <a:endParaRPr sz="36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Articulo de reporte de caso</a:t>
            </a:r>
            <a:endParaRPr sz="2400"/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 cadena de suministro consta de los eslabones involucrados en entregar un producto a un cliente final , este articulo enfrenta dos fuentes de incertidumbre: una interna (p. ej. su productividad) y otra externa (las demandas de otros eslabones y del cliente final).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2400"/>
          </a:p>
        </p:txBody>
      </p:sp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 l="1860" t="-139390" r="-1858" b="139389"/>
          <a:stretch/>
        </p:blipFill>
        <p:spPr>
          <a:xfrm>
            <a:off x="1285875" y="1985963"/>
            <a:ext cx="657225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5850" y="2363175"/>
            <a:ext cx="4405426" cy="25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283100" y="232800"/>
            <a:ext cx="8622300" cy="4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accent5"/>
                </a:solidFill>
              </a:rPr>
              <a:t>Datos utilizados</a:t>
            </a:r>
            <a:endParaRPr>
              <a:solidFill>
                <a:schemeClr val="accent5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0"/>
              <a:t>El Diagrama de influencia del manejo central se muestra en la Figura: Se decide el área (AC) y el precio de venta al cliente (PV,M) en incertidumbre sobre la productividad (MP y P) y la demanda del cliente (QCC), procurando la máxima ganancia esperada E[G</a:t>
            </a:r>
            <a:r>
              <a:rPr lang="en" sz="800" b="0"/>
              <a:t>ED</a:t>
            </a:r>
            <a:r>
              <a:rPr lang="en" sz="1400" b="0"/>
              <a:t>] y  con QCC condicionada en PV,M.</a:t>
            </a:r>
            <a:endParaRPr sz="1400" b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None/>
            </a:pPr>
            <a:endParaRPr sz="2400" b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4800"/>
              <a:buNone/>
            </a:pPr>
            <a:endParaRPr sz="2400" b="0"/>
          </a:p>
        </p:txBody>
      </p:sp>
      <p:pic>
        <p:nvPicPr>
          <p:cNvPr id="86" name="Google Shape;8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838" y="1935800"/>
            <a:ext cx="31337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275550" y="93525"/>
            <a:ext cx="8592900" cy="50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5"/>
                </a:solidFill>
              </a:rPr>
              <a:t>Algoritmos</a:t>
            </a:r>
            <a:endParaRPr dirty="0">
              <a:solidFill>
                <a:schemeClr val="accent5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 b="0" dirty="0"/>
              <a:t>Este artículo usa árboles de decisión para estudiar el efecto de las incertidumbres en la cadena </a:t>
            </a:r>
            <a:r>
              <a:rPr lang="es-MX" sz="2400" b="0" dirty="0"/>
              <a:t>de suministro</a:t>
            </a:r>
            <a:r>
              <a:rPr lang="en" sz="2400" b="0" dirty="0"/>
              <a:t>.</a:t>
            </a:r>
            <a:endParaRPr sz="24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283100" y="517175"/>
            <a:ext cx="41082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400"/>
              <a:t>Descripción de Resultados</a:t>
            </a:r>
            <a:endParaRPr sz="2400"/>
          </a:p>
        </p:txBody>
      </p:sp>
      <p:sp>
        <p:nvSpPr>
          <p:cNvPr id="97" name="Google Shape;97;p6"/>
          <p:cNvSpPr/>
          <p:nvPr/>
        </p:nvSpPr>
        <p:spPr>
          <a:xfrm>
            <a:off x="447975" y="13871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/>
          <p:nvPr/>
        </p:nvSpPr>
        <p:spPr>
          <a:xfrm>
            <a:off x="5250900" y="1387100"/>
            <a:ext cx="2629500" cy="2110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2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800"/>
              <a:buNone/>
            </a:pPr>
            <a:endParaRPr sz="1400" b="0">
              <a:solidFill>
                <a:schemeClr val="lt1"/>
              </a:solidFill>
            </a:endParaRPr>
          </a:p>
        </p:txBody>
      </p:sp>
      <p:sp>
        <p:nvSpPr>
          <p:cNvPr id="100" name="Google Shape;100;p6"/>
          <p:cNvSpPr txBox="1">
            <a:spLocks noGrp="1"/>
          </p:cNvSpPr>
          <p:nvPr>
            <p:ph type="title"/>
          </p:nvPr>
        </p:nvSpPr>
        <p:spPr>
          <a:xfrm>
            <a:off x="447975" y="14396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es-MX" sz="1400" dirty="0"/>
              <a:t>A demanda más incierta (probabilidad cercana a 0.5), mayor ventaja del manejo central.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5250900" y="14396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es-MX" sz="1400" b="0" dirty="0"/>
              <a:t>La prospectiva de alta productividad impacta la ventaja de la centralización</a:t>
            </a:r>
            <a:endParaRPr sz="1400" b="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7"/>
          <p:cNvPicPr preferRelativeResize="0"/>
          <p:nvPr/>
        </p:nvPicPr>
        <p:blipFill rotWithShape="1">
          <a:blip r:embed="rId3">
            <a:alphaModFix/>
          </a:blip>
          <a:srcRect t="51042" r="49794"/>
          <a:stretch/>
        </p:blipFill>
        <p:spPr>
          <a:xfrm>
            <a:off x="689950" y="1331100"/>
            <a:ext cx="2845625" cy="223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925" y="1227825"/>
            <a:ext cx="29527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275550" y="93525"/>
            <a:ext cx="8592900" cy="50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2"/>
              </a:buClr>
              <a:buSzPts val="1100"/>
            </a:pPr>
            <a:r>
              <a:rPr lang="es-MX" dirty="0">
                <a:solidFill>
                  <a:schemeClr val="accent5"/>
                </a:solidFill>
              </a:rPr>
              <a:t>Análisis de la etapa inicial del proyecto</a:t>
            </a:r>
            <a:r>
              <a:rPr lang="es-MX" sz="1800" dirty="0">
                <a:solidFill>
                  <a:schemeClr val="accent5"/>
                </a:solidFill>
              </a:rPr>
              <a:t>[2]</a:t>
            </a:r>
            <a:endParaRPr sz="1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30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347267" y="1850607"/>
            <a:ext cx="3426874" cy="58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MX" sz="3600" dirty="0">
                <a:solidFill>
                  <a:schemeClr val="accent5"/>
                </a:solidFill>
              </a:rPr>
              <a:t>Project </a:t>
            </a:r>
            <a:r>
              <a:rPr lang="es-MX" sz="3600" dirty="0" err="1">
                <a:solidFill>
                  <a:schemeClr val="accent5"/>
                </a:solidFill>
              </a:rPr>
              <a:t>Charter</a:t>
            </a:r>
            <a:endParaRPr sz="3600" dirty="0">
              <a:solidFill>
                <a:schemeClr val="accent5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18ACBC4-17EE-4551-97DF-AA93B04A5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12" y="83754"/>
            <a:ext cx="4241576" cy="500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5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401055" y="443148"/>
            <a:ext cx="6170074" cy="58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MX" sz="3600" dirty="0" err="1">
                <a:solidFill>
                  <a:schemeClr val="accent5"/>
                </a:solidFill>
              </a:rPr>
              <a:t>Stakeholder</a:t>
            </a:r>
            <a:r>
              <a:rPr lang="es-MX" sz="3600" dirty="0">
                <a:solidFill>
                  <a:schemeClr val="accent5"/>
                </a:solidFill>
              </a:rPr>
              <a:t> </a:t>
            </a:r>
            <a:r>
              <a:rPr lang="es-MX" sz="3600" dirty="0" err="1">
                <a:solidFill>
                  <a:schemeClr val="accent5"/>
                </a:solidFill>
              </a:rPr>
              <a:t>Analysis</a:t>
            </a:r>
            <a:endParaRPr sz="3600" dirty="0">
              <a:solidFill>
                <a:schemeClr val="accent5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9062836-4976-450D-9EDE-8149D2988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6" y="1234702"/>
            <a:ext cx="8971953" cy="374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60640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220</Words>
  <Application>Microsoft Office PowerPoint</Application>
  <PresentationFormat>Presentación en pantalla (16:9)</PresentationFormat>
  <Paragraphs>17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Lato</vt:lpstr>
      <vt:lpstr>Raleway</vt:lpstr>
      <vt:lpstr>Arial</vt:lpstr>
      <vt:lpstr>Swiss</vt:lpstr>
      <vt:lpstr>Articulo </vt:lpstr>
      <vt:lpstr>Problema Articulo de reporte de caso La cadena de suministro consta de los eslabones involucrados en entregar un producto a un cliente final , este articulo enfrenta dos fuentes de incertidumbre: una interna (p. ej. su productividad) y otra externa (las demandas de otros eslabones y del cliente final). </vt:lpstr>
      <vt:lpstr>Datos utilizados El Diagrama de influencia del manejo central se muestra en la Figura: Se decide el área (AC) y el precio de venta al cliente (PV,M) en incertidumbre sobre la productividad (MP y P) y la demanda del cliente (QCC), procurando la máxima ganancia esperada E[GED] y  con QCC condicionada en PV,M.  </vt:lpstr>
      <vt:lpstr>Algoritmos Este artículo usa árboles de decisión para estudiar el efecto de las incertidumbres en la cadena de suministro.</vt:lpstr>
      <vt:lpstr>Descripción de Resultados</vt:lpstr>
      <vt:lpstr>Presentación de PowerPoint</vt:lpstr>
      <vt:lpstr>Análisis de la etapa inicial del proyecto[2]</vt:lpstr>
      <vt:lpstr>Project Charter</vt:lpstr>
      <vt:lpstr>Stakeholder Analysis</vt:lpstr>
      <vt:lpstr>Gantt Chart</vt:lpstr>
      <vt:lpstr>Referencias: [1] Chew M., Viveros L. y Velazquez V. ” Uso de árboles de decisión para medir el impacto de la incertidumbre operativa en el beneficio de centralizar la cadena de suministro”, Revista Industrital, 18 de octubre de 2019. [2] Botero J. ,”Centralización para reducir los efectos adversos de la Supply Chain”, Editorial Logistica La, 20 de febrero de 2019.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Articulo </dc:title>
  <cp:lastModifiedBy>Geovanna Gil Terceros</cp:lastModifiedBy>
  <cp:revision>5</cp:revision>
  <dcterms:modified xsi:type="dcterms:W3CDTF">2019-12-19T04:33:27Z</dcterms:modified>
</cp:coreProperties>
</file>