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72" r:id="rId10"/>
    <p:sldId id="266" r:id="rId11"/>
    <p:sldId id="265" r:id="rId12"/>
    <p:sldId id="259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68" r:id="rId21"/>
    <p:sldId id="281" r:id="rId22"/>
    <p:sldId id="277" r:id="rId23"/>
    <p:sldId id="278" r:id="rId24"/>
    <p:sldId id="279" r:id="rId25"/>
    <p:sldId id="280" r:id="rId26"/>
    <p:sldId id="271" r:id="rId27"/>
    <p:sldId id="275" r:id="rId28"/>
    <p:sldId id="276" r:id="rId29"/>
    <p:sldId id="269" r:id="rId30"/>
    <p:sldId id="267" r:id="rId31"/>
    <p:sldId id="273" r:id="rId32"/>
    <p:sldId id="27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9" autoAdjust="0"/>
    <p:restoredTop sz="66891" autoAdjust="0"/>
  </p:normalViewPr>
  <p:slideViewPr>
    <p:cSldViewPr>
      <p:cViewPr varScale="1">
        <p:scale>
          <a:sx n="51" d="100"/>
          <a:sy n="51" d="100"/>
        </p:scale>
        <p:origin x="-19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77E775-18D9-45BA-A386-61F04D695233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F2FFC1-7A91-4B92-A1EA-BE602CF787E1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smtClean="0"/>
            <a:t>Key-value store, wide</a:t>
          </a:r>
          <a:endParaRPr lang="en-US" dirty="0"/>
        </a:p>
      </dgm:t>
    </dgm:pt>
    <dgm:pt modelId="{634D610C-F06E-45BF-8588-846B3D704D79}" type="parTrans" cxnId="{0D69BC50-6AF4-4006-B73C-192A5567C57C}">
      <dgm:prSet/>
      <dgm:spPr/>
      <dgm:t>
        <a:bodyPr/>
        <a:lstStyle/>
        <a:p>
          <a:endParaRPr lang="en-US"/>
        </a:p>
      </dgm:t>
    </dgm:pt>
    <dgm:pt modelId="{049EE226-ACC4-436C-B723-AEC0245F4FBF}" type="sibTrans" cxnId="{0D69BC50-6AF4-4006-B73C-192A5567C57C}">
      <dgm:prSet/>
      <dgm:spPr/>
      <dgm:t>
        <a:bodyPr/>
        <a:lstStyle/>
        <a:p>
          <a:endParaRPr lang="en-US"/>
        </a:p>
      </dgm:t>
    </dgm:pt>
    <dgm:pt modelId="{4DF5430E-C85B-4A89-865C-C78CCB0D07E6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 smtClean="0"/>
            <a:t>Column store/ column families </a:t>
          </a:r>
          <a:endParaRPr lang="en-US" dirty="0"/>
        </a:p>
      </dgm:t>
    </dgm:pt>
    <dgm:pt modelId="{355D81B4-351A-4D9C-9603-DD52ADE93826}" type="parTrans" cxnId="{8A4F94D5-5CA2-438D-A66C-1F4DFEA9D7A0}">
      <dgm:prSet/>
      <dgm:spPr/>
      <dgm:t>
        <a:bodyPr/>
        <a:lstStyle/>
        <a:p>
          <a:endParaRPr lang="en-US"/>
        </a:p>
      </dgm:t>
    </dgm:pt>
    <dgm:pt modelId="{8AD34C52-DB30-437C-A697-C2354C018DF0}" type="sibTrans" cxnId="{8A4F94D5-5CA2-438D-A66C-1F4DFEA9D7A0}">
      <dgm:prSet/>
      <dgm:spPr/>
      <dgm:t>
        <a:bodyPr/>
        <a:lstStyle/>
        <a:p>
          <a:endParaRPr lang="en-US"/>
        </a:p>
      </dgm:t>
    </dgm:pt>
    <dgm:pt modelId="{0C013147-EB1A-4164-96BD-F60D768A9010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Document database </a:t>
          </a:r>
          <a:endParaRPr lang="en-US" dirty="0"/>
        </a:p>
      </dgm:t>
    </dgm:pt>
    <dgm:pt modelId="{9DDC46F8-B60D-4E23-8CCC-2F4719DB3009}" type="parTrans" cxnId="{EF047B16-0229-48B0-BF3F-AAEC3DA2BBF9}">
      <dgm:prSet/>
      <dgm:spPr/>
      <dgm:t>
        <a:bodyPr/>
        <a:lstStyle/>
        <a:p>
          <a:endParaRPr lang="en-US"/>
        </a:p>
      </dgm:t>
    </dgm:pt>
    <dgm:pt modelId="{B6F9A762-0ED1-428E-ACB9-C41D833A050A}" type="sibTrans" cxnId="{EF047B16-0229-48B0-BF3F-AAEC3DA2BBF9}">
      <dgm:prSet/>
      <dgm:spPr/>
      <dgm:t>
        <a:bodyPr/>
        <a:lstStyle/>
        <a:p>
          <a:endParaRPr lang="en-US"/>
        </a:p>
      </dgm:t>
    </dgm:pt>
    <dgm:pt modelId="{4B3D31C2-E85D-4680-A564-7F69BCAE4E35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 smtClean="0"/>
            <a:t>Graph databases</a:t>
          </a:r>
          <a:endParaRPr lang="en-US" dirty="0"/>
        </a:p>
      </dgm:t>
    </dgm:pt>
    <dgm:pt modelId="{CB09FCFE-C323-4632-A2E1-0E35AC788032}" type="parTrans" cxnId="{8C2EE355-888F-4894-A189-B98BBEA0346C}">
      <dgm:prSet/>
      <dgm:spPr/>
      <dgm:t>
        <a:bodyPr/>
        <a:lstStyle/>
        <a:p>
          <a:endParaRPr lang="en-US"/>
        </a:p>
      </dgm:t>
    </dgm:pt>
    <dgm:pt modelId="{ABC80956-87A9-4C6C-8F0F-BE35C60116F2}" type="sibTrans" cxnId="{8C2EE355-888F-4894-A189-B98BBEA0346C}">
      <dgm:prSet/>
      <dgm:spPr/>
      <dgm:t>
        <a:bodyPr/>
        <a:lstStyle/>
        <a:p>
          <a:endParaRPr lang="en-US"/>
        </a:p>
      </dgm:t>
    </dgm:pt>
    <dgm:pt modelId="{2F7D4B31-992C-4A04-9222-0DE1C1535096}" type="pres">
      <dgm:prSet presAssocID="{2C77E775-18D9-45BA-A386-61F04D695233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98B440A-B407-4485-9ADB-36F5C7343804}" type="pres">
      <dgm:prSet presAssocID="{90F2FFC1-7A91-4B92-A1EA-BE602CF787E1}" presName="horFlow" presStyleCnt="0"/>
      <dgm:spPr/>
    </dgm:pt>
    <dgm:pt modelId="{2B5B1D4C-89E4-4043-BCEB-FCC7885FCCCB}" type="pres">
      <dgm:prSet presAssocID="{90F2FFC1-7A91-4B92-A1EA-BE602CF787E1}" presName="bigChev" presStyleLbl="node1" presStyleIdx="0" presStyleCnt="4" custScaleX="265629"/>
      <dgm:spPr/>
      <dgm:t>
        <a:bodyPr/>
        <a:lstStyle/>
        <a:p>
          <a:endParaRPr lang="en-US"/>
        </a:p>
      </dgm:t>
    </dgm:pt>
    <dgm:pt modelId="{00145A0A-6FBD-44AB-96B3-C06B99883235}" type="pres">
      <dgm:prSet presAssocID="{90F2FFC1-7A91-4B92-A1EA-BE602CF787E1}" presName="vSp" presStyleCnt="0"/>
      <dgm:spPr/>
    </dgm:pt>
    <dgm:pt modelId="{DB969F50-483B-43EC-8118-75C819177B99}" type="pres">
      <dgm:prSet presAssocID="{4DF5430E-C85B-4A89-865C-C78CCB0D07E6}" presName="horFlow" presStyleCnt="0"/>
      <dgm:spPr/>
    </dgm:pt>
    <dgm:pt modelId="{F2BF18CC-472A-40C5-AFA8-EEA817C294C0}" type="pres">
      <dgm:prSet presAssocID="{4DF5430E-C85B-4A89-865C-C78CCB0D07E6}" presName="bigChev" presStyleLbl="node1" presStyleIdx="1" presStyleCnt="4" custScaleX="265285"/>
      <dgm:spPr/>
      <dgm:t>
        <a:bodyPr/>
        <a:lstStyle/>
        <a:p>
          <a:endParaRPr lang="en-US"/>
        </a:p>
      </dgm:t>
    </dgm:pt>
    <dgm:pt modelId="{4DC0F614-54BF-4B85-A90C-DF890D6E5626}" type="pres">
      <dgm:prSet presAssocID="{4DF5430E-C85B-4A89-865C-C78CCB0D07E6}" presName="vSp" presStyleCnt="0"/>
      <dgm:spPr/>
    </dgm:pt>
    <dgm:pt modelId="{00F83724-AAA9-4C8F-A490-4704CA342D87}" type="pres">
      <dgm:prSet presAssocID="{0C013147-EB1A-4164-96BD-F60D768A9010}" presName="horFlow" presStyleCnt="0"/>
      <dgm:spPr/>
    </dgm:pt>
    <dgm:pt modelId="{1AE6A859-5440-4404-8A60-4E3831732BD0}" type="pres">
      <dgm:prSet presAssocID="{0C013147-EB1A-4164-96BD-F60D768A9010}" presName="bigChev" presStyleLbl="node1" presStyleIdx="2" presStyleCnt="4" custScaleX="265629"/>
      <dgm:spPr/>
      <dgm:t>
        <a:bodyPr/>
        <a:lstStyle/>
        <a:p>
          <a:endParaRPr lang="en-US"/>
        </a:p>
      </dgm:t>
    </dgm:pt>
    <dgm:pt modelId="{E9741262-C255-471E-967D-A013A50D5623}" type="pres">
      <dgm:prSet presAssocID="{0C013147-EB1A-4164-96BD-F60D768A9010}" presName="vSp" presStyleCnt="0"/>
      <dgm:spPr/>
    </dgm:pt>
    <dgm:pt modelId="{2255CCC8-366C-4060-BAC6-2347BED80015}" type="pres">
      <dgm:prSet presAssocID="{4B3D31C2-E85D-4680-A564-7F69BCAE4E35}" presName="horFlow" presStyleCnt="0"/>
      <dgm:spPr/>
    </dgm:pt>
    <dgm:pt modelId="{7CEF8839-C5A6-4501-AED9-7763F14DD1F4}" type="pres">
      <dgm:prSet presAssocID="{4B3D31C2-E85D-4680-A564-7F69BCAE4E35}" presName="bigChev" presStyleLbl="node1" presStyleIdx="3" presStyleCnt="4" custScaleX="265629"/>
      <dgm:spPr/>
      <dgm:t>
        <a:bodyPr/>
        <a:lstStyle/>
        <a:p>
          <a:endParaRPr lang="en-US"/>
        </a:p>
      </dgm:t>
    </dgm:pt>
  </dgm:ptLst>
  <dgm:cxnLst>
    <dgm:cxn modelId="{8C2EE355-888F-4894-A189-B98BBEA0346C}" srcId="{2C77E775-18D9-45BA-A386-61F04D695233}" destId="{4B3D31C2-E85D-4680-A564-7F69BCAE4E35}" srcOrd="3" destOrd="0" parTransId="{CB09FCFE-C323-4632-A2E1-0E35AC788032}" sibTransId="{ABC80956-87A9-4C6C-8F0F-BE35C60116F2}"/>
    <dgm:cxn modelId="{8A4F94D5-5CA2-438D-A66C-1F4DFEA9D7A0}" srcId="{2C77E775-18D9-45BA-A386-61F04D695233}" destId="{4DF5430E-C85B-4A89-865C-C78CCB0D07E6}" srcOrd="1" destOrd="0" parTransId="{355D81B4-351A-4D9C-9603-DD52ADE93826}" sibTransId="{8AD34C52-DB30-437C-A697-C2354C018DF0}"/>
    <dgm:cxn modelId="{02D95F92-8960-4342-B76F-EB3A5291CA18}" type="presOf" srcId="{90F2FFC1-7A91-4B92-A1EA-BE602CF787E1}" destId="{2B5B1D4C-89E4-4043-BCEB-FCC7885FCCCB}" srcOrd="0" destOrd="0" presId="urn:microsoft.com/office/officeart/2005/8/layout/lProcess3"/>
    <dgm:cxn modelId="{ED2AC1FF-BDF8-44CE-BCB2-C6A3C33605C2}" type="presOf" srcId="{2C77E775-18D9-45BA-A386-61F04D695233}" destId="{2F7D4B31-992C-4A04-9222-0DE1C1535096}" srcOrd="0" destOrd="0" presId="urn:microsoft.com/office/officeart/2005/8/layout/lProcess3"/>
    <dgm:cxn modelId="{700C01E9-5635-4CED-8AA7-9B9EEAE34E21}" type="presOf" srcId="{0C013147-EB1A-4164-96BD-F60D768A9010}" destId="{1AE6A859-5440-4404-8A60-4E3831732BD0}" srcOrd="0" destOrd="0" presId="urn:microsoft.com/office/officeart/2005/8/layout/lProcess3"/>
    <dgm:cxn modelId="{EF047B16-0229-48B0-BF3F-AAEC3DA2BBF9}" srcId="{2C77E775-18D9-45BA-A386-61F04D695233}" destId="{0C013147-EB1A-4164-96BD-F60D768A9010}" srcOrd="2" destOrd="0" parTransId="{9DDC46F8-B60D-4E23-8CCC-2F4719DB3009}" sibTransId="{B6F9A762-0ED1-428E-ACB9-C41D833A050A}"/>
    <dgm:cxn modelId="{0D69BC50-6AF4-4006-B73C-192A5567C57C}" srcId="{2C77E775-18D9-45BA-A386-61F04D695233}" destId="{90F2FFC1-7A91-4B92-A1EA-BE602CF787E1}" srcOrd="0" destOrd="0" parTransId="{634D610C-F06E-45BF-8588-846B3D704D79}" sibTransId="{049EE226-ACC4-436C-B723-AEC0245F4FBF}"/>
    <dgm:cxn modelId="{64C42B9B-6A45-4B76-923E-08982B958161}" type="presOf" srcId="{4B3D31C2-E85D-4680-A564-7F69BCAE4E35}" destId="{7CEF8839-C5A6-4501-AED9-7763F14DD1F4}" srcOrd="0" destOrd="0" presId="urn:microsoft.com/office/officeart/2005/8/layout/lProcess3"/>
    <dgm:cxn modelId="{61697824-139C-4C4C-84DE-3A12CA7573DC}" type="presOf" srcId="{4DF5430E-C85B-4A89-865C-C78CCB0D07E6}" destId="{F2BF18CC-472A-40C5-AFA8-EEA817C294C0}" srcOrd="0" destOrd="0" presId="urn:microsoft.com/office/officeart/2005/8/layout/lProcess3"/>
    <dgm:cxn modelId="{19ED5B57-17D0-440E-8ED6-609D5776CA01}" type="presParOf" srcId="{2F7D4B31-992C-4A04-9222-0DE1C1535096}" destId="{198B440A-B407-4485-9ADB-36F5C7343804}" srcOrd="0" destOrd="0" presId="urn:microsoft.com/office/officeart/2005/8/layout/lProcess3"/>
    <dgm:cxn modelId="{B3F37D83-9019-422A-8BA5-B395928A328F}" type="presParOf" srcId="{198B440A-B407-4485-9ADB-36F5C7343804}" destId="{2B5B1D4C-89E4-4043-BCEB-FCC7885FCCCB}" srcOrd="0" destOrd="0" presId="urn:microsoft.com/office/officeart/2005/8/layout/lProcess3"/>
    <dgm:cxn modelId="{B1DF8C7D-5449-40BD-899B-1DE35391B238}" type="presParOf" srcId="{2F7D4B31-992C-4A04-9222-0DE1C1535096}" destId="{00145A0A-6FBD-44AB-96B3-C06B99883235}" srcOrd="1" destOrd="0" presId="urn:microsoft.com/office/officeart/2005/8/layout/lProcess3"/>
    <dgm:cxn modelId="{504C2D13-629E-4134-A5C2-9DCBF8AED2AE}" type="presParOf" srcId="{2F7D4B31-992C-4A04-9222-0DE1C1535096}" destId="{DB969F50-483B-43EC-8118-75C819177B99}" srcOrd="2" destOrd="0" presId="urn:microsoft.com/office/officeart/2005/8/layout/lProcess3"/>
    <dgm:cxn modelId="{7B5AE6AB-117C-451D-A120-36C558A36F13}" type="presParOf" srcId="{DB969F50-483B-43EC-8118-75C819177B99}" destId="{F2BF18CC-472A-40C5-AFA8-EEA817C294C0}" srcOrd="0" destOrd="0" presId="urn:microsoft.com/office/officeart/2005/8/layout/lProcess3"/>
    <dgm:cxn modelId="{1D9D38D5-C27D-4DBC-864E-FFCF464F86AB}" type="presParOf" srcId="{2F7D4B31-992C-4A04-9222-0DE1C1535096}" destId="{4DC0F614-54BF-4B85-A90C-DF890D6E5626}" srcOrd="3" destOrd="0" presId="urn:microsoft.com/office/officeart/2005/8/layout/lProcess3"/>
    <dgm:cxn modelId="{0903709E-69D5-4B5E-A211-02999A2A4566}" type="presParOf" srcId="{2F7D4B31-992C-4A04-9222-0DE1C1535096}" destId="{00F83724-AAA9-4C8F-A490-4704CA342D87}" srcOrd="4" destOrd="0" presId="urn:microsoft.com/office/officeart/2005/8/layout/lProcess3"/>
    <dgm:cxn modelId="{E1D7D0E7-00D7-4486-BF99-B637D561597B}" type="presParOf" srcId="{00F83724-AAA9-4C8F-A490-4704CA342D87}" destId="{1AE6A859-5440-4404-8A60-4E3831732BD0}" srcOrd="0" destOrd="0" presId="urn:microsoft.com/office/officeart/2005/8/layout/lProcess3"/>
    <dgm:cxn modelId="{C823CA50-37DE-46E2-A8CD-047A0AF7DD7D}" type="presParOf" srcId="{2F7D4B31-992C-4A04-9222-0DE1C1535096}" destId="{E9741262-C255-471E-967D-A013A50D5623}" srcOrd="5" destOrd="0" presId="urn:microsoft.com/office/officeart/2005/8/layout/lProcess3"/>
    <dgm:cxn modelId="{9E970EC0-FDA1-4A0E-8045-CAA8E527C526}" type="presParOf" srcId="{2F7D4B31-992C-4A04-9222-0DE1C1535096}" destId="{2255CCC8-366C-4060-BAC6-2347BED80015}" srcOrd="6" destOrd="0" presId="urn:microsoft.com/office/officeart/2005/8/layout/lProcess3"/>
    <dgm:cxn modelId="{BB2AFA87-F35A-4642-91E6-021BB7CF11E2}" type="presParOf" srcId="{2255CCC8-366C-4060-BAC6-2347BED80015}" destId="{7CEF8839-C5A6-4501-AED9-7763F14DD1F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B1D4C-89E4-4043-BCEB-FCC7885FCCCB}">
      <dsp:nvSpPr>
        <dsp:cNvPr id="0" name=""/>
        <dsp:cNvSpPr/>
      </dsp:nvSpPr>
      <dsp:spPr>
        <a:xfrm>
          <a:off x="0" y="3282"/>
          <a:ext cx="6095998" cy="917971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Key-value store, wide</a:t>
          </a:r>
          <a:endParaRPr lang="en-US" sz="3300" kern="1200" dirty="0"/>
        </a:p>
      </dsp:txBody>
      <dsp:txXfrm>
        <a:off x="458986" y="3282"/>
        <a:ext cx="5178027" cy="917971"/>
      </dsp:txXfrm>
    </dsp:sp>
    <dsp:sp modelId="{F2BF18CC-472A-40C5-AFA8-EEA817C294C0}">
      <dsp:nvSpPr>
        <dsp:cNvPr id="0" name=""/>
        <dsp:cNvSpPr/>
      </dsp:nvSpPr>
      <dsp:spPr>
        <a:xfrm>
          <a:off x="0" y="1049770"/>
          <a:ext cx="6088104" cy="917971"/>
        </a:xfrm>
        <a:prstGeom prst="chevron">
          <a:avLst/>
        </a:prstGeom>
        <a:solidFill>
          <a:schemeClr val="bg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Column store/ column families </a:t>
          </a:r>
          <a:endParaRPr lang="en-US" sz="3300" kern="1200" dirty="0"/>
        </a:p>
      </dsp:txBody>
      <dsp:txXfrm>
        <a:off x="458986" y="1049770"/>
        <a:ext cx="5170133" cy="917971"/>
      </dsp:txXfrm>
    </dsp:sp>
    <dsp:sp modelId="{1AE6A859-5440-4404-8A60-4E3831732BD0}">
      <dsp:nvSpPr>
        <dsp:cNvPr id="0" name=""/>
        <dsp:cNvSpPr/>
      </dsp:nvSpPr>
      <dsp:spPr>
        <a:xfrm>
          <a:off x="0" y="2096258"/>
          <a:ext cx="6095998" cy="917971"/>
        </a:xfrm>
        <a:prstGeom prst="chevron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Document database </a:t>
          </a:r>
          <a:endParaRPr lang="en-US" sz="3300" kern="1200" dirty="0"/>
        </a:p>
      </dsp:txBody>
      <dsp:txXfrm>
        <a:off x="458986" y="2096258"/>
        <a:ext cx="5178027" cy="917971"/>
      </dsp:txXfrm>
    </dsp:sp>
    <dsp:sp modelId="{7CEF8839-C5A6-4501-AED9-7763F14DD1F4}">
      <dsp:nvSpPr>
        <dsp:cNvPr id="0" name=""/>
        <dsp:cNvSpPr/>
      </dsp:nvSpPr>
      <dsp:spPr>
        <a:xfrm>
          <a:off x="0" y="3142745"/>
          <a:ext cx="6095998" cy="917971"/>
        </a:xfrm>
        <a:prstGeom prst="chevron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0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Graph databases</a:t>
          </a:r>
          <a:endParaRPr lang="en-US" sz="3300" kern="1200" dirty="0"/>
        </a:p>
      </dsp:txBody>
      <dsp:txXfrm>
        <a:off x="458986" y="3142745"/>
        <a:ext cx="5178027" cy="917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8F49F-B860-4D60-A076-E89CD3BFCAB7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7F715-37DF-499E-B8CA-2CAEC19E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203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Đề tài: Tìm hiểu NoSQL và ứng dụng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2CC4-B177-42DE-8492-040F99018DD2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 smtClean="0"/>
              <a:t>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4FEB-1900-48D3-B42E-8D73E6848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95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670569/fluent-nhibernate-view-mapping-requires-id-column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77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dirty="0" smtClean="0"/>
              <a:t> document database </a:t>
            </a:r>
            <a:r>
              <a:rPr lang="en-US" dirty="0" err="1" smtClean="0"/>
              <a:t>nói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transaction =&gt; </a:t>
            </a:r>
            <a:r>
              <a:rPr lang="en-US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ta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đáng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cậy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JSON, phi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(schema-less) =&gt;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/ </a:t>
            </a:r>
            <a:r>
              <a:rPr lang="en-US" baseline="0" dirty="0" err="1" smtClean="0"/>
              <a:t>lược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đồ</a:t>
            </a:r>
            <a:r>
              <a:rPr lang="en-US" baseline="0" dirty="0" smtClean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.NET API, </a:t>
            </a:r>
            <a:r>
              <a:rPr lang="en-US" dirty="0" err="1" smtClean="0"/>
              <a:t>RESTful</a:t>
            </a:r>
            <a:r>
              <a:rPr lang="en-US" dirty="0" smtClean="0"/>
              <a:t> API =&gt;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Linq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.NET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JavaScript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HTML </a:t>
            </a:r>
            <a:r>
              <a:rPr lang="en-US" baseline="0" dirty="0" err="1" smtClean="0"/>
              <a:t>dựa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HTTP API(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a fully functioning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application using just JavaScript and HTML, database documents are addressable resources via unique URLs and those resources can be acted upon using the HTTP verbs GET, PUT, POST and DELETE.)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“index”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=&gt;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suốt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sẵn</a:t>
            </a:r>
            <a:r>
              <a:rPr lang="en-US" baseline="0" dirty="0" smtClean="0"/>
              <a:t> =&gt; </a:t>
            </a:r>
            <a:r>
              <a:rPr lang="en-US" baseline="0" dirty="0" err="1" smtClean="0"/>
              <a:t>nhanh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replication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nhỏ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replication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web-scale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mở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(Raven Studio Management)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81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MSSQL.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MSSQL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MSSQL.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database: </a:t>
            </a:r>
          </a:p>
          <a:p>
            <a:pPr lvl="1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MSSQL.</a:t>
            </a:r>
          </a:p>
          <a:p>
            <a:pPr lvl="0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giữa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chuẩn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hóa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lấy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gôm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câu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load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Indexes: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Map/reduce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indexes map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indexes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consistency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nắm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(busy systems),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rằng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mạnh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indexes.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indexes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dưới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insert/update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25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vẫn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đổi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document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bởi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hoàn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rồi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nhanh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chóng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EF 4.1 code first, FNH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Fluent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NHibernate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automappings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micro-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Massive hay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Petapoco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 server,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còn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mapping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normalization,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74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86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44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25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document database.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</a:t>
            </a:r>
            <a:r>
              <a:rPr lang="en-US" dirty="0" err="1" smtClean="0"/>
              <a:t>RavenDB</a:t>
            </a:r>
            <a:r>
              <a:rPr lang="en-US" dirty="0" smtClean="0"/>
              <a:t> ,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r>
              <a:rPr lang="en-US" dirty="0" smtClean="0"/>
              <a:t>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những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nâng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tốc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7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Nghiên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đâu</a:t>
            </a:r>
            <a:r>
              <a:rPr lang="en-US" baseline="0" dirty="0" smtClean="0"/>
              <a:t> ?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xin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thuyết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website </a:t>
            </a:r>
            <a:r>
              <a:rPr lang="en-US" baseline="0" dirty="0" err="1" smtClean="0"/>
              <a:t>khá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endParaRPr lang="en-US" dirty="0" smtClean="0"/>
          </a:p>
          <a:p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triển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số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người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sử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dụng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tăng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cao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dữ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liệu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ngày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càng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 </a:t>
            </a:r>
            <a:r>
              <a:rPr lang="en-US" baseline="0" dirty="0" err="1" smtClean="0">
                <a:sym typeface="Wingdings" pitchFamily="2" charset="2"/>
              </a:rPr>
              <a:t>vấn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đề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lưu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trữ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các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máy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chủ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hiện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tại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không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nổi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endParaRPr lang="en-US" baseline="0" dirty="0" smtClean="0">
              <a:sym typeface="Wingdings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phân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tán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ra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server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Tuy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nhiên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mở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rộng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sẽ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tốn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nhiều</a:t>
            </a:r>
            <a:r>
              <a:rPr lang="en-US" baseline="0" dirty="0" smtClean="0">
                <a:sym typeface="Wingdings" pitchFamily="2" charset="2"/>
              </a:rPr>
              <a:t> chi </a:t>
            </a:r>
            <a:r>
              <a:rPr lang="en-US" baseline="0" dirty="0" err="1" smtClean="0">
                <a:sym typeface="Wingdings" pitchFamily="2" charset="2"/>
              </a:rPr>
              <a:t>phí</a:t>
            </a:r>
            <a:r>
              <a:rPr lang="en-US" baseline="0" dirty="0" smtClean="0">
                <a:sym typeface="Wingdings" pitchFamily="2" charset="2"/>
              </a:rPr>
              <a:t>, </a:t>
            </a:r>
            <a:r>
              <a:rPr lang="en-US" baseline="0" dirty="0" err="1" smtClean="0">
                <a:sym typeface="Wingdings" pitchFamily="2" charset="2"/>
              </a:rPr>
              <a:t>và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vẫn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ko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ứng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đủ</a:t>
            </a:r>
            <a:r>
              <a:rPr lang="en-US" baseline="0" dirty="0" smtClean="0">
                <a:sym typeface="Wingdings" pitchFamily="2" charset="2"/>
              </a:rPr>
              <a:t> </a:t>
            </a:r>
          </a:p>
          <a:p>
            <a:pPr marL="171450" indent="-171450">
              <a:buFont typeface="Wingdings"/>
              <a:buChar char="à"/>
            </a:pPr>
            <a:r>
              <a:rPr lang="en-US" baseline="0" dirty="0" err="1" smtClean="0">
                <a:sym typeface="Wingdings" pitchFamily="2" charset="2"/>
              </a:rPr>
              <a:t>Cần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cải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tiến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giải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pháp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phần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mềm</a:t>
            </a:r>
            <a:endParaRPr lang="en-US" baseline="0" dirty="0" smtClean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nâng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endParaRPr lang="en-US" baseline="0" dirty="0" smtClean="0"/>
          </a:p>
          <a:p>
            <a:endParaRPr lang="en-US" baseline="0" dirty="0" smtClean="0"/>
          </a:p>
          <a:p>
            <a:pPr marL="171450" indent="-171450">
              <a:buFont typeface="Wingdings"/>
              <a:buChar char="à"/>
            </a:pPr>
            <a:r>
              <a:rPr lang="en-US" baseline="0" dirty="0" smtClean="0">
                <a:sym typeface="Wingdings" pitchFamily="2" charset="2"/>
              </a:rPr>
              <a:t>NOSQL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8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MongoDB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SQL Server 2008</a:t>
            </a:r>
          </a:p>
          <a:p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c</a:t>
            </a:r>
            <a:r>
              <a:rPr lang="en-US" baseline="0" dirty="0" err="1" smtClean="0"/>
              <a:t>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csdl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25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RavenDB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MongoDB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CouchDB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MemCache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Cassandra…,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khuyết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58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NoSQL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phi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 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index  </a:t>
            </a:r>
            <a:r>
              <a:rPr lang="en-US" baseline="0" dirty="0" smtClean="0">
                <a:sym typeface="Wingdings" pitchFamily="2" charset="2"/>
              </a:rPr>
              <a:t>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hợp</a:t>
            </a:r>
            <a:endParaRPr lang="en-US" baseline="0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database: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document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96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mạng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hội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….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….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luôn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chậm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đắt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vi-V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Bởi thế nếu các ứng dụng của bạn thuộc loại này thì hãy lựa chọn cơ sở dữ liệu RDBMS với mô hình quan hệ truyền thống.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16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9F4FEB-1900-48D3-B42E-8D73E6848F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>
            <a:off x="457200" y="6492240"/>
            <a:ext cx="7086600" cy="365760"/>
          </a:xfrm>
        </p:spPr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11" name="Picture 10" descr="C:\Users\buingoc\Pictures\logoUIT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0"/>
            <a:ext cx="7620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7427"/>
            <a:ext cx="7394448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BB9701-669B-478D-B3BA-BA5E51DD0F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ravendb.net/docs/2.0/server/extending/bundles/versioning" TargetMode="External"/><Relationship Id="rId2" Type="http://schemas.openxmlformats.org/officeDocument/2006/relationships/hyperlink" Target="http://ravendb.net/docs/2.0/server/authent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ravendb.net/docs/2.0/server/extending/bundles/index-replication" TargetMode="External"/><Relationship Id="rId4" Type="http://schemas.openxmlformats.org/officeDocument/2006/relationships/hyperlink" Target="http://ravendb.net/docs/2.0/server/extending/bundles/encryption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209800"/>
            <a:ext cx="7467600" cy="1295400"/>
          </a:xfrm>
        </p:spPr>
        <p:txBody>
          <a:bodyPr/>
          <a:lstStyle/>
          <a:p>
            <a:r>
              <a:rPr lang="en-US" sz="2000" dirty="0" smtClean="0"/>
              <a:t>KHOÁ LUẬN TỐT NGHIỆP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TÌM HIỂU NOSQL VÀ ỨNG DỤNG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702278"/>
          </a:xfrm>
        </p:spPr>
        <p:txBody>
          <a:bodyPr>
            <a:normAutofit/>
          </a:bodyPr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/>
              <a:t>PHẠM THI </a:t>
            </a:r>
            <a:r>
              <a:rPr lang="en-US" dirty="0" smtClean="0"/>
              <a:t>VƯƠNG</a:t>
            </a:r>
          </a:p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biện</a:t>
            </a:r>
            <a:r>
              <a:rPr lang="en-US" dirty="0"/>
              <a:t> </a:t>
            </a:r>
            <a:r>
              <a:rPr lang="en-US" dirty="0" smtClean="0"/>
              <a:t> : </a:t>
            </a:r>
            <a:r>
              <a:rPr lang="en-US" dirty="0" err="1" smtClean="0"/>
              <a:t>ThS</a:t>
            </a:r>
            <a:r>
              <a:rPr lang="en-US" dirty="0" smtClean="0"/>
              <a:t>.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/>
          </a:p>
          <a:p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     : </a:t>
            </a:r>
            <a:r>
              <a:rPr lang="en-US" dirty="0"/>
              <a:t>DƯƠNG THÂN DÂN	- 08520057</a:t>
            </a:r>
          </a:p>
          <a:p>
            <a:r>
              <a:rPr lang="en-US" dirty="0"/>
              <a:t>   		 </a:t>
            </a:r>
            <a:r>
              <a:rPr lang="en-US" dirty="0" smtClean="0"/>
              <a:t>         BÙI </a:t>
            </a:r>
            <a:r>
              <a:rPr lang="en-US" dirty="0"/>
              <a:t>NGỌC HUY 	- 08520544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1733006" y="1"/>
            <a:ext cx="7391400" cy="609600"/>
          </a:xfrm>
        </p:spPr>
        <p:txBody>
          <a:bodyPr/>
          <a:lstStyle/>
          <a:p>
            <a:pPr algn="ctr"/>
            <a:r>
              <a:rPr lang="vi-VN" sz="2000" dirty="0" smtClean="0"/>
              <a:t>ĐẠI HỌC QUỐC GIA TP.HỒ CHÍ MINH</a:t>
            </a:r>
            <a:endParaRPr lang="en-US" sz="2000" dirty="0" smtClean="0"/>
          </a:p>
          <a:p>
            <a:pPr algn="ctr"/>
            <a:r>
              <a:rPr lang="vi-VN" sz="2000" dirty="0" smtClean="0"/>
              <a:t>TRƯỜNG ĐẠI HỌC CÔNG NGHỆ THÔNG TIN</a:t>
            </a:r>
            <a:endParaRPr lang="en-US" sz="2000" dirty="0"/>
          </a:p>
        </p:txBody>
      </p:sp>
      <p:pic>
        <p:nvPicPr>
          <p:cNvPr id="4" name="Picture 3" descr="C:\Users\buingoc\Pictures\logoUI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09600"/>
            <a:ext cx="1676400" cy="144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307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đâu</a:t>
            </a:r>
            <a:r>
              <a:rPr lang="en-US" dirty="0"/>
              <a:t> 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những</a:t>
            </a:r>
            <a:r>
              <a:rPr lang="en-US" b="1" dirty="0" smtClean="0"/>
              <a:t> </a:t>
            </a:r>
            <a:r>
              <a:rPr lang="en-US" b="1" dirty="0" err="1" smtClean="0"/>
              <a:t>ứng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b="1" dirty="0" err="1" smtClean="0"/>
              <a:t>Không</a:t>
            </a:r>
            <a:r>
              <a:rPr lang="en-US" b="1" dirty="0" smtClean="0"/>
              <a:t> </a:t>
            </a:r>
            <a:r>
              <a:rPr lang="en-US" b="1" dirty="0" err="1" smtClean="0"/>
              <a:t>phù</a:t>
            </a:r>
            <a:r>
              <a:rPr lang="en-US" b="1" dirty="0" smtClean="0"/>
              <a:t> </a:t>
            </a:r>
            <a:r>
              <a:rPr lang="en-US" b="1" dirty="0" err="1" smtClean="0"/>
              <a:t>hợp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tạp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(BI)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64" y="3962400"/>
            <a:ext cx="4038600" cy="25579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794" y="685800"/>
            <a:ext cx="16764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69" y="685800"/>
            <a:ext cx="1390650" cy="1390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253343"/>
            <a:ext cx="1905000" cy="16328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47929"/>
            <a:ext cx="2355981" cy="138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0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</a:t>
            </a:r>
            <a:r>
              <a:rPr lang="en-US" dirty="0"/>
              <a:t>GIẢI PHÁP CƠ SỞ DỮ LIỆU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Có</a:t>
            </a:r>
            <a:r>
              <a:rPr lang="en-US" dirty="0" smtClean="0"/>
              <a:t> 4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97358569"/>
              </p:ext>
            </p:extLst>
          </p:nvPr>
        </p:nvGraphicFramePr>
        <p:xfrm>
          <a:off x="1219200" y="2209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6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5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CSDL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client – </a:t>
            </a:r>
            <a:r>
              <a:rPr lang="en-US" dirty="0" smtClean="0"/>
              <a:t>server</a:t>
            </a:r>
          </a:p>
          <a:p>
            <a:r>
              <a:rPr lang="en-US" dirty="0"/>
              <a:t>CSDL NOSQL </a:t>
            </a:r>
            <a:r>
              <a:rPr lang="en-US" dirty="0" err="1"/>
              <a:t>dạng</a:t>
            </a:r>
            <a:r>
              <a:rPr lang="en-US" dirty="0"/>
              <a:t> document </a:t>
            </a:r>
            <a:r>
              <a:rPr lang="en-US" dirty="0" smtClean="0"/>
              <a:t>database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CSDL NOSQL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.NET</a:t>
            </a:r>
          </a:p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=&gt;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endParaRPr lang="en-US" dirty="0" smtClean="0"/>
          </a:p>
          <a:p>
            <a:r>
              <a:rPr lang="en-US" dirty="0" smtClean="0"/>
              <a:t>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trễ</a:t>
            </a:r>
            <a:r>
              <a:rPr lang="en-US" dirty="0" smtClean="0"/>
              <a:t>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71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71600"/>
            <a:ext cx="7467600" cy="48737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hưởng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NOSQL, document database.</a:t>
            </a:r>
          </a:p>
          <a:p>
            <a:pPr algn="just"/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transaction.</a:t>
            </a:r>
            <a:endParaRPr lang="en-US" dirty="0" smtClean="0">
              <a:sym typeface="Wingdings" pitchFamily="2" charset="2"/>
            </a:endParaRPr>
          </a:p>
          <a:p>
            <a:pPr algn="just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JSON, phi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(schema-less).</a:t>
            </a:r>
          </a:p>
          <a:p>
            <a:pPr algn="just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.NET API, </a:t>
            </a:r>
            <a:r>
              <a:rPr lang="en-US" dirty="0" err="1" smtClean="0"/>
              <a:t>RESTful</a:t>
            </a:r>
            <a:r>
              <a:rPr lang="en-US" dirty="0" smtClean="0"/>
              <a:t> API.</a:t>
            </a:r>
          </a:p>
          <a:p>
            <a:pPr algn="just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“index”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/>
              <a:t>h</a:t>
            </a:r>
            <a:r>
              <a:rPr lang="en-US" dirty="0" err="1" smtClean="0"/>
              <a:t>ỗ</a:t>
            </a:r>
            <a:r>
              <a:rPr lang="en-US" dirty="0" smtClean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smtClean="0"/>
              <a:t>replication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 smtClean="0"/>
              <a:t>sharding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Raven </a:t>
            </a:r>
            <a:r>
              <a:rPr lang="en-US" dirty="0"/>
              <a:t>Studio </a:t>
            </a:r>
            <a:r>
              <a:rPr lang="en-US" dirty="0" smtClean="0"/>
              <a:t>Management: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web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,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pPr lvl="0" algn="just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: </a:t>
            </a:r>
            <a:r>
              <a:rPr lang="en-US" dirty="0"/>
              <a:t>Index </a:t>
            </a:r>
            <a:r>
              <a:rPr lang="en-US" dirty="0" smtClean="0"/>
              <a:t>Replication, Authorization, </a:t>
            </a:r>
            <a:r>
              <a:rPr lang="en-US" dirty="0"/>
              <a:t>Versioning </a:t>
            </a:r>
            <a:r>
              <a:rPr lang="en-US" dirty="0" smtClean="0"/>
              <a:t>…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smtClean="0"/>
              <a:t>plugins(Managed </a:t>
            </a:r>
            <a:r>
              <a:rPr lang="en-US" dirty="0"/>
              <a:t>Extensibility </a:t>
            </a:r>
            <a:r>
              <a:rPr lang="en-US" dirty="0" smtClean="0"/>
              <a:t>Framework).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…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6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mssql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24" y="269722"/>
            <a:ext cx="3810000" cy="3209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667277"/>
            <a:ext cx="2733675" cy="381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491" y="3885850"/>
            <a:ext cx="3405866" cy="26359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28800" y="3569251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MSSQL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76800" y="269722"/>
            <a:ext cx="129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RAVENDB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54424" y="4419600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Giảm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số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lượng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các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yêu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cầu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truy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cập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tới</a:t>
            </a:r>
            <a:r>
              <a:rPr lang="en-US" dirty="0">
                <a:solidFill>
                  <a:schemeClr val="tx2"/>
                </a:solidFill>
              </a:rPr>
              <a:t> database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54424" y="4876829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Không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có</a:t>
            </a:r>
            <a:r>
              <a:rPr lang="en-US" dirty="0">
                <a:solidFill>
                  <a:schemeClr val="tx2"/>
                </a:solidFill>
              </a:rPr>
              <a:t> join </a:t>
            </a:r>
            <a:r>
              <a:rPr lang="en-US" dirty="0" err="1">
                <a:solidFill>
                  <a:schemeClr val="tx2"/>
                </a:solidFill>
              </a:rPr>
              <a:t>khi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truy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vấn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54424" y="5334029"/>
            <a:ext cx="483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Indexes: </a:t>
            </a:r>
            <a:r>
              <a:rPr lang="en-US" dirty="0" err="1">
                <a:solidFill>
                  <a:schemeClr val="tx2"/>
                </a:solidFill>
              </a:rPr>
              <a:t>tính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toán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trước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các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dữ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liệu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kiểu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tập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hợp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21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mssql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 smtClean="0"/>
          </a:p>
          <a:p>
            <a:pPr lvl="1"/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khăn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lợi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mapping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ông</a:t>
            </a:r>
            <a:r>
              <a:rPr lang="en-US" dirty="0" smtClean="0"/>
              <a:t> </a:t>
            </a:r>
            <a:r>
              <a:rPr lang="en-US" dirty="0" err="1"/>
              <a:t>cụ</a:t>
            </a:r>
            <a:r>
              <a:rPr lang="en-US" baseline="-25000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 smtClean="0"/>
              <a:t>thái</a:t>
            </a:r>
            <a:endParaRPr lang="en-US" dirty="0" smtClean="0"/>
          </a:p>
          <a:p>
            <a:pPr lvl="1"/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Raven Studio Management.</a:t>
            </a:r>
          </a:p>
          <a:p>
            <a:pPr lvl="1"/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ad-reporting.</a:t>
            </a:r>
          </a:p>
          <a:p>
            <a:pPr marL="36576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625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308602"/>
              </p:ext>
            </p:extLst>
          </p:nvPr>
        </p:nvGraphicFramePr>
        <p:xfrm>
          <a:off x="457200" y="1600200"/>
          <a:ext cx="7848601" cy="3733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RavenDB</a:t>
                      </a:r>
                      <a:endParaRPr lang="en-US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Format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JSON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JSON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Metadata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System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System + Custom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Versioning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Included Plug-in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Attachments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>
                          <a:effectLst/>
                        </a:rPr>
                        <a:t>GridFS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Map/Reduce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JavaScript </a:t>
                      </a:r>
                      <a:r>
                        <a:rPr lang="en-US" dirty="0" smtClean="0">
                          <a:effectLst/>
                        </a:rPr>
                        <a:t>+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en-US" dirty="0" smtClean="0">
                          <a:effectLst/>
                        </a:rPr>
                        <a:t>others</a:t>
                      </a: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JavaScript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LINQ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Bulk Load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 err="1">
                          <a:effectLst/>
                        </a:rPr>
                        <a:t>Monogoimport</a:t>
                      </a:r>
                      <a:r>
                        <a:rPr lang="en-US" dirty="0">
                          <a:effectLst/>
                        </a:rPr>
                        <a:t> utility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Adhoc Query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38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98822"/>
              </p:ext>
            </p:extLst>
          </p:nvPr>
        </p:nvGraphicFramePr>
        <p:xfrm>
          <a:off x="457200" y="1600200"/>
          <a:ext cx="7848601" cy="4803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MongoDB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CouchDB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RavenDB</a:t>
                      </a:r>
                      <a:endParaRPr lang="en-US" sz="1800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Storage</a:t>
                      </a:r>
                    </a:p>
                  </a:txBody>
                  <a:tcPr marL="58019" marR="5801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Sharding</a:t>
                      </a:r>
                      <a:endParaRPr lang="en-US" sz="1800" dirty="0">
                        <a:effectLst/>
                      </a:endParaRP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Available in 1.6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Durability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Single Server will be available in 1.8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"crash-only" design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write ahead logging and snapshot isolation for guaranteed crash recovery via ESE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Transactions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</a:p>
                  </a:txBody>
                  <a:tcPr marL="58019" marR="58019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Concurrency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Update in-place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MVCC (Multi-version Concurrency Control)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Optimistic concurrency</a:t>
                      </a:r>
                    </a:p>
                  </a:txBody>
                  <a:tcPr marL="58019" marR="58019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Consistency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Strong Master / 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Eventual Slave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Strong Node / 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Eventual Cluster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Eventual</a:t>
                      </a:r>
                    </a:p>
                  </a:txBody>
                  <a:tcPr marL="58019" marR="58019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Replication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Master-Slave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Peer-based</a:t>
                      </a:r>
                    </a:p>
                  </a:txBody>
                  <a:tcPr marL="58019" marR="5801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Included Plug-in</a:t>
                      </a:r>
                    </a:p>
                  </a:txBody>
                  <a:tcPr marL="58019" marR="5801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8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couchdb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750041"/>
              </p:ext>
            </p:extLst>
          </p:nvPr>
        </p:nvGraphicFramePr>
        <p:xfrm>
          <a:off x="457200" y="1600200"/>
          <a:ext cx="7848601" cy="397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799"/>
                <a:gridCol w="1888799"/>
                <a:gridCol w="1888799"/>
                <a:gridCol w="2182204"/>
              </a:tblGrid>
              <a:tr h="3749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MongoDB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CouchDB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RavenDB</a:t>
                      </a:r>
                      <a:endParaRPr lang="en-US" dirty="0"/>
                    </a:p>
                  </a:txBody>
                  <a:tcPr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Interface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Interface Protocol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Custom protocol over TCP/IP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HTTP/REST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HTTP/REST</a:t>
                      </a:r>
                    </a:p>
                  </a:txBody>
                  <a:tcPr marL="68580" marR="68580" marT="0" marB="0"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.NET API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  <a:r>
                        <a:rPr lang="en-US" baseline="30000">
                          <a:effectLst/>
                        </a:rPr>
                        <a:t>rd</a:t>
                      </a:r>
                      <a:r>
                        <a:rPr lang="en-US">
                          <a:effectLst/>
                        </a:rPr>
                        <a:t> Party Projects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3</a:t>
                      </a:r>
                      <a:r>
                        <a:rPr lang="en-US" baseline="30000">
                          <a:effectLst/>
                        </a:rPr>
                        <a:t>rd</a:t>
                      </a:r>
                      <a:r>
                        <a:rPr lang="en-US">
                          <a:effectLst/>
                        </a:rPr>
                        <a:t> Party Projects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Included</a:t>
                      </a:r>
                    </a:p>
                  </a:txBody>
                  <a:tcPr marL="68580" marR="68580" marT="0" marB="0"/>
                </a:tc>
              </a:tr>
              <a:tr h="374921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Other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92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Triggers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Update Validation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Security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Yes</a:t>
                      </a: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Security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Basic using included plug-in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68580" marR="68580" marT="0" marB="0"/>
                </a:tc>
              </a:tr>
              <a:tr h="5546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Written In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C++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>
                          <a:effectLst/>
                        </a:rPr>
                        <a:t>Erlang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dirty="0">
                          <a:effectLst/>
                        </a:rPr>
                        <a:t>C#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36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3" presetClass="emph" presetSubtype="2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15" presetClass="emph" presetSubtype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6" name="Freeform 4"/>
          <p:cNvSpPr>
            <a:spLocks noEditPoints="1"/>
          </p:cNvSpPr>
          <p:nvPr/>
        </p:nvSpPr>
        <p:spPr bwMode="gray">
          <a:xfrm>
            <a:off x="1219200" y="2438400"/>
            <a:ext cx="5943600" cy="4038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39"/>
          <p:cNvSpPr>
            <a:spLocks noChangeArrowheads="1"/>
          </p:cNvSpPr>
          <p:nvPr/>
        </p:nvSpPr>
        <p:spPr bwMode="gray">
          <a:xfrm rot="16200000">
            <a:off x="3604977" y="4267756"/>
            <a:ext cx="1195067" cy="1500983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8" name="Oval 46"/>
          <p:cNvSpPr>
            <a:spLocks noChangeArrowheads="1"/>
          </p:cNvSpPr>
          <p:nvPr/>
        </p:nvSpPr>
        <p:spPr bwMode="gray">
          <a:xfrm rot="16200000">
            <a:off x="1701957" y="3793141"/>
            <a:ext cx="1024384" cy="1362906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Manager</a:t>
            </a:r>
            <a:endParaRPr lang="en-US" dirty="0"/>
          </a:p>
        </p:txBody>
      </p:sp>
      <p:sp>
        <p:nvSpPr>
          <p:cNvPr id="9" name="Oval 52"/>
          <p:cNvSpPr>
            <a:spLocks noChangeArrowheads="1"/>
          </p:cNvSpPr>
          <p:nvPr/>
        </p:nvSpPr>
        <p:spPr bwMode="gray">
          <a:xfrm rot="16200000">
            <a:off x="1615261" y="2317768"/>
            <a:ext cx="862809" cy="1104068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10" name="Oval 58"/>
          <p:cNvSpPr>
            <a:spLocks noChangeArrowheads="1"/>
          </p:cNvSpPr>
          <p:nvPr/>
        </p:nvSpPr>
        <p:spPr bwMode="gray">
          <a:xfrm rot="16200000">
            <a:off x="2893218" y="1778792"/>
            <a:ext cx="714377" cy="966789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r>
              <a:rPr lang="en-US" dirty="0" err="1" smtClean="0"/>
              <a:t>Unlogin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 descr="C:\Users\Administrator\Share\Design\unlogi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031" y="1524000"/>
            <a:ext cx="5067935" cy="4726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99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case </a:t>
            </a:r>
            <a:r>
              <a:rPr lang="en-US" dirty="0" err="1" smtClean="0"/>
              <a:t>của</a:t>
            </a:r>
            <a:r>
              <a:rPr lang="en-US" dirty="0" smtClean="0"/>
              <a:t> 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 descr="C:\Users\Administrator\Share\Design\memb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789" y="1600201"/>
            <a:ext cx="5407812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81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case </a:t>
            </a:r>
            <a:r>
              <a:rPr lang="en-US" dirty="0" err="1" smtClean="0"/>
              <a:t>của</a:t>
            </a:r>
            <a:r>
              <a:rPr lang="en-US" dirty="0" smtClean="0"/>
              <a:t>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 descr="C:\Users\Administrator\Share\Design\Manag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293" y="1605280"/>
            <a:ext cx="5457508" cy="4871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7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case </a:t>
            </a:r>
            <a:r>
              <a:rPr lang="en-US" dirty="0" err="1" smtClean="0"/>
              <a:t>của</a:t>
            </a:r>
            <a:r>
              <a:rPr lang="en-US" dirty="0" smtClean="0"/>
              <a:t> owner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 descr="C:\Users\Administrator\Share\Design\Own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292" y="1614805"/>
            <a:ext cx="5733415" cy="5014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71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895476" y="77924"/>
            <a:ext cx="6105524" cy="6475276"/>
            <a:chOff x="0" y="0"/>
            <a:chExt cx="6877050" cy="7181850"/>
          </a:xfrm>
        </p:grpSpPr>
        <p:grpSp>
          <p:nvGrpSpPr>
            <p:cNvPr id="7" name="Group 6"/>
            <p:cNvGrpSpPr/>
            <p:nvPr/>
          </p:nvGrpSpPr>
          <p:grpSpPr>
            <a:xfrm>
              <a:off x="1552575" y="5743575"/>
              <a:ext cx="4057650" cy="1438275"/>
              <a:chOff x="1552575" y="5743575"/>
              <a:chExt cx="4057650" cy="1438275"/>
            </a:xfrm>
          </p:grpSpPr>
          <p:sp>
            <p:nvSpPr>
              <p:cNvPr id="36" name="Rounded Rectangle 35"/>
              <p:cNvSpPr/>
              <p:nvPr/>
            </p:nvSpPr>
            <p:spPr>
              <a:xfrm>
                <a:off x="1552575" y="5743575"/>
                <a:ext cx="4057650" cy="1438275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Database server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52600" y="6315075"/>
                <a:ext cx="1152525" cy="619125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Server Asia</a:t>
                </a: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3000375" y="6315075"/>
                <a:ext cx="1152525" cy="619125"/>
              </a:xfrm>
              <a:prstGeom prst="roundRect">
                <a:avLst/>
              </a:prstGeom>
              <a:solidFill>
                <a:srgbClr val="F23E4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Server MiddelEast</a:t>
                </a:r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4257675" y="6315075"/>
                <a:ext cx="1152525" cy="619125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Server American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285875" y="2552700"/>
              <a:ext cx="4438650" cy="2457450"/>
              <a:chOff x="1285875" y="2552700"/>
              <a:chExt cx="4438650" cy="2457450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1285875" y="2552700"/>
                <a:ext cx="4438650" cy="245745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Web server</a:t>
                </a: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1905000" y="4200525"/>
                <a:ext cx="1152525" cy="6191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View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990850" y="3200400"/>
                <a:ext cx="1152525" cy="6191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Model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4143375" y="4200525"/>
                <a:ext cx="1152525" cy="6191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Controller</a:t>
                </a: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flipV="1">
                <a:off x="2714625" y="3819525"/>
                <a:ext cx="47625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3057525" y="4505325"/>
                <a:ext cx="10858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 flipV="1">
                <a:off x="4038600" y="3819525"/>
                <a:ext cx="476250" cy="3810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0" y="0"/>
              <a:ext cx="6877050" cy="1714500"/>
              <a:chOff x="0" y="0"/>
              <a:chExt cx="6877050" cy="17145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0" y="0"/>
                <a:ext cx="2209800" cy="1714500"/>
                <a:chOff x="0" y="0"/>
                <a:chExt cx="2209800" cy="1714500"/>
              </a:xfrm>
            </p:grpSpPr>
            <p:sp>
              <p:nvSpPr>
                <p:cNvPr id="25" name="Rounded Rectangle 24"/>
                <p:cNvSpPr/>
                <p:nvPr/>
              </p:nvSpPr>
              <p:spPr>
                <a:xfrm>
                  <a:off x="0" y="0"/>
                  <a:ext cx="2209800" cy="1714500"/>
                </a:xfrm>
                <a:prstGeom prst="roundRect">
                  <a:avLst/>
                </a:prstGeom>
                <a:ln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Clients Asia</a:t>
                  </a: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>
                <a:xfrm>
                  <a:off x="609600" y="1104900"/>
                  <a:ext cx="942974" cy="457199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n</a:t>
                  </a: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>
                <a:xfrm>
                  <a:off x="85725" y="485775"/>
                  <a:ext cx="942340" cy="456565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1</a:t>
                  </a: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1171575" y="495300"/>
                  <a:ext cx="942340" cy="456565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2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4667250" y="0"/>
                <a:ext cx="2209800" cy="1714500"/>
                <a:chOff x="4667250" y="0"/>
                <a:chExt cx="2209800" cy="1714500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4667250" y="0"/>
                  <a:ext cx="2209800" cy="1714500"/>
                </a:xfrm>
                <a:prstGeom prst="roundRect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Clients American</a:t>
                  </a: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5276850" y="1104900"/>
                  <a:ext cx="942974" cy="457199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n</a:t>
                  </a: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4752975" y="485775"/>
                  <a:ext cx="942340" cy="456565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1</a:t>
                  </a: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5838825" y="495300"/>
                  <a:ext cx="942340" cy="456565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2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2333625" y="0"/>
                <a:ext cx="2209800" cy="1714500"/>
                <a:chOff x="2333625" y="0"/>
                <a:chExt cx="2209800" cy="1714500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2333625" y="0"/>
                  <a:ext cx="2209800" cy="1714500"/>
                </a:xfrm>
                <a:prstGeom prst="roundRect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Clients MiddelEast</a:t>
                  </a: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2943225" y="1104900"/>
                  <a:ext cx="942974" cy="457199"/>
                </a:xfrm>
                <a:prstGeom prst="roundRect">
                  <a:avLst/>
                </a:prstGeom>
                <a:solidFill>
                  <a:srgbClr val="F23E4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n</a:t>
                  </a: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2419350" y="485775"/>
                  <a:ext cx="942340" cy="456565"/>
                </a:xfrm>
                <a:prstGeom prst="roundRect">
                  <a:avLst/>
                </a:prstGeom>
                <a:solidFill>
                  <a:srgbClr val="F23E4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1</a:t>
                  </a: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3505200" y="495300"/>
                  <a:ext cx="942340" cy="456565"/>
                </a:xfrm>
                <a:prstGeom prst="roundRect">
                  <a:avLst/>
                </a:prstGeom>
                <a:solidFill>
                  <a:srgbClr val="F23E4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Client 2</a:t>
                  </a:r>
                </a:p>
              </p:txBody>
            </p:sp>
          </p:grpSp>
        </p:grpSp>
        <p:cxnSp>
          <p:nvCxnSpPr>
            <p:cNvPr id="10" name="Straight Arrow Connector 9"/>
            <p:cNvCxnSpPr/>
            <p:nvPr/>
          </p:nvCxnSpPr>
          <p:spPr>
            <a:xfrm>
              <a:off x="1685925" y="1714500"/>
              <a:ext cx="1571625" cy="838200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505200" y="1714500"/>
              <a:ext cx="0" cy="838200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3752850" y="1714500"/>
              <a:ext cx="1524000" cy="83820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533775" y="5010150"/>
              <a:ext cx="0" cy="733425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10492" y="3042509"/>
            <a:ext cx="2702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Thiết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́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hình</a:t>
            </a:r>
            <a:r>
              <a:rPr lang="en-US" sz="2000" dirty="0"/>
              <a:t> 3 </a:t>
            </a:r>
            <a:r>
              <a:rPr lang="en-US" sz="2000" dirty="0" err="1"/>
              <a:t>tầng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64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0" y="685800"/>
            <a:ext cx="6116892" cy="5153025"/>
            <a:chOff x="0" y="0"/>
            <a:chExt cx="5762625" cy="4733925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0"/>
              <a:ext cx="5762625" cy="4733925"/>
              <a:chOff x="0" y="0"/>
              <a:chExt cx="5762625" cy="4733925"/>
            </a:xfrm>
          </p:grpSpPr>
          <p:sp>
            <p:nvSpPr>
              <p:cNvPr id="11" name="Text Box 145"/>
              <p:cNvSpPr txBox="1"/>
              <p:nvPr/>
            </p:nvSpPr>
            <p:spPr>
              <a:xfrm>
                <a:off x="0" y="1695450"/>
                <a:ext cx="704850" cy="3429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Uses</a:t>
                </a:r>
              </a:p>
            </p:txBody>
          </p:sp>
          <p:sp>
            <p:nvSpPr>
              <p:cNvPr id="12" name="Text Box 143"/>
              <p:cNvSpPr txBox="1"/>
              <p:nvPr/>
            </p:nvSpPr>
            <p:spPr>
              <a:xfrm>
                <a:off x="800100" y="1676400"/>
                <a:ext cx="704850" cy="3429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Uses</a:t>
                </a:r>
              </a:p>
            </p:txBody>
          </p:sp>
          <p:sp>
            <p:nvSpPr>
              <p:cNvPr id="13" name="Text Box 138"/>
              <p:cNvSpPr txBox="1"/>
              <p:nvPr/>
            </p:nvSpPr>
            <p:spPr>
              <a:xfrm>
                <a:off x="4667250" y="1638300"/>
                <a:ext cx="1095375" cy="5048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Injects dependencies</a:t>
                </a:r>
              </a:p>
            </p:txBody>
          </p:sp>
          <p:sp>
            <p:nvSpPr>
              <p:cNvPr id="14" name="Text Box 135"/>
              <p:cNvSpPr txBox="1"/>
              <p:nvPr/>
            </p:nvSpPr>
            <p:spPr>
              <a:xfrm>
                <a:off x="2057400" y="1685925"/>
                <a:ext cx="704850" cy="3429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Uses</a:t>
                </a:r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85725" y="371475"/>
                <a:ext cx="2676525" cy="1085850"/>
                <a:chOff x="85725" y="371475"/>
                <a:chExt cx="2676525" cy="1085850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85725" y="371475"/>
                  <a:ext cx="2676525" cy="1085850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Core</a:t>
                  </a: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333375" y="800100"/>
                  <a:ext cx="923925" cy="457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Domain</a:t>
                  </a: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1647825" y="800100"/>
                  <a:ext cx="923925" cy="4572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300" kern="100">
                      <a:effectLst/>
                      <a:latin typeface="Times New Roman"/>
                      <a:ea typeface="Calibri"/>
                      <a:cs typeface="Times New Roman"/>
                    </a:rPr>
                    <a:t>Interface</a:t>
                  </a:r>
                </a:p>
              </p:txBody>
            </p:sp>
          </p:grpSp>
          <p:sp>
            <p:nvSpPr>
              <p:cNvPr id="16" name="Rounded Rectangle 15"/>
              <p:cNvSpPr/>
              <p:nvPr/>
            </p:nvSpPr>
            <p:spPr>
              <a:xfrm>
                <a:off x="3733800" y="466725"/>
                <a:ext cx="1905000" cy="8953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Service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733425" y="2390775"/>
                <a:ext cx="4962525" cy="234315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Web</a:t>
                </a: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>
                <a:off x="2571750" y="914400"/>
                <a:ext cx="116141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 Box 128"/>
              <p:cNvSpPr txBox="1"/>
              <p:nvPr/>
            </p:nvSpPr>
            <p:spPr>
              <a:xfrm>
                <a:off x="2790825" y="628650"/>
                <a:ext cx="942976" cy="276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Implement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962025" y="3933825"/>
                <a:ext cx="1143000" cy="4857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View</a:t>
                </a: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1647825" y="3009900"/>
                <a:ext cx="1143000" cy="4857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Controller</a:t>
                </a: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2695575" y="3933825"/>
                <a:ext cx="1143000" cy="4857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Model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4019550" y="3009900"/>
                <a:ext cx="1323975" cy="48577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UnityContainer</a:t>
                </a:r>
              </a:p>
            </p:txBody>
          </p:sp>
          <p:cxnSp>
            <p:nvCxnSpPr>
              <p:cNvPr id="24" name="Elbow Connector 23"/>
              <p:cNvCxnSpPr/>
              <p:nvPr/>
            </p:nvCxnSpPr>
            <p:spPr>
              <a:xfrm rot="16200000" flipV="1">
                <a:off x="1247775" y="2143125"/>
                <a:ext cx="1740852" cy="3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/>
              <p:cNvCxnSpPr/>
              <p:nvPr/>
            </p:nvCxnSpPr>
            <p:spPr>
              <a:xfrm rot="5400000">
                <a:off x="2514600" y="1352550"/>
                <a:ext cx="1652590" cy="1652588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4705350" y="1362075"/>
                <a:ext cx="0" cy="16513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1771650" y="3495675"/>
                <a:ext cx="346392" cy="4381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2114550" y="4171950"/>
                <a:ext cx="58102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2466975" y="3495675"/>
                <a:ext cx="514350" cy="4381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/>
              <p:cNvCxnSpPr/>
              <p:nvPr/>
            </p:nvCxnSpPr>
            <p:spPr>
              <a:xfrm rot="16200000" flipV="1">
                <a:off x="257175" y="1857375"/>
                <a:ext cx="1955800" cy="790575"/>
              </a:xfrm>
              <a:prstGeom prst="bentConnector3">
                <a:avLst>
                  <a:gd name="adj1" fmla="val 325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/>
              <p:nvPr/>
            </p:nvCxnSpPr>
            <p:spPr>
              <a:xfrm rot="16200000" flipV="1">
                <a:off x="-733425" y="2476500"/>
                <a:ext cx="2901950" cy="490855"/>
              </a:xfrm>
              <a:prstGeom prst="bentConnector3">
                <a:avLst>
                  <a:gd name="adj1" fmla="val -219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 Box 136"/>
              <p:cNvSpPr txBox="1"/>
              <p:nvPr/>
            </p:nvSpPr>
            <p:spPr>
              <a:xfrm>
                <a:off x="2184878" y="0"/>
                <a:ext cx="704850" cy="34290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300" kern="100">
                    <a:effectLst/>
                    <a:latin typeface="Times New Roman"/>
                    <a:ea typeface="Calibri"/>
                    <a:cs typeface="Times New Roman"/>
                  </a:rPr>
                  <a:t>Uses</a:t>
                </a:r>
              </a:p>
            </p:txBody>
          </p:sp>
        </p:grpSp>
        <p:cxnSp>
          <p:nvCxnSpPr>
            <p:cNvPr id="8" name="Straight Connector 7"/>
            <p:cNvCxnSpPr/>
            <p:nvPr/>
          </p:nvCxnSpPr>
          <p:spPr>
            <a:xfrm flipV="1">
              <a:off x="4162425" y="219075"/>
              <a:ext cx="0" cy="2476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838200" y="219075"/>
              <a:ext cx="33274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838200" y="219075"/>
              <a:ext cx="1587" cy="58102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152400" y="3048000"/>
            <a:ext cx="2022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Kiến</a:t>
            </a:r>
            <a:r>
              <a:rPr lang="en-US" sz="2000" dirty="0"/>
              <a:t> </a:t>
            </a:r>
            <a:r>
              <a:rPr lang="en-US" sz="2000" dirty="0" err="1"/>
              <a:t>trúc</a:t>
            </a:r>
            <a:r>
              <a:rPr lang="en-US" sz="2000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188470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3870"/>
            <a:ext cx="7772400" cy="418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ội</a:t>
            </a:r>
            <a:r>
              <a:rPr lang="en-US" dirty="0" smtClean="0"/>
              <a:t> dung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RavenDB</a:t>
            </a:r>
            <a:endParaRPr lang="en-US" dirty="0" smtClean="0"/>
          </a:p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6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050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/>
              <a:t>l</a:t>
            </a:r>
            <a:r>
              <a:rPr lang="en-US" sz="4000" dirty="0" err="1" smtClean="0"/>
              <a:t>ý</a:t>
            </a:r>
            <a:r>
              <a:rPr lang="en-US" sz="4000" dirty="0" smtClean="0"/>
              <a:t> do </a:t>
            </a:r>
            <a:r>
              <a:rPr lang="en-US" sz="4000" dirty="0" err="1" smtClean="0"/>
              <a:t>lựa</a:t>
            </a:r>
            <a:r>
              <a:rPr lang="en-US" sz="4000" dirty="0" smtClean="0"/>
              <a:t> </a:t>
            </a:r>
            <a:r>
              <a:rPr lang="en-US" sz="4000" dirty="0" err="1" smtClean="0"/>
              <a:t>chọn</a:t>
            </a:r>
            <a:r>
              <a:rPr lang="en-US" sz="4000" dirty="0" smtClean="0"/>
              <a:t> </a:t>
            </a:r>
            <a:r>
              <a:rPr lang="en-US" sz="4000" dirty="0" err="1" smtClean="0"/>
              <a:t>đề</a:t>
            </a:r>
            <a:r>
              <a:rPr lang="en-US" sz="4000" dirty="0" smtClean="0"/>
              <a:t> </a:t>
            </a:r>
            <a:r>
              <a:rPr lang="en-US" sz="4000" dirty="0" err="1" smtClean="0"/>
              <a:t>tài</a:t>
            </a:r>
            <a:r>
              <a:rPr lang="en-US" sz="4000" dirty="0" smtClean="0"/>
              <a:t> ?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mặc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r>
              <a:rPr lang="en-US" b="1" dirty="0" smtClean="0"/>
              <a:t> </a:t>
            </a:r>
            <a:r>
              <a:rPr lang="en-US" b="1" dirty="0" err="1" smtClean="0"/>
              <a:t>thuyết</a:t>
            </a:r>
            <a:endParaRPr lang="en-US" b="1" dirty="0" smtClean="0"/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tiễn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 key-value store, column families, document database </a:t>
            </a:r>
            <a:r>
              <a:rPr lang="en-US" dirty="0" err="1"/>
              <a:t>và</a:t>
            </a:r>
            <a:r>
              <a:rPr lang="en-US" dirty="0"/>
              <a:t> graph database.</a:t>
            </a:r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document database. </a:t>
            </a:r>
            <a:endParaRPr lang="en-US" dirty="0" smtClean="0"/>
          </a:p>
          <a:p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thực</a:t>
            </a:r>
            <a:r>
              <a:rPr lang="en-US" b="1" dirty="0" smtClean="0"/>
              <a:t> </a:t>
            </a:r>
            <a:r>
              <a:rPr lang="en-US" b="1" dirty="0" err="1" smtClean="0"/>
              <a:t>nghiệm</a:t>
            </a:r>
            <a:r>
              <a:rPr lang="en-US" b="1" dirty="0" smtClean="0"/>
              <a:t>:</a:t>
            </a:r>
          </a:p>
          <a:p>
            <a:pPr marL="365760" lvl="1" indent="0">
              <a:buNone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Google </a:t>
            </a:r>
            <a:r>
              <a:rPr lang="en-US" dirty="0" smtClean="0"/>
              <a:t>Groups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smtClean="0"/>
              <a:t>Web.</a:t>
            </a:r>
            <a:endParaRPr lang="en-US" dirty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-2286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2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document database.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key-value store, column families </a:t>
            </a:r>
            <a:r>
              <a:rPr lang="en-US" dirty="0" err="1"/>
              <a:t>và</a:t>
            </a:r>
            <a:r>
              <a:rPr lang="en-US" dirty="0"/>
              <a:t> graph database.</a:t>
            </a:r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RavenDB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qua: full-text search, HTTP API,…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hổ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Authentication &amp; Authorization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Versioning Bundle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Encryption Bundle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Index Replication Bundle</a:t>
            </a:r>
            <a:r>
              <a:rPr lang="en-US" dirty="0"/>
              <a:t>…</a:t>
            </a:r>
          </a:p>
          <a:p>
            <a:pPr lvl="0"/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414"/>
            <a:ext cx="175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8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</a:t>
            </a:r>
            <a:r>
              <a:rPr lang="en-US" dirty="0" err="1" smtClean="0"/>
              <a:t>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endParaRPr lang="en-US" dirty="0" smtClean="0"/>
          </a:p>
          <a:p>
            <a:pPr marL="0" lv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/>
              <a:t>liệu</a:t>
            </a:r>
            <a:r>
              <a:rPr lang="en-US" dirty="0"/>
              <a:t> ở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transaction.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, </a:t>
            </a:r>
            <a:r>
              <a:rPr lang="en-US" dirty="0" err="1"/>
              <a:t>config</a:t>
            </a:r>
            <a:r>
              <a:rPr lang="en-US" dirty="0"/>
              <a:t> server, backup </a:t>
            </a:r>
            <a:r>
              <a:rPr lang="en-US" dirty="0" err="1"/>
              <a:t>và</a:t>
            </a:r>
            <a:r>
              <a:rPr lang="en-US" dirty="0"/>
              <a:t> restore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341862"/>
            <a:ext cx="4006534" cy="30261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228600"/>
            <a:ext cx="4974800" cy="3113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74" y="1729376"/>
            <a:ext cx="1905000" cy="2466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48124"/>
            <a:ext cx="5410200" cy="360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05" y="685800"/>
            <a:ext cx="6685829" cy="4953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121" y="1502029"/>
            <a:ext cx="1463040" cy="14569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59" y="3628421"/>
            <a:ext cx="1463040" cy="14569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581400"/>
            <a:ext cx="1463040" cy="14569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80" y="1545954"/>
            <a:ext cx="1463040" cy="14569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094" y="3733800"/>
            <a:ext cx="1463040" cy="145694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96240" y="2562135"/>
            <a:ext cx="62119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1000 </a:t>
            </a:r>
            <a:r>
              <a:rPr lang="en-US" sz="7200" dirty="0" err="1" smtClean="0">
                <a:solidFill>
                  <a:srgbClr val="FF0000"/>
                </a:solidFill>
              </a:rPr>
              <a:t>tỷ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truy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</a:rPr>
              <a:t>cập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58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18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16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162" tmFilter="0, 0; 0.125,0.2665; 0.25,0.4; 0.375,0.465; 0.5,0.5;  0.625,0.535; 0.75,0.6; 0.875,0.7335; 1,1">
                                          <p:stCondLst>
                                            <p:cond delay="11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81" tmFilter="0, 0; 0.125,0.2665; 0.25,0.4; 0.375,0.465; 0.5,0.5;  0.625,0.535; 0.75,0.6; 0.875,0.7335; 1,1">
                                          <p:stCondLst>
                                            <p:cond delay="23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87" tmFilter="0, 0; 0.125,0.2665; 0.25,0.4; 0.375,0.465; 0.5,0.5;  0.625,0.535; 0.75,0.6; 0.875,0.7335; 1,1">
                                          <p:stCondLst>
                                            <p:cond delay="289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46">
                                          <p:stCondLst>
                                            <p:cond delay="113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290" decel="50000">
                                          <p:stCondLst>
                                            <p:cond delay="118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46">
                                          <p:stCondLst>
                                            <p:cond delay="229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290" decel="50000">
                                          <p:stCondLst>
                                            <p:cond delay="23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46">
                                          <p:stCondLst>
                                            <p:cond delay="287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290" decel="50000">
                                          <p:stCondLst>
                                            <p:cond delay="291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46">
                                          <p:stCondLst>
                                            <p:cond delay="31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290" decel="50000">
                                          <p:stCondLst>
                                            <p:cond delay="321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55" y="0"/>
            <a:ext cx="4930588" cy="381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1" y="2069910"/>
            <a:ext cx="3295650" cy="3295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37" y="2667000"/>
            <a:ext cx="6696073" cy="395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14325" y="838200"/>
            <a:ext cx="8220075" cy="4800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81200" y="5798993"/>
            <a:ext cx="5643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MongoDB</a:t>
            </a:r>
            <a:r>
              <a:rPr lang="en-US" dirty="0"/>
              <a:t> vs. SQL Server 2008 Performance </a:t>
            </a:r>
            <a:r>
              <a:rPr lang="en-US" dirty="0" smtClean="0"/>
              <a:t>Showdown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ngồn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8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,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,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endParaRPr lang="en-US" dirty="0" smtClean="0"/>
          </a:p>
          <a:p>
            <a:r>
              <a:rPr lang="en-US" dirty="0" err="1"/>
              <a:t>Á</a:t>
            </a:r>
            <a:r>
              <a:rPr lang="en-US" dirty="0" err="1" smtClean="0"/>
              <a:t>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 smtClean="0"/>
              <a:t>NoSQL</a:t>
            </a:r>
            <a:endParaRPr lang="en-US" dirty="0" smtClean="0"/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NoSQL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3200400" cy="207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phi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join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 smtClean="0"/>
              <a:t>vấn</a:t>
            </a:r>
            <a:endParaRPr lang="en-US" dirty="0" smtClean="0"/>
          </a:p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SQL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giảm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rườm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rà</a:t>
            </a:r>
            <a:endParaRPr lang="en-US" dirty="0" smtClean="0">
              <a:sym typeface="Wingdings" pitchFamily="2" charset="2"/>
            </a:endParaRPr>
          </a:p>
          <a:p>
            <a:pPr lvl="0"/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smtClean="0"/>
              <a:t>database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1 </a:t>
            </a:r>
            <a:r>
              <a:rPr lang="en-US" dirty="0" smtClean="0"/>
              <a:t>document</a:t>
            </a:r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index  </a:t>
            </a:r>
            <a:r>
              <a:rPr lang="en-US" dirty="0">
                <a:sym typeface="Wingdings" pitchFamily="2" charset="2"/>
              </a:rPr>
              <a:t> 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93332880"/>
              </p:ext>
            </p:extLst>
          </p:nvPr>
        </p:nvGraphicFramePr>
        <p:xfrm>
          <a:off x="685800" y="2133600"/>
          <a:ext cx="7467600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2982"/>
                <a:gridCol w="2562197"/>
                <a:gridCol w="2652421"/>
              </a:tblGrid>
              <a:tr h="906666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Facebook Search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effectLst/>
                        </a:rPr>
                        <a:t>&gt; 50 GB Data</a:t>
                      </a:r>
                      <a:endParaRPr lang="en-US" sz="2400" kern="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4378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MySQL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Cassandra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Writes Average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~300ms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0.12ms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4343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Reads Average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~350ms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15ms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EBB9701-669B-478D-B3BA-BA5E51DD0F83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vi-VN" smtClean="0"/>
              <a:t>ĐẠI HỌC QUỐC GIA TP.HỒ CHÍ MINH – TRƯỜNG ĐẠI HỌC CÔNG NGHỆ THÔNG TIN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4572000"/>
            <a:ext cx="599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suất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MySQL </a:t>
            </a:r>
            <a:r>
              <a:rPr lang="en-US" sz="2400" dirty="0" err="1"/>
              <a:t>và</a:t>
            </a:r>
            <a:r>
              <a:rPr lang="en-US" sz="2400" dirty="0"/>
              <a:t> Cassandra</a:t>
            </a:r>
          </a:p>
        </p:txBody>
      </p:sp>
    </p:spTree>
    <p:extLst>
      <p:ext uri="{BB962C8B-B14F-4D97-AF65-F5344CB8AC3E}">
        <p14:creationId xmlns:p14="http://schemas.microsoft.com/office/powerpoint/2010/main" val="286846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uanvan_template">
  <a:themeElements>
    <a:clrScheme name="Custom 1">
      <a:dk1>
        <a:sysClr val="windowText" lastClr="000000"/>
      </a:dk1>
      <a:lt1>
        <a:sysClr val="window" lastClr="FFFFFF"/>
      </a:lt1>
      <a:dk2>
        <a:srgbClr val="E65C01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Luan v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luanvan_template</Template>
  <TotalTime>798</TotalTime>
  <Words>3089</Words>
  <Application>Microsoft Office PowerPoint</Application>
  <PresentationFormat>On-screen Show (4:3)</PresentationFormat>
  <Paragraphs>387</Paragraphs>
  <Slides>32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luanvan_template</vt:lpstr>
      <vt:lpstr>KHOÁ LUẬN TỐT NGHIỆP TÌM HIỂU NOSQL VÀ ỨNG DỤNG</vt:lpstr>
      <vt:lpstr>nội dung trình bày</vt:lpstr>
      <vt:lpstr>lý do lựa chọn đề tài ?</vt:lpstr>
      <vt:lpstr>PowerPoint Presentation</vt:lpstr>
      <vt:lpstr>PowerPoint Presentation</vt:lpstr>
      <vt:lpstr>PowerPoint Presentation</vt:lpstr>
      <vt:lpstr>mục tiêu đề tài</vt:lpstr>
      <vt:lpstr>cách làm việc của nosql để đạt  hiệu suất cao</vt:lpstr>
      <vt:lpstr>cách làm việc của nosql để đạt  hiệu suất cao</vt:lpstr>
      <vt:lpstr>áp dụng vào đâu ?</vt:lpstr>
      <vt:lpstr>CÁC GIẢI PHÁP CƠ SỞ DỮ LIỆU NOSQL</vt:lpstr>
      <vt:lpstr>nội dung trình bày</vt:lpstr>
      <vt:lpstr>giới thiệu về ravendb</vt:lpstr>
      <vt:lpstr>tại sao chọn ravendb?</vt:lpstr>
      <vt:lpstr>so sánh ravendb với mssql</vt:lpstr>
      <vt:lpstr>so sánh ravendb với mssql </vt:lpstr>
      <vt:lpstr>so sánh ravendb với mongodb và couchdb</vt:lpstr>
      <vt:lpstr>so sánh ravendb với mongodb và couchdb</vt:lpstr>
      <vt:lpstr>so sánh ravendb với mongodb và couchdb</vt:lpstr>
      <vt:lpstr>nội dung trình bày</vt:lpstr>
      <vt:lpstr>người dùng của hệ thống</vt:lpstr>
      <vt:lpstr>use case khi chưa login</vt:lpstr>
      <vt:lpstr>use case của member</vt:lpstr>
      <vt:lpstr>use case của manager</vt:lpstr>
      <vt:lpstr>use case của owner</vt:lpstr>
      <vt:lpstr>PowerPoint Presentation</vt:lpstr>
      <vt:lpstr>PowerPoint Presentation</vt:lpstr>
      <vt:lpstr>giao diện chương trình</vt:lpstr>
      <vt:lpstr>nội dung trình bày</vt:lpstr>
      <vt:lpstr>kết quả đạt được</vt:lpstr>
      <vt:lpstr>chưa làm được</vt:lpstr>
      <vt:lpstr>hướng phát triển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</dc:title>
  <dc:creator>Duong Than Dan</dc:creator>
  <cp:lastModifiedBy>Duong Than Dan</cp:lastModifiedBy>
  <cp:revision>69</cp:revision>
  <dcterms:created xsi:type="dcterms:W3CDTF">2013-01-21T13:20:08Z</dcterms:created>
  <dcterms:modified xsi:type="dcterms:W3CDTF">2013-01-25T00:05:12Z</dcterms:modified>
</cp:coreProperties>
</file>