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58" r:id="rId4"/>
    <p:sldId id="260" r:id="rId5"/>
    <p:sldId id="261" r:id="rId6"/>
    <p:sldId id="262" r:id="rId7"/>
    <p:sldId id="296" r:id="rId8"/>
    <p:sldId id="297" r:id="rId9"/>
    <p:sldId id="263" r:id="rId10"/>
    <p:sldId id="272" r:id="rId11"/>
    <p:sldId id="266" r:id="rId12"/>
    <p:sldId id="264" r:id="rId13"/>
    <p:sldId id="265" r:id="rId14"/>
    <p:sldId id="259" r:id="rId15"/>
    <p:sldId id="290" r:id="rId16"/>
    <p:sldId id="291" r:id="rId17"/>
    <p:sldId id="292" r:id="rId18"/>
    <p:sldId id="293" r:id="rId19"/>
    <p:sldId id="294" r:id="rId20"/>
    <p:sldId id="295" r:id="rId21"/>
    <p:sldId id="268" r:id="rId22"/>
    <p:sldId id="281" r:id="rId23"/>
    <p:sldId id="271" r:id="rId24"/>
    <p:sldId id="275" r:id="rId25"/>
    <p:sldId id="276" r:id="rId26"/>
    <p:sldId id="269" r:id="rId27"/>
    <p:sldId id="267" r:id="rId28"/>
    <p:sldId id="273" r:id="rId29"/>
    <p:sldId id="274" r:id="rId30"/>
    <p:sldId id="298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29" autoAdjust="0"/>
    <p:restoredTop sz="80000" autoAdjust="0"/>
  </p:normalViewPr>
  <p:slideViewPr>
    <p:cSldViewPr>
      <p:cViewPr varScale="1">
        <p:scale>
          <a:sx n="61" d="100"/>
          <a:sy n="61" d="100"/>
        </p:scale>
        <p:origin x="1668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3C148D-6CCB-41BA-ADDD-CB676013E797}" type="doc">
      <dgm:prSet loTypeId="urn:microsoft.com/office/officeart/2005/8/layout/radial5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D3C418E2-214F-498D-924A-9BAFA354FE11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 smtClean="0"/>
            <a:t>RDBMS</a:t>
          </a:r>
          <a:endParaRPr lang="vi-VN" dirty="0"/>
        </a:p>
      </dgm:t>
    </dgm:pt>
    <dgm:pt modelId="{68ED9A61-9473-4BD3-B4DA-C037C433897A}" type="parTrans" cxnId="{5A5137E4-0652-429D-9BC2-61C8ACE8EAA5}">
      <dgm:prSet/>
      <dgm:spPr/>
      <dgm:t>
        <a:bodyPr/>
        <a:lstStyle/>
        <a:p>
          <a:endParaRPr lang="vi-VN"/>
        </a:p>
      </dgm:t>
    </dgm:pt>
    <dgm:pt modelId="{2E6C4D2A-795B-4679-BD3B-87CE970AB4AE}" type="sibTrans" cxnId="{5A5137E4-0652-429D-9BC2-61C8ACE8EAA5}">
      <dgm:prSet/>
      <dgm:spPr/>
      <dgm:t>
        <a:bodyPr/>
        <a:lstStyle/>
        <a:p>
          <a:endParaRPr lang="vi-VN"/>
        </a:p>
      </dgm:t>
    </dgm:pt>
    <dgm:pt modelId="{21F38359-7CC7-42BF-84D1-55864637BE3A}">
      <dgm:prSet phldrT="[Text]"/>
      <dgm:spPr/>
      <dgm:t>
        <a:bodyPr/>
        <a:lstStyle/>
        <a:p>
          <a:r>
            <a:rPr lang="en-US" dirty="0" smtClean="0"/>
            <a:t>SQL</a:t>
          </a:r>
          <a:endParaRPr lang="vi-VN" dirty="0"/>
        </a:p>
      </dgm:t>
    </dgm:pt>
    <dgm:pt modelId="{C1AB41EF-3E2F-46B2-8BD8-EC8E8CCECBAC}" type="parTrans" cxnId="{6C6F6792-1919-40CD-940A-FB3C30644389}">
      <dgm:prSet/>
      <dgm:spPr/>
      <dgm:t>
        <a:bodyPr/>
        <a:lstStyle/>
        <a:p>
          <a:endParaRPr lang="vi-VN"/>
        </a:p>
      </dgm:t>
    </dgm:pt>
    <dgm:pt modelId="{C4956621-6E74-4EF1-904F-5914EBE1AA71}" type="sibTrans" cxnId="{6C6F6792-1919-40CD-940A-FB3C30644389}">
      <dgm:prSet/>
      <dgm:spPr/>
      <dgm:t>
        <a:bodyPr/>
        <a:lstStyle/>
        <a:p>
          <a:endParaRPr lang="vi-VN"/>
        </a:p>
      </dgm:t>
    </dgm:pt>
    <dgm:pt modelId="{F5D56511-F89B-44AB-BEDF-4CAD3F4AEA85}">
      <dgm:prSet phldrT="[Text]"/>
      <dgm:spPr/>
      <dgm:t>
        <a:bodyPr/>
        <a:lstStyle/>
        <a:p>
          <a:r>
            <a:rPr lang="en-US" dirty="0" smtClean="0"/>
            <a:t>Relational model</a:t>
          </a:r>
          <a:endParaRPr lang="vi-VN" dirty="0"/>
        </a:p>
      </dgm:t>
    </dgm:pt>
    <dgm:pt modelId="{2F43DAB5-DE21-4C2F-94C7-674D14C0B698}" type="parTrans" cxnId="{AA566C09-BFA6-41A9-B253-E3E694251DCC}">
      <dgm:prSet/>
      <dgm:spPr/>
      <dgm:t>
        <a:bodyPr/>
        <a:lstStyle/>
        <a:p>
          <a:endParaRPr lang="vi-VN"/>
        </a:p>
      </dgm:t>
    </dgm:pt>
    <dgm:pt modelId="{78061199-1887-4DB1-9C6D-A570CF6AC8EA}" type="sibTrans" cxnId="{AA566C09-BFA6-41A9-B253-E3E694251DCC}">
      <dgm:prSet/>
      <dgm:spPr/>
      <dgm:t>
        <a:bodyPr/>
        <a:lstStyle/>
        <a:p>
          <a:endParaRPr lang="vi-VN"/>
        </a:p>
      </dgm:t>
    </dgm:pt>
    <dgm:pt modelId="{9F455BC5-DB35-4914-844A-A47E71FD18FE}">
      <dgm:prSet phldrT="[Text]"/>
      <dgm:spPr/>
      <dgm:t>
        <a:bodyPr/>
        <a:lstStyle/>
        <a:p>
          <a:r>
            <a:rPr lang="en-US" dirty="0" smtClean="0"/>
            <a:t>Transaction</a:t>
          </a:r>
          <a:endParaRPr lang="vi-VN" dirty="0"/>
        </a:p>
      </dgm:t>
    </dgm:pt>
    <dgm:pt modelId="{D733BD7E-3427-45BA-9CD2-98580CC4FCF1}" type="parTrans" cxnId="{7CCACA70-11BC-4F73-9177-6EE28F2C133F}">
      <dgm:prSet/>
      <dgm:spPr/>
      <dgm:t>
        <a:bodyPr/>
        <a:lstStyle/>
        <a:p>
          <a:endParaRPr lang="vi-VN"/>
        </a:p>
      </dgm:t>
    </dgm:pt>
    <dgm:pt modelId="{76E33365-7F8C-4E52-9B6B-74E0F24D8591}" type="sibTrans" cxnId="{7CCACA70-11BC-4F73-9177-6EE28F2C133F}">
      <dgm:prSet/>
      <dgm:spPr/>
      <dgm:t>
        <a:bodyPr/>
        <a:lstStyle/>
        <a:p>
          <a:endParaRPr lang="vi-VN"/>
        </a:p>
      </dgm:t>
    </dgm:pt>
    <dgm:pt modelId="{64E78DF0-CA3F-47CF-A469-4ED48DAF20C1}">
      <dgm:prSet phldrT="[Text]"/>
      <dgm:spPr/>
      <dgm:t>
        <a:bodyPr/>
        <a:lstStyle/>
        <a:p>
          <a:r>
            <a:rPr lang="en-US" dirty="0" smtClean="0"/>
            <a:t>Table/Row</a:t>
          </a:r>
          <a:endParaRPr lang="vi-VN" dirty="0"/>
        </a:p>
      </dgm:t>
    </dgm:pt>
    <dgm:pt modelId="{D1AFDDB7-7592-4A6B-AF26-9E217CB48E88}" type="parTrans" cxnId="{F6FBF529-EE58-4DFA-B0BD-5A3E419C53E5}">
      <dgm:prSet/>
      <dgm:spPr/>
      <dgm:t>
        <a:bodyPr/>
        <a:lstStyle/>
        <a:p>
          <a:endParaRPr lang="vi-VN"/>
        </a:p>
      </dgm:t>
    </dgm:pt>
    <dgm:pt modelId="{7B59ACAA-8E04-4627-9FB2-6D18B77029E4}" type="sibTrans" cxnId="{F6FBF529-EE58-4DFA-B0BD-5A3E419C53E5}">
      <dgm:prSet/>
      <dgm:spPr/>
      <dgm:t>
        <a:bodyPr/>
        <a:lstStyle/>
        <a:p>
          <a:endParaRPr lang="vi-VN"/>
        </a:p>
      </dgm:t>
    </dgm:pt>
    <dgm:pt modelId="{D4512FFB-285C-4BDA-B395-77BE4747CA16}">
      <dgm:prSet/>
      <dgm:spPr/>
      <dgm:t>
        <a:bodyPr/>
        <a:lstStyle/>
        <a:p>
          <a:r>
            <a:rPr lang="vi-VN" dirty="0" err="1" smtClean="0"/>
            <a:t>Schema</a:t>
          </a:r>
          <a:endParaRPr lang="vi-VN" dirty="0"/>
        </a:p>
      </dgm:t>
    </dgm:pt>
    <dgm:pt modelId="{D3AC3B71-2B44-4340-AF67-B85C136C1C7F}" type="parTrans" cxnId="{99AEEAFC-19AE-429E-AD75-6BDA4083DD37}">
      <dgm:prSet/>
      <dgm:spPr/>
      <dgm:t>
        <a:bodyPr/>
        <a:lstStyle/>
        <a:p>
          <a:endParaRPr lang="vi-VN"/>
        </a:p>
      </dgm:t>
    </dgm:pt>
    <dgm:pt modelId="{04A56CC8-812D-4D99-AB3A-642EDE5CF79F}" type="sibTrans" cxnId="{99AEEAFC-19AE-429E-AD75-6BDA4083DD37}">
      <dgm:prSet/>
      <dgm:spPr/>
      <dgm:t>
        <a:bodyPr/>
        <a:lstStyle/>
        <a:p>
          <a:endParaRPr lang="vi-VN"/>
        </a:p>
      </dgm:t>
    </dgm:pt>
    <dgm:pt modelId="{B8A752D0-B1DA-439D-BEF3-1D6BEB076FEB}">
      <dgm:prSet/>
      <dgm:spPr/>
      <dgm:t>
        <a:bodyPr/>
        <a:lstStyle/>
        <a:p>
          <a:r>
            <a:rPr lang="vi-VN" dirty="0" err="1" smtClean="0"/>
            <a:t>Foreign</a:t>
          </a:r>
          <a:r>
            <a:rPr lang="vi-VN" dirty="0" smtClean="0"/>
            <a:t> </a:t>
          </a:r>
          <a:r>
            <a:rPr lang="vi-VN" dirty="0" err="1" smtClean="0"/>
            <a:t>keys</a:t>
          </a:r>
          <a:endParaRPr lang="vi-VN" dirty="0"/>
        </a:p>
      </dgm:t>
    </dgm:pt>
    <dgm:pt modelId="{6D331D53-C55B-4F17-BE82-1967BE04D3A9}" type="parTrans" cxnId="{45EDC033-B9F3-46A0-A21C-E0171B3BE2B1}">
      <dgm:prSet/>
      <dgm:spPr/>
      <dgm:t>
        <a:bodyPr/>
        <a:lstStyle/>
        <a:p>
          <a:endParaRPr lang="vi-VN"/>
        </a:p>
      </dgm:t>
    </dgm:pt>
    <dgm:pt modelId="{A3304AD2-EF36-49F4-9CC3-AA806E32E612}" type="sibTrans" cxnId="{45EDC033-B9F3-46A0-A21C-E0171B3BE2B1}">
      <dgm:prSet/>
      <dgm:spPr/>
      <dgm:t>
        <a:bodyPr/>
        <a:lstStyle/>
        <a:p>
          <a:endParaRPr lang="vi-VN"/>
        </a:p>
      </dgm:t>
    </dgm:pt>
    <dgm:pt modelId="{B579923D-202F-45AA-9616-DAE336CE8340}">
      <dgm:prSet phldrT="[Text]"/>
      <dgm:spPr>
        <a:solidFill>
          <a:srgbClr val="002060"/>
        </a:solidFill>
      </dgm:spPr>
      <dgm:t>
        <a:bodyPr/>
        <a:lstStyle/>
        <a:p>
          <a:endParaRPr lang="en-US"/>
        </a:p>
      </dgm:t>
    </dgm:pt>
    <dgm:pt modelId="{9D38DD03-55E2-4021-BF7F-C1E426D59F97}" type="parTrans" cxnId="{EA39179F-63F3-4E48-A627-03F8478C2F28}">
      <dgm:prSet/>
      <dgm:spPr/>
      <dgm:t>
        <a:bodyPr/>
        <a:lstStyle/>
        <a:p>
          <a:endParaRPr lang="vi-VN"/>
        </a:p>
      </dgm:t>
    </dgm:pt>
    <dgm:pt modelId="{71A5EB06-E2AA-4C71-B38F-6D42673DEA6C}" type="sibTrans" cxnId="{EA39179F-63F3-4E48-A627-03F8478C2F28}">
      <dgm:prSet/>
      <dgm:spPr/>
      <dgm:t>
        <a:bodyPr/>
        <a:lstStyle/>
        <a:p>
          <a:endParaRPr lang="vi-VN"/>
        </a:p>
      </dgm:t>
    </dgm:pt>
    <dgm:pt modelId="{785B314A-97C7-4E3F-AF59-1269DD84A807}">
      <dgm:prSet phldrT="[Text]"/>
      <dgm:spPr/>
      <dgm:t>
        <a:bodyPr/>
        <a:lstStyle/>
        <a:p>
          <a:endParaRPr lang="en-US"/>
        </a:p>
      </dgm:t>
    </dgm:pt>
    <dgm:pt modelId="{734A3C7D-3B52-491B-9B7A-C4FAE9B50BC9}" type="parTrans" cxnId="{FB965888-53ED-4CAA-B0D3-FA1032F7BB8D}">
      <dgm:prSet/>
      <dgm:spPr/>
      <dgm:t>
        <a:bodyPr/>
        <a:lstStyle/>
        <a:p>
          <a:endParaRPr lang="vi-VN"/>
        </a:p>
      </dgm:t>
    </dgm:pt>
    <dgm:pt modelId="{02520A76-D8B3-417C-9462-5EEEC7BB734D}" type="sibTrans" cxnId="{FB965888-53ED-4CAA-B0D3-FA1032F7BB8D}">
      <dgm:prSet/>
      <dgm:spPr/>
      <dgm:t>
        <a:bodyPr/>
        <a:lstStyle/>
        <a:p>
          <a:endParaRPr lang="vi-VN"/>
        </a:p>
      </dgm:t>
    </dgm:pt>
    <dgm:pt modelId="{533F08EA-D59A-48F0-8544-45F014737071}">
      <dgm:prSet phldrT="[Text]"/>
      <dgm:spPr/>
      <dgm:t>
        <a:bodyPr/>
        <a:lstStyle/>
        <a:p>
          <a:endParaRPr lang="en-US"/>
        </a:p>
      </dgm:t>
    </dgm:pt>
    <dgm:pt modelId="{19643307-99F0-4FCC-9CD4-EA29239FBB12}" type="parTrans" cxnId="{E3E24593-5BBA-4F67-BD69-3E3A16B3142C}">
      <dgm:prSet/>
      <dgm:spPr/>
      <dgm:t>
        <a:bodyPr/>
        <a:lstStyle/>
        <a:p>
          <a:endParaRPr lang="vi-VN"/>
        </a:p>
      </dgm:t>
    </dgm:pt>
    <dgm:pt modelId="{F22F4C21-772D-4BB8-8D57-A590CECFE48F}" type="sibTrans" cxnId="{E3E24593-5BBA-4F67-BD69-3E3A16B3142C}">
      <dgm:prSet/>
      <dgm:spPr/>
      <dgm:t>
        <a:bodyPr/>
        <a:lstStyle/>
        <a:p>
          <a:endParaRPr lang="vi-VN"/>
        </a:p>
      </dgm:t>
    </dgm:pt>
    <dgm:pt modelId="{282C5D1F-5C34-495D-9F00-1CED56CA7A34}" type="pres">
      <dgm:prSet presAssocID="{EB3C148D-6CCB-41BA-ADDD-CB676013E797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D3A74F5-683A-4FB8-970B-12B41CAC55FA}" type="pres">
      <dgm:prSet presAssocID="{D3C418E2-214F-498D-924A-9BAFA354FE11}" presName="centerShape" presStyleLbl="node0" presStyleIdx="0" presStyleCnt="1"/>
      <dgm:spPr/>
      <dgm:t>
        <a:bodyPr/>
        <a:lstStyle/>
        <a:p>
          <a:endParaRPr lang="vi-VN"/>
        </a:p>
      </dgm:t>
    </dgm:pt>
    <dgm:pt modelId="{B6CCA873-9101-496D-AA79-3586BE95AC25}" type="pres">
      <dgm:prSet presAssocID="{C1AB41EF-3E2F-46B2-8BD8-EC8E8CCECBAC}" presName="parTrans" presStyleLbl="sibTrans2D1" presStyleIdx="0" presStyleCnt="6"/>
      <dgm:spPr/>
      <dgm:t>
        <a:bodyPr/>
        <a:lstStyle/>
        <a:p>
          <a:endParaRPr lang="en-US"/>
        </a:p>
      </dgm:t>
    </dgm:pt>
    <dgm:pt modelId="{C9D032A9-9EFB-4F42-999A-08287A9F5B35}" type="pres">
      <dgm:prSet presAssocID="{C1AB41EF-3E2F-46B2-8BD8-EC8E8CCECBAC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C5E3796B-6FA1-4152-84A3-8DD33D975564}" type="pres">
      <dgm:prSet presAssocID="{21F38359-7CC7-42BF-84D1-55864637BE3A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69E307DF-CD5C-49E5-A4C2-516A3EC655CF}" type="pres">
      <dgm:prSet presAssocID="{2F43DAB5-DE21-4C2F-94C7-674D14C0B698}" presName="parTrans" presStyleLbl="sibTrans2D1" presStyleIdx="1" presStyleCnt="6"/>
      <dgm:spPr/>
      <dgm:t>
        <a:bodyPr/>
        <a:lstStyle/>
        <a:p>
          <a:endParaRPr lang="en-US"/>
        </a:p>
      </dgm:t>
    </dgm:pt>
    <dgm:pt modelId="{646E510D-E88F-4E7D-B6FA-9E7C9DA683C0}" type="pres">
      <dgm:prSet presAssocID="{2F43DAB5-DE21-4C2F-94C7-674D14C0B698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D2F0E5A1-30E2-461B-B3C5-2D88C43AACDE}" type="pres">
      <dgm:prSet presAssocID="{F5D56511-F89B-44AB-BEDF-4CAD3F4AEA85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DC7A011F-68AC-4C82-B9FB-3B92B5E65918}" type="pres">
      <dgm:prSet presAssocID="{6D331D53-C55B-4F17-BE82-1967BE04D3A9}" presName="parTrans" presStyleLbl="sibTrans2D1" presStyleIdx="2" presStyleCnt="6"/>
      <dgm:spPr/>
      <dgm:t>
        <a:bodyPr/>
        <a:lstStyle/>
        <a:p>
          <a:endParaRPr lang="en-US"/>
        </a:p>
      </dgm:t>
    </dgm:pt>
    <dgm:pt modelId="{5902B782-C608-4C11-A416-9C79682DC799}" type="pres">
      <dgm:prSet presAssocID="{6D331D53-C55B-4F17-BE82-1967BE04D3A9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40630578-C9EB-497A-8310-55F4B0E4662D}" type="pres">
      <dgm:prSet presAssocID="{B8A752D0-B1DA-439D-BEF3-1D6BEB076FEB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11B1CED1-538D-4BBE-BA8D-19DF6AECB407}" type="pres">
      <dgm:prSet presAssocID="{D3AC3B71-2B44-4340-AF67-B85C136C1C7F}" presName="parTrans" presStyleLbl="sibTrans2D1" presStyleIdx="3" presStyleCnt="6"/>
      <dgm:spPr/>
      <dgm:t>
        <a:bodyPr/>
        <a:lstStyle/>
        <a:p>
          <a:endParaRPr lang="en-US"/>
        </a:p>
      </dgm:t>
    </dgm:pt>
    <dgm:pt modelId="{FB512D06-A756-46D1-8FD4-1ACF53080F21}" type="pres">
      <dgm:prSet presAssocID="{D3AC3B71-2B44-4340-AF67-B85C136C1C7F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558B5E3B-094F-4757-8256-5CB2C2DB5CEC}" type="pres">
      <dgm:prSet presAssocID="{D4512FFB-285C-4BDA-B395-77BE4747CA16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2BF2C9B9-551E-487D-A239-E50043FA1502}" type="pres">
      <dgm:prSet presAssocID="{D733BD7E-3427-45BA-9CD2-98580CC4FCF1}" presName="parTrans" presStyleLbl="sibTrans2D1" presStyleIdx="4" presStyleCnt="6"/>
      <dgm:spPr/>
      <dgm:t>
        <a:bodyPr/>
        <a:lstStyle/>
        <a:p>
          <a:endParaRPr lang="en-US"/>
        </a:p>
      </dgm:t>
    </dgm:pt>
    <dgm:pt modelId="{5AE61860-2F5D-4096-9F05-D1AE4C6B5245}" type="pres">
      <dgm:prSet presAssocID="{D733BD7E-3427-45BA-9CD2-98580CC4FCF1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E702E92E-A094-4283-8FD4-A032D5328AC1}" type="pres">
      <dgm:prSet presAssocID="{9F455BC5-DB35-4914-844A-A47E71FD18FE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AF8B10DD-F348-4814-AE26-99D6E2AB2720}" type="pres">
      <dgm:prSet presAssocID="{D1AFDDB7-7592-4A6B-AF26-9E217CB48E88}" presName="parTrans" presStyleLbl="sibTrans2D1" presStyleIdx="5" presStyleCnt="6"/>
      <dgm:spPr/>
      <dgm:t>
        <a:bodyPr/>
        <a:lstStyle/>
        <a:p>
          <a:endParaRPr lang="en-US"/>
        </a:p>
      </dgm:t>
    </dgm:pt>
    <dgm:pt modelId="{75333343-F7F7-42CE-B7CB-B1608ECC3563}" type="pres">
      <dgm:prSet presAssocID="{D1AFDDB7-7592-4A6B-AF26-9E217CB48E88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41172EB5-9F67-4A0A-9BC4-2BC8255337CC}" type="pres">
      <dgm:prSet presAssocID="{64E78DF0-CA3F-47CF-A469-4ED48DAF20C1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AA566C09-BFA6-41A9-B253-E3E694251DCC}" srcId="{D3C418E2-214F-498D-924A-9BAFA354FE11}" destId="{F5D56511-F89B-44AB-BEDF-4CAD3F4AEA85}" srcOrd="1" destOrd="0" parTransId="{2F43DAB5-DE21-4C2F-94C7-674D14C0B698}" sibTransId="{78061199-1887-4DB1-9C6D-A570CF6AC8EA}"/>
    <dgm:cxn modelId="{BBC852E3-F520-40CB-BF48-B89E5ECC6204}" type="presOf" srcId="{2F43DAB5-DE21-4C2F-94C7-674D14C0B698}" destId="{69E307DF-CD5C-49E5-A4C2-516A3EC655CF}" srcOrd="0" destOrd="0" presId="urn:microsoft.com/office/officeart/2005/8/layout/radial5"/>
    <dgm:cxn modelId="{6B88FEDC-1136-4AFA-BD8E-6C55B53CC02B}" type="presOf" srcId="{D4512FFB-285C-4BDA-B395-77BE4747CA16}" destId="{558B5E3B-094F-4757-8256-5CB2C2DB5CEC}" srcOrd="0" destOrd="0" presId="urn:microsoft.com/office/officeart/2005/8/layout/radial5"/>
    <dgm:cxn modelId="{66D37507-C15F-4423-B16B-70F8AB4F65DC}" type="presOf" srcId="{D3AC3B71-2B44-4340-AF67-B85C136C1C7F}" destId="{11B1CED1-538D-4BBE-BA8D-19DF6AECB407}" srcOrd="0" destOrd="0" presId="urn:microsoft.com/office/officeart/2005/8/layout/radial5"/>
    <dgm:cxn modelId="{5F2FA9A2-BBE8-4927-B9DA-0FC4740853C4}" type="presOf" srcId="{D733BD7E-3427-45BA-9CD2-98580CC4FCF1}" destId="{2BF2C9B9-551E-487D-A239-E50043FA1502}" srcOrd="0" destOrd="0" presId="urn:microsoft.com/office/officeart/2005/8/layout/radial5"/>
    <dgm:cxn modelId="{36618FF8-2C99-44D4-9152-D0B0FB348B9D}" type="presOf" srcId="{C1AB41EF-3E2F-46B2-8BD8-EC8E8CCECBAC}" destId="{C9D032A9-9EFB-4F42-999A-08287A9F5B35}" srcOrd="1" destOrd="0" presId="urn:microsoft.com/office/officeart/2005/8/layout/radial5"/>
    <dgm:cxn modelId="{5731899D-D921-4CCF-B648-996AB921D57A}" type="presOf" srcId="{6D331D53-C55B-4F17-BE82-1967BE04D3A9}" destId="{DC7A011F-68AC-4C82-B9FB-3B92B5E65918}" srcOrd="0" destOrd="0" presId="urn:microsoft.com/office/officeart/2005/8/layout/radial5"/>
    <dgm:cxn modelId="{6C6F6792-1919-40CD-940A-FB3C30644389}" srcId="{D3C418E2-214F-498D-924A-9BAFA354FE11}" destId="{21F38359-7CC7-42BF-84D1-55864637BE3A}" srcOrd="0" destOrd="0" parTransId="{C1AB41EF-3E2F-46B2-8BD8-EC8E8CCECBAC}" sibTransId="{C4956621-6E74-4EF1-904F-5914EBE1AA71}"/>
    <dgm:cxn modelId="{65A48A19-0586-47B4-88B6-CE02E93721D7}" type="presOf" srcId="{D3C418E2-214F-498D-924A-9BAFA354FE11}" destId="{AD3A74F5-683A-4FB8-970B-12B41CAC55FA}" srcOrd="0" destOrd="0" presId="urn:microsoft.com/office/officeart/2005/8/layout/radial5"/>
    <dgm:cxn modelId="{45EDC033-B9F3-46A0-A21C-E0171B3BE2B1}" srcId="{D3C418E2-214F-498D-924A-9BAFA354FE11}" destId="{B8A752D0-B1DA-439D-BEF3-1D6BEB076FEB}" srcOrd="2" destOrd="0" parTransId="{6D331D53-C55B-4F17-BE82-1967BE04D3A9}" sibTransId="{A3304AD2-EF36-49F4-9CC3-AA806E32E612}"/>
    <dgm:cxn modelId="{245789EE-BCBB-4036-B1B5-11FE4B1B20EB}" type="presOf" srcId="{D1AFDDB7-7592-4A6B-AF26-9E217CB48E88}" destId="{75333343-F7F7-42CE-B7CB-B1608ECC3563}" srcOrd="1" destOrd="0" presId="urn:microsoft.com/office/officeart/2005/8/layout/radial5"/>
    <dgm:cxn modelId="{B70E546A-BB64-4ECD-A3E5-9A0B2B1E0845}" type="presOf" srcId="{F5D56511-F89B-44AB-BEDF-4CAD3F4AEA85}" destId="{D2F0E5A1-30E2-461B-B3C5-2D88C43AACDE}" srcOrd="0" destOrd="0" presId="urn:microsoft.com/office/officeart/2005/8/layout/radial5"/>
    <dgm:cxn modelId="{5A5137E4-0652-429D-9BC2-61C8ACE8EAA5}" srcId="{EB3C148D-6CCB-41BA-ADDD-CB676013E797}" destId="{D3C418E2-214F-498D-924A-9BAFA354FE11}" srcOrd="0" destOrd="0" parTransId="{68ED9A61-9473-4BD3-B4DA-C037C433897A}" sibTransId="{2E6C4D2A-795B-4679-BD3B-87CE970AB4AE}"/>
    <dgm:cxn modelId="{F6FBF529-EE58-4DFA-B0BD-5A3E419C53E5}" srcId="{D3C418E2-214F-498D-924A-9BAFA354FE11}" destId="{64E78DF0-CA3F-47CF-A469-4ED48DAF20C1}" srcOrd="5" destOrd="0" parTransId="{D1AFDDB7-7592-4A6B-AF26-9E217CB48E88}" sibTransId="{7B59ACAA-8E04-4627-9FB2-6D18B77029E4}"/>
    <dgm:cxn modelId="{FB965888-53ED-4CAA-B0D3-FA1032F7BB8D}" srcId="{EB3C148D-6CCB-41BA-ADDD-CB676013E797}" destId="{785B314A-97C7-4E3F-AF59-1269DD84A807}" srcOrd="2" destOrd="0" parTransId="{734A3C7D-3B52-491B-9B7A-C4FAE9B50BC9}" sibTransId="{02520A76-D8B3-417C-9462-5EEEC7BB734D}"/>
    <dgm:cxn modelId="{99AEEAFC-19AE-429E-AD75-6BDA4083DD37}" srcId="{D3C418E2-214F-498D-924A-9BAFA354FE11}" destId="{D4512FFB-285C-4BDA-B395-77BE4747CA16}" srcOrd="3" destOrd="0" parTransId="{D3AC3B71-2B44-4340-AF67-B85C136C1C7F}" sibTransId="{04A56CC8-812D-4D99-AB3A-642EDE5CF79F}"/>
    <dgm:cxn modelId="{94A3AA85-44AB-44A0-A405-03CB5C51D6DF}" type="presOf" srcId="{B8A752D0-B1DA-439D-BEF3-1D6BEB076FEB}" destId="{40630578-C9EB-497A-8310-55F4B0E4662D}" srcOrd="0" destOrd="0" presId="urn:microsoft.com/office/officeart/2005/8/layout/radial5"/>
    <dgm:cxn modelId="{4868A56F-1C25-4405-B78A-53452891A5B7}" type="presOf" srcId="{9F455BC5-DB35-4914-844A-A47E71FD18FE}" destId="{E702E92E-A094-4283-8FD4-A032D5328AC1}" srcOrd="0" destOrd="0" presId="urn:microsoft.com/office/officeart/2005/8/layout/radial5"/>
    <dgm:cxn modelId="{EB15567E-6655-40BF-91F1-BFC99FB4410A}" type="presOf" srcId="{2F43DAB5-DE21-4C2F-94C7-674D14C0B698}" destId="{646E510D-E88F-4E7D-B6FA-9E7C9DA683C0}" srcOrd="1" destOrd="0" presId="urn:microsoft.com/office/officeart/2005/8/layout/radial5"/>
    <dgm:cxn modelId="{CDA07D7F-7E97-43AA-8C64-B2D63A8CDE04}" type="presOf" srcId="{D3AC3B71-2B44-4340-AF67-B85C136C1C7F}" destId="{FB512D06-A756-46D1-8FD4-1ACF53080F21}" srcOrd="1" destOrd="0" presId="urn:microsoft.com/office/officeart/2005/8/layout/radial5"/>
    <dgm:cxn modelId="{12DA49FF-746E-469C-A82E-B08CF3D66451}" type="presOf" srcId="{6D331D53-C55B-4F17-BE82-1967BE04D3A9}" destId="{5902B782-C608-4C11-A416-9C79682DC799}" srcOrd="1" destOrd="0" presId="urn:microsoft.com/office/officeart/2005/8/layout/radial5"/>
    <dgm:cxn modelId="{EA39179F-63F3-4E48-A627-03F8478C2F28}" srcId="{EB3C148D-6CCB-41BA-ADDD-CB676013E797}" destId="{B579923D-202F-45AA-9616-DAE336CE8340}" srcOrd="1" destOrd="0" parTransId="{9D38DD03-55E2-4021-BF7F-C1E426D59F97}" sibTransId="{71A5EB06-E2AA-4C71-B38F-6D42673DEA6C}"/>
    <dgm:cxn modelId="{7CCACA70-11BC-4F73-9177-6EE28F2C133F}" srcId="{D3C418E2-214F-498D-924A-9BAFA354FE11}" destId="{9F455BC5-DB35-4914-844A-A47E71FD18FE}" srcOrd="4" destOrd="0" parTransId="{D733BD7E-3427-45BA-9CD2-98580CC4FCF1}" sibTransId="{76E33365-7F8C-4E52-9B6B-74E0F24D8591}"/>
    <dgm:cxn modelId="{A0475D36-87D1-4678-8D68-EBD92B5719D8}" type="presOf" srcId="{D1AFDDB7-7592-4A6B-AF26-9E217CB48E88}" destId="{AF8B10DD-F348-4814-AE26-99D6E2AB2720}" srcOrd="0" destOrd="0" presId="urn:microsoft.com/office/officeart/2005/8/layout/radial5"/>
    <dgm:cxn modelId="{E3E24593-5BBA-4F67-BD69-3E3A16B3142C}" srcId="{EB3C148D-6CCB-41BA-ADDD-CB676013E797}" destId="{533F08EA-D59A-48F0-8544-45F014737071}" srcOrd="3" destOrd="0" parTransId="{19643307-99F0-4FCC-9CD4-EA29239FBB12}" sibTransId="{F22F4C21-772D-4BB8-8D57-A590CECFE48F}"/>
    <dgm:cxn modelId="{60FB46AD-497C-431D-91EE-4A817353CEE0}" type="presOf" srcId="{64E78DF0-CA3F-47CF-A469-4ED48DAF20C1}" destId="{41172EB5-9F67-4A0A-9BC4-2BC8255337CC}" srcOrd="0" destOrd="0" presId="urn:microsoft.com/office/officeart/2005/8/layout/radial5"/>
    <dgm:cxn modelId="{07CD25DC-56BD-4527-9EA6-8DA1AFCB0026}" type="presOf" srcId="{EB3C148D-6CCB-41BA-ADDD-CB676013E797}" destId="{282C5D1F-5C34-495D-9F00-1CED56CA7A34}" srcOrd="0" destOrd="0" presId="urn:microsoft.com/office/officeart/2005/8/layout/radial5"/>
    <dgm:cxn modelId="{C686DFAF-E449-47C0-AB73-DFA78EA270D7}" type="presOf" srcId="{21F38359-7CC7-42BF-84D1-55864637BE3A}" destId="{C5E3796B-6FA1-4152-84A3-8DD33D975564}" srcOrd="0" destOrd="0" presId="urn:microsoft.com/office/officeart/2005/8/layout/radial5"/>
    <dgm:cxn modelId="{F819CDDE-A7F3-44FF-98F8-BE014E7301E5}" type="presOf" srcId="{D733BD7E-3427-45BA-9CD2-98580CC4FCF1}" destId="{5AE61860-2F5D-4096-9F05-D1AE4C6B5245}" srcOrd="1" destOrd="0" presId="urn:microsoft.com/office/officeart/2005/8/layout/radial5"/>
    <dgm:cxn modelId="{A10DB485-B6A3-4DD7-A959-9FE1CDBC2EE9}" type="presOf" srcId="{C1AB41EF-3E2F-46B2-8BD8-EC8E8CCECBAC}" destId="{B6CCA873-9101-496D-AA79-3586BE95AC25}" srcOrd="0" destOrd="0" presId="urn:microsoft.com/office/officeart/2005/8/layout/radial5"/>
    <dgm:cxn modelId="{72D4412F-D575-442D-B41D-F1619159EAED}" type="presParOf" srcId="{282C5D1F-5C34-495D-9F00-1CED56CA7A34}" destId="{AD3A74F5-683A-4FB8-970B-12B41CAC55FA}" srcOrd="0" destOrd="0" presId="urn:microsoft.com/office/officeart/2005/8/layout/radial5"/>
    <dgm:cxn modelId="{8178B35B-98FA-4F11-ADF4-D340FEAC88AF}" type="presParOf" srcId="{282C5D1F-5C34-495D-9F00-1CED56CA7A34}" destId="{B6CCA873-9101-496D-AA79-3586BE95AC25}" srcOrd="1" destOrd="0" presId="urn:microsoft.com/office/officeart/2005/8/layout/radial5"/>
    <dgm:cxn modelId="{68E25B3F-098C-4079-B9B4-7461F8CC0638}" type="presParOf" srcId="{B6CCA873-9101-496D-AA79-3586BE95AC25}" destId="{C9D032A9-9EFB-4F42-999A-08287A9F5B35}" srcOrd="0" destOrd="0" presId="urn:microsoft.com/office/officeart/2005/8/layout/radial5"/>
    <dgm:cxn modelId="{6552D526-F5FE-47E7-AC6A-5B5205CCD6E2}" type="presParOf" srcId="{282C5D1F-5C34-495D-9F00-1CED56CA7A34}" destId="{C5E3796B-6FA1-4152-84A3-8DD33D975564}" srcOrd="2" destOrd="0" presId="urn:microsoft.com/office/officeart/2005/8/layout/radial5"/>
    <dgm:cxn modelId="{D65EAB40-3346-42A9-A2B9-B4F986904273}" type="presParOf" srcId="{282C5D1F-5C34-495D-9F00-1CED56CA7A34}" destId="{69E307DF-CD5C-49E5-A4C2-516A3EC655CF}" srcOrd="3" destOrd="0" presId="urn:microsoft.com/office/officeart/2005/8/layout/radial5"/>
    <dgm:cxn modelId="{98699E20-041C-4200-9037-A92461D1B28A}" type="presParOf" srcId="{69E307DF-CD5C-49E5-A4C2-516A3EC655CF}" destId="{646E510D-E88F-4E7D-B6FA-9E7C9DA683C0}" srcOrd="0" destOrd="0" presId="urn:microsoft.com/office/officeart/2005/8/layout/radial5"/>
    <dgm:cxn modelId="{9B89E3AB-1A15-41DC-AF9A-26F373237124}" type="presParOf" srcId="{282C5D1F-5C34-495D-9F00-1CED56CA7A34}" destId="{D2F0E5A1-30E2-461B-B3C5-2D88C43AACDE}" srcOrd="4" destOrd="0" presId="urn:microsoft.com/office/officeart/2005/8/layout/radial5"/>
    <dgm:cxn modelId="{B7033A88-CF11-4426-940F-9C61BBA888B3}" type="presParOf" srcId="{282C5D1F-5C34-495D-9F00-1CED56CA7A34}" destId="{DC7A011F-68AC-4C82-B9FB-3B92B5E65918}" srcOrd="5" destOrd="0" presId="urn:microsoft.com/office/officeart/2005/8/layout/radial5"/>
    <dgm:cxn modelId="{F8F2F32E-6C2E-4C5F-9D3B-2FD6FFF924B7}" type="presParOf" srcId="{DC7A011F-68AC-4C82-B9FB-3B92B5E65918}" destId="{5902B782-C608-4C11-A416-9C79682DC799}" srcOrd="0" destOrd="0" presId="urn:microsoft.com/office/officeart/2005/8/layout/radial5"/>
    <dgm:cxn modelId="{772E3732-6311-461A-9C25-D67F0F244ED3}" type="presParOf" srcId="{282C5D1F-5C34-495D-9F00-1CED56CA7A34}" destId="{40630578-C9EB-497A-8310-55F4B0E4662D}" srcOrd="6" destOrd="0" presId="urn:microsoft.com/office/officeart/2005/8/layout/radial5"/>
    <dgm:cxn modelId="{137CE45A-314F-44D2-9A42-FF1479509438}" type="presParOf" srcId="{282C5D1F-5C34-495D-9F00-1CED56CA7A34}" destId="{11B1CED1-538D-4BBE-BA8D-19DF6AECB407}" srcOrd="7" destOrd="0" presId="urn:microsoft.com/office/officeart/2005/8/layout/radial5"/>
    <dgm:cxn modelId="{A265BBE9-CEAC-43D3-B085-6366D63A5306}" type="presParOf" srcId="{11B1CED1-538D-4BBE-BA8D-19DF6AECB407}" destId="{FB512D06-A756-46D1-8FD4-1ACF53080F21}" srcOrd="0" destOrd="0" presId="urn:microsoft.com/office/officeart/2005/8/layout/radial5"/>
    <dgm:cxn modelId="{6817F2E2-4CAD-4C35-9EB9-3DFF4596D75A}" type="presParOf" srcId="{282C5D1F-5C34-495D-9F00-1CED56CA7A34}" destId="{558B5E3B-094F-4757-8256-5CB2C2DB5CEC}" srcOrd="8" destOrd="0" presId="urn:microsoft.com/office/officeart/2005/8/layout/radial5"/>
    <dgm:cxn modelId="{848A9BAB-7F5E-4AA3-9694-6364411B9857}" type="presParOf" srcId="{282C5D1F-5C34-495D-9F00-1CED56CA7A34}" destId="{2BF2C9B9-551E-487D-A239-E50043FA1502}" srcOrd="9" destOrd="0" presId="urn:microsoft.com/office/officeart/2005/8/layout/radial5"/>
    <dgm:cxn modelId="{BDF7E4EF-11A5-48F3-B8CB-3B10BC921838}" type="presParOf" srcId="{2BF2C9B9-551E-487D-A239-E50043FA1502}" destId="{5AE61860-2F5D-4096-9F05-D1AE4C6B5245}" srcOrd="0" destOrd="0" presId="urn:microsoft.com/office/officeart/2005/8/layout/radial5"/>
    <dgm:cxn modelId="{77BE0D64-596A-41CC-B414-4B18F8CCBF81}" type="presParOf" srcId="{282C5D1F-5C34-495D-9F00-1CED56CA7A34}" destId="{E702E92E-A094-4283-8FD4-A032D5328AC1}" srcOrd="10" destOrd="0" presId="urn:microsoft.com/office/officeart/2005/8/layout/radial5"/>
    <dgm:cxn modelId="{2C343BCF-B397-4A56-9666-518C0DD67FAF}" type="presParOf" srcId="{282C5D1F-5C34-495D-9F00-1CED56CA7A34}" destId="{AF8B10DD-F348-4814-AE26-99D6E2AB2720}" srcOrd="11" destOrd="0" presId="urn:microsoft.com/office/officeart/2005/8/layout/radial5"/>
    <dgm:cxn modelId="{82329371-7DF2-43A4-9FB4-AA7302BC3508}" type="presParOf" srcId="{AF8B10DD-F348-4814-AE26-99D6E2AB2720}" destId="{75333343-F7F7-42CE-B7CB-B1608ECC3563}" srcOrd="0" destOrd="0" presId="urn:microsoft.com/office/officeart/2005/8/layout/radial5"/>
    <dgm:cxn modelId="{711BA8D4-83B8-48B2-A851-B53648A1444C}" type="presParOf" srcId="{282C5D1F-5C34-495D-9F00-1CED56CA7A34}" destId="{41172EB5-9F67-4A0A-9BC4-2BC8255337CC}" srcOrd="1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6137AC-44DC-48C5-9952-42CB49B018E3}" type="doc">
      <dgm:prSet loTypeId="urn:microsoft.com/office/officeart/2008/layout/VerticalCurvedList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2505545A-EE86-477D-B007-855E67E885B6}">
      <dgm:prSet phldrT="[Text]"/>
      <dgm:spPr/>
      <dgm:t>
        <a:bodyPr/>
        <a:lstStyle/>
        <a:p>
          <a:r>
            <a:rPr lang="en-US" dirty="0" err="1" smtClean="0"/>
            <a:t>NoSQL</a:t>
          </a:r>
          <a:r>
            <a:rPr lang="en-US" dirty="0" smtClean="0"/>
            <a:t>, </a:t>
          </a:r>
          <a:r>
            <a:rPr lang="en-US" dirty="0" err="1" smtClean="0"/>
            <a:t>kiến</a:t>
          </a:r>
          <a:r>
            <a:rPr lang="en-US" dirty="0" smtClean="0"/>
            <a:t> </a:t>
          </a:r>
          <a:r>
            <a:rPr lang="en-US" dirty="0" err="1" smtClean="0"/>
            <a:t>trúc</a:t>
          </a:r>
          <a:r>
            <a:rPr lang="en-US" dirty="0" smtClean="0"/>
            <a:t>, </a:t>
          </a:r>
          <a:r>
            <a:rPr lang="en-US" dirty="0" err="1" smtClean="0"/>
            <a:t>phân</a:t>
          </a:r>
          <a:r>
            <a:rPr lang="en-US" dirty="0" smtClean="0"/>
            <a:t> </a:t>
          </a:r>
          <a:r>
            <a:rPr lang="en-US" dirty="0" err="1" smtClean="0"/>
            <a:t>loại</a:t>
          </a:r>
          <a:endParaRPr lang="vi-VN" dirty="0"/>
        </a:p>
      </dgm:t>
    </dgm:pt>
    <dgm:pt modelId="{CB802FFE-0CA3-4BD5-9F4F-FC68FF15B159}" type="parTrans" cxnId="{235A129B-81DA-455C-A266-339930674E90}">
      <dgm:prSet/>
      <dgm:spPr/>
      <dgm:t>
        <a:bodyPr/>
        <a:lstStyle/>
        <a:p>
          <a:endParaRPr lang="vi-VN"/>
        </a:p>
      </dgm:t>
    </dgm:pt>
    <dgm:pt modelId="{3AE06A55-490E-4AE5-BD96-111A8B9BD179}" type="sibTrans" cxnId="{235A129B-81DA-455C-A266-339930674E90}">
      <dgm:prSet/>
      <dgm:spPr/>
      <dgm:t>
        <a:bodyPr/>
        <a:lstStyle/>
        <a:p>
          <a:endParaRPr lang="vi-VN"/>
        </a:p>
      </dgm:t>
    </dgm:pt>
    <dgm:pt modelId="{A5301CBB-6FD7-4BFA-A680-5DDE91BE17B7}">
      <dgm:prSet phldrT="[Text]"/>
      <dgm:spPr/>
      <dgm:t>
        <a:bodyPr/>
        <a:lstStyle/>
        <a:p>
          <a:r>
            <a:rPr lang="en-US" dirty="0" err="1" smtClean="0"/>
            <a:t>Cách</a:t>
          </a:r>
          <a:r>
            <a:rPr lang="en-US" dirty="0" smtClean="0"/>
            <a:t> </a:t>
          </a:r>
          <a:r>
            <a:rPr lang="en-US" dirty="0" err="1" smtClean="0"/>
            <a:t>thiết</a:t>
          </a:r>
          <a:r>
            <a:rPr lang="en-US" dirty="0" smtClean="0"/>
            <a:t> </a:t>
          </a:r>
          <a:r>
            <a:rPr lang="en-US" dirty="0" err="1" smtClean="0"/>
            <a:t>kế</a:t>
          </a:r>
          <a:r>
            <a:rPr lang="en-US" dirty="0" smtClean="0"/>
            <a:t> </a:t>
          </a:r>
          <a:r>
            <a:rPr lang="en-US" dirty="0" err="1" smtClean="0"/>
            <a:t>cơ</a:t>
          </a:r>
          <a:r>
            <a:rPr lang="en-US" dirty="0" smtClean="0"/>
            <a:t> </a:t>
          </a:r>
          <a:r>
            <a:rPr lang="en-US" dirty="0" err="1" smtClean="0"/>
            <a:t>sở</a:t>
          </a:r>
          <a:r>
            <a:rPr lang="en-US" dirty="0" smtClean="0"/>
            <a:t> </a:t>
          </a:r>
          <a:r>
            <a:rPr lang="en-US" dirty="0" err="1" smtClean="0"/>
            <a:t>dữ</a:t>
          </a:r>
          <a:r>
            <a:rPr lang="en-US" dirty="0" smtClean="0"/>
            <a:t> </a:t>
          </a:r>
          <a:r>
            <a:rPr lang="en-US" dirty="0" err="1" smtClean="0"/>
            <a:t>liệu</a:t>
          </a:r>
          <a:r>
            <a:rPr lang="en-US" dirty="0" smtClean="0"/>
            <a:t> </a:t>
          </a:r>
          <a:r>
            <a:rPr lang="en-US" dirty="0" err="1" smtClean="0"/>
            <a:t>NoSQL</a:t>
          </a:r>
          <a:endParaRPr lang="vi-VN" dirty="0"/>
        </a:p>
      </dgm:t>
    </dgm:pt>
    <dgm:pt modelId="{92E10C01-0247-44FE-BD67-D4ED7F40662A}" type="parTrans" cxnId="{3E54B2C3-7C81-4BF3-BAD5-0ECF2C3E664D}">
      <dgm:prSet/>
      <dgm:spPr/>
      <dgm:t>
        <a:bodyPr/>
        <a:lstStyle/>
        <a:p>
          <a:endParaRPr lang="vi-VN"/>
        </a:p>
      </dgm:t>
    </dgm:pt>
    <dgm:pt modelId="{222269B5-1A47-4CCF-8CC8-8B9FEBAD13EC}" type="sibTrans" cxnId="{3E54B2C3-7C81-4BF3-BAD5-0ECF2C3E664D}">
      <dgm:prSet/>
      <dgm:spPr/>
      <dgm:t>
        <a:bodyPr/>
        <a:lstStyle/>
        <a:p>
          <a:endParaRPr lang="vi-VN"/>
        </a:p>
      </dgm:t>
    </dgm:pt>
    <dgm:pt modelId="{32576207-BE09-401A-8D4A-A0595FD3CD20}">
      <dgm:prSet/>
      <dgm:spPr/>
      <dgm:t>
        <a:bodyPr/>
        <a:lstStyle/>
        <a:p>
          <a:r>
            <a:rPr lang="en-US" dirty="0" err="1" smtClean="0"/>
            <a:t>Tìm</a:t>
          </a:r>
          <a:r>
            <a:rPr lang="en-US" dirty="0" smtClean="0"/>
            <a:t> </a:t>
          </a:r>
          <a:r>
            <a:rPr lang="en-US" dirty="0" err="1" smtClean="0"/>
            <a:t>hiểu</a:t>
          </a:r>
          <a:r>
            <a:rPr lang="en-US" dirty="0" smtClean="0"/>
            <a:t> </a:t>
          </a:r>
          <a:r>
            <a:rPr lang="en-US" dirty="0" err="1" smtClean="0"/>
            <a:t>các</a:t>
          </a:r>
          <a:r>
            <a:rPr lang="en-US" dirty="0" smtClean="0"/>
            <a:t> </a:t>
          </a:r>
          <a:r>
            <a:rPr lang="en-US" dirty="0" err="1" smtClean="0"/>
            <a:t>triển</a:t>
          </a:r>
          <a:r>
            <a:rPr lang="en-US" dirty="0" smtClean="0"/>
            <a:t> </a:t>
          </a:r>
          <a:r>
            <a:rPr lang="en-US" dirty="0" err="1" smtClean="0"/>
            <a:t>khai</a:t>
          </a:r>
          <a:r>
            <a:rPr lang="en-US" dirty="0" smtClean="0"/>
            <a:t> </a:t>
          </a:r>
          <a:r>
            <a:rPr lang="en-US" dirty="0" err="1" smtClean="0"/>
            <a:t>NoSQL</a:t>
          </a:r>
          <a:r>
            <a:rPr lang="en-US" dirty="0" smtClean="0"/>
            <a:t> </a:t>
          </a:r>
          <a:r>
            <a:rPr lang="en-US" dirty="0" err="1" smtClean="0"/>
            <a:t>phổ</a:t>
          </a:r>
          <a:r>
            <a:rPr lang="en-US" dirty="0" smtClean="0"/>
            <a:t> </a:t>
          </a:r>
          <a:r>
            <a:rPr lang="en-US" dirty="0" err="1" smtClean="0"/>
            <a:t>biến</a:t>
          </a:r>
          <a:endParaRPr lang="vi-VN" dirty="0"/>
        </a:p>
      </dgm:t>
    </dgm:pt>
    <dgm:pt modelId="{1C8267E3-5755-41E7-BF45-7C3A9B53DDEF}" type="parTrans" cxnId="{384823B5-0F0E-4732-9894-B0EA8C8242DD}">
      <dgm:prSet/>
      <dgm:spPr/>
      <dgm:t>
        <a:bodyPr/>
        <a:lstStyle/>
        <a:p>
          <a:endParaRPr lang="vi-VN"/>
        </a:p>
      </dgm:t>
    </dgm:pt>
    <dgm:pt modelId="{A3823943-A6FC-4560-8086-2E2362E5E9E2}" type="sibTrans" cxnId="{384823B5-0F0E-4732-9894-B0EA8C8242DD}">
      <dgm:prSet/>
      <dgm:spPr/>
      <dgm:t>
        <a:bodyPr/>
        <a:lstStyle/>
        <a:p>
          <a:endParaRPr lang="vi-VN"/>
        </a:p>
      </dgm:t>
    </dgm:pt>
    <dgm:pt modelId="{D64BE623-2771-4137-81E3-3EE4F4668513}">
      <dgm:prSet/>
      <dgm:spPr/>
      <dgm:t>
        <a:bodyPr/>
        <a:lstStyle/>
        <a:p>
          <a:r>
            <a:rPr lang="en-US" dirty="0" err="1" smtClean="0"/>
            <a:t>Xây</a:t>
          </a:r>
          <a:r>
            <a:rPr lang="en-US" dirty="0" smtClean="0"/>
            <a:t> </a:t>
          </a:r>
          <a:r>
            <a:rPr lang="en-US" dirty="0" err="1" smtClean="0"/>
            <a:t>dựng</a:t>
          </a:r>
          <a:r>
            <a:rPr lang="en-US" dirty="0" smtClean="0"/>
            <a:t> </a:t>
          </a:r>
          <a:r>
            <a:rPr lang="en-US" dirty="0" err="1" smtClean="0"/>
            <a:t>một</a:t>
          </a:r>
          <a:r>
            <a:rPr lang="en-US" dirty="0" smtClean="0"/>
            <a:t> </a:t>
          </a:r>
          <a:r>
            <a:rPr lang="en-US" dirty="0" err="1" smtClean="0"/>
            <a:t>ứng</a:t>
          </a:r>
          <a:r>
            <a:rPr lang="en-US" dirty="0" smtClean="0"/>
            <a:t> </a:t>
          </a:r>
          <a:r>
            <a:rPr lang="en-US" dirty="0" err="1" smtClean="0"/>
            <a:t>dụng</a:t>
          </a:r>
          <a:endParaRPr lang="vi-VN" dirty="0"/>
        </a:p>
      </dgm:t>
    </dgm:pt>
    <dgm:pt modelId="{FF924CA1-8A56-47B3-BDAC-8B4A779EC678}" type="parTrans" cxnId="{D82BBE1C-75DC-4EFF-8A0A-9DC5887C8AEC}">
      <dgm:prSet/>
      <dgm:spPr/>
      <dgm:t>
        <a:bodyPr/>
        <a:lstStyle/>
        <a:p>
          <a:endParaRPr lang="vi-VN"/>
        </a:p>
      </dgm:t>
    </dgm:pt>
    <dgm:pt modelId="{B2E29B87-7508-4EA0-92B6-C8002287C830}" type="sibTrans" cxnId="{D82BBE1C-75DC-4EFF-8A0A-9DC5887C8AEC}">
      <dgm:prSet/>
      <dgm:spPr/>
      <dgm:t>
        <a:bodyPr/>
        <a:lstStyle/>
        <a:p>
          <a:endParaRPr lang="vi-VN"/>
        </a:p>
      </dgm:t>
    </dgm:pt>
    <dgm:pt modelId="{C4100B8D-A8EE-4B89-9AFA-34D3D60507E5}" type="pres">
      <dgm:prSet presAssocID="{976137AC-44DC-48C5-9952-42CB49B018E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vi-VN"/>
        </a:p>
      </dgm:t>
    </dgm:pt>
    <dgm:pt modelId="{BDDA935E-1247-4007-A4A1-B1EF73C1AAAE}" type="pres">
      <dgm:prSet presAssocID="{976137AC-44DC-48C5-9952-42CB49B018E3}" presName="Name1" presStyleCnt="0"/>
      <dgm:spPr/>
    </dgm:pt>
    <dgm:pt modelId="{F0C7F21A-5A74-4742-9DE2-13EF9C8F6F34}" type="pres">
      <dgm:prSet presAssocID="{976137AC-44DC-48C5-9952-42CB49B018E3}" presName="cycle" presStyleCnt="0"/>
      <dgm:spPr/>
    </dgm:pt>
    <dgm:pt modelId="{AC9F2376-7DDC-4971-9AB5-034D62DBB9D9}" type="pres">
      <dgm:prSet presAssocID="{976137AC-44DC-48C5-9952-42CB49B018E3}" presName="srcNode" presStyleLbl="node1" presStyleIdx="0" presStyleCnt="4"/>
      <dgm:spPr/>
    </dgm:pt>
    <dgm:pt modelId="{3663DC2F-0845-4002-B5A0-4C11C0C277F6}" type="pres">
      <dgm:prSet presAssocID="{976137AC-44DC-48C5-9952-42CB49B018E3}" presName="conn" presStyleLbl="parChTrans1D2" presStyleIdx="0" presStyleCnt="1"/>
      <dgm:spPr/>
      <dgm:t>
        <a:bodyPr/>
        <a:lstStyle/>
        <a:p>
          <a:endParaRPr lang="vi-VN"/>
        </a:p>
      </dgm:t>
    </dgm:pt>
    <dgm:pt modelId="{AEDF736A-8A04-4F4C-A12A-F4D898D1B457}" type="pres">
      <dgm:prSet presAssocID="{976137AC-44DC-48C5-9952-42CB49B018E3}" presName="extraNode" presStyleLbl="node1" presStyleIdx="0" presStyleCnt="4"/>
      <dgm:spPr/>
    </dgm:pt>
    <dgm:pt modelId="{C83A0EF3-93C0-466D-A8DD-089A16754FBD}" type="pres">
      <dgm:prSet presAssocID="{976137AC-44DC-48C5-9952-42CB49B018E3}" presName="dstNode" presStyleLbl="node1" presStyleIdx="0" presStyleCnt="4"/>
      <dgm:spPr/>
    </dgm:pt>
    <dgm:pt modelId="{A0C10F79-9F6B-42B4-9395-46CABC14190B}" type="pres">
      <dgm:prSet presAssocID="{2505545A-EE86-477D-B007-855E67E885B6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79CAF42E-4ABC-4B62-9BA2-17AE21B36F70}" type="pres">
      <dgm:prSet presAssocID="{2505545A-EE86-477D-B007-855E67E885B6}" presName="accent_1" presStyleCnt="0"/>
      <dgm:spPr/>
    </dgm:pt>
    <dgm:pt modelId="{8491E2FD-2149-4656-9AC1-4CA8877A600D}" type="pres">
      <dgm:prSet presAssocID="{2505545A-EE86-477D-B007-855E67E885B6}" presName="accentRepeatNode" presStyleLbl="solidFgAcc1" presStyleIdx="0" presStyleCnt="4"/>
      <dgm:spPr/>
    </dgm:pt>
    <dgm:pt modelId="{50BC3A3D-60DC-48AC-ADBF-F8957BE14C1C}" type="pres">
      <dgm:prSet presAssocID="{A5301CBB-6FD7-4BFA-A680-5DDE91BE17B7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EA7D99-10D6-4586-9C5C-F4BA373A11F2}" type="pres">
      <dgm:prSet presAssocID="{A5301CBB-6FD7-4BFA-A680-5DDE91BE17B7}" presName="accent_2" presStyleCnt="0"/>
      <dgm:spPr/>
    </dgm:pt>
    <dgm:pt modelId="{8E9A79AD-D5D8-4846-9709-A0FC878228A8}" type="pres">
      <dgm:prSet presAssocID="{A5301CBB-6FD7-4BFA-A680-5DDE91BE17B7}" presName="accentRepeatNode" presStyleLbl="solidFgAcc1" presStyleIdx="1" presStyleCnt="4"/>
      <dgm:spPr/>
    </dgm:pt>
    <dgm:pt modelId="{D8164F47-55FC-4F28-BD2D-C5AA53A038CE}" type="pres">
      <dgm:prSet presAssocID="{32576207-BE09-401A-8D4A-A0595FD3CD20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D3A24A-8426-4908-B55F-E998819AE2C1}" type="pres">
      <dgm:prSet presAssocID="{32576207-BE09-401A-8D4A-A0595FD3CD20}" presName="accent_3" presStyleCnt="0"/>
      <dgm:spPr/>
    </dgm:pt>
    <dgm:pt modelId="{6BD23450-0A43-4524-9D9C-4EEC66926AD5}" type="pres">
      <dgm:prSet presAssocID="{32576207-BE09-401A-8D4A-A0595FD3CD20}" presName="accentRepeatNode" presStyleLbl="solidFgAcc1" presStyleIdx="2" presStyleCnt="4"/>
      <dgm:spPr/>
    </dgm:pt>
    <dgm:pt modelId="{A3EB2A3D-E728-4CEF-9E43-37F46DD1F731}" type="pres">
      <dgm:prSet presAssocID="{D64BE623-2771-4137-81E3-3EE4F4668513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0EFDD2-72EE-4156-A7F6-47AD3D6CD1FE}" type="pres">
      <dgm:prSet presAssocID="{D64BE623-2771-4137-81E3-3EE4F4668513}" presName="accent_4" presStyleCnt="0"/>
      <dgm:spPr/>
    </dgm:pt>
    <dgm:pt modelId="{BEED5C14-D7ED-40B9-87AD-0EE9A8E26EFA}" type="pres">
      <dgm:prSet presAssocID="{D64BE623-2771-4137-81E3-3EE4F4668513}" presName="accentRepeatNode" presStyleLbl="solidFgAcc1" presStyleIdx="3" presStyleCnt="4"/>
      <dgm:spPr/>
    </dgm:pt>
  </dgm:ptLst>
  <dgm:cxnLst>
    <dgm:cxn modelId="{6CD82478-1678-4344-984E-1F2C6ADC6DB2}" type="presOf" srcId="{32576207-BE09-401A-8D4A-A0595FD3CD20}" destId="{D8164F47-55FC-4F28-BD2D-C5AA53A038CE}" srcOrd="0" destOrd="0" presId="urn:microsoft.com/office/officeart/2008/layout/VerticalCurvedList"/>
    <dgm:cxn modelId="{C9475F91-8370-4617-A2D0-6B7FB32EC579}" type="presOf" srcId="{A5301CBB-6FD7-4BFA-A680-5DDE91BE17B7}" destId="{50BC3A3D-60DC-48AC-ADBF-F8957BE14C1C}" srcOrd="0" destOrd="0" presId="urn:microsoft.com/office/officeart/2008/layout/VerticalCurvedList"/>
    <dgm:cxn modelId="{0EE8A95E-C533-4E6C-81A8-F215FE873B63}" type="presOf" srcId="{976137AC-44DC-48C5-9952-42CB49B018E3}" destId="{C4100B8D-A8EE-4B89-9AFA-34D3D60507E5}" srcOrd="0" destOrd="0" presId="urn:microsoft.com/office/officeart/2008/layout/VerticalCurvedList"/>
    <dgm:cxn modelId="{3E54B2C3-7C81-4BF3-BAD5-0ECF2C3E664D}" srcId="{976137AC-44DC-48C5-9952-42CB49B018E3}" destId="{A5301CBB-6FD7-4BFA-A680-5DDE91BE17B7}" srcOrd="1" destOrd="0" parTransId="{92E10C01-0247-44FE-BD67-D4ED7F40662A}" sibTransId="{222269B5-1A47-4CCF-8CC8-8B9FEBAD13EC}"/>
    <dgm:cxn modelId="{D82BBE1C-75DC-4EFF-8A0A-9DC5887C8AEC}" srcId="{976137AC-44DC-48C5-9952-42CB49B018E3}" destId="{D64BE623-2771-4137-81E3-3EE4F4668513}" srcOrd="3" destOrd="0" parTransId="{FF924CA1-8A56-47B3-BDAC-8B4A779EC678}" sibTransId="{B2E29B87-7508-4EA0-92B6-C8002287C830}"/>
    <dgm:cxn modelId="{235A129B-81DA-455C-A266-339930674E90}" srcId="{976137AC-44DC-48C5-9952-42CB49B018E3}" destId="{2505545A-EE86-477D-B007-855E67E885B6}" srcOrd="0" destOrd="0" parTransId="{CB802FFE-0CA3-4BD5-9F4F-FC68FF15B159}" sibTransId="{3AE06A55-490E-4AE5-BD96-111A8B9BD179}"/>
    <dgm:cxn modelId="{3E4BC76C-3FC8-429A-BBAC-2E4BEDEA3DAD}" type="presOf" srcId="{2505545A-EE86-477D-B007-855E67E885B6}" destId="{A0C10F79-9F6B-42B4-9395-46CABC14190B}" srcOrd="0" destOrd="0" presId="urn:microsoft.com/office/officeart/2008/layout/VerticalCurvedList"/>
    <dgm:cxn modelId="{0BE021F0-71BD-486C-A8B5-6A09677742ED}" type="presOf" srcId="{3AE06A55-490E-4AE5-BD96-111A8B9BD179}" destId="{3663DC2F-0845-4002-B5A0-4C11C0C277F6}" srcOrd="0" destOrd="0" presId="urn:microsoft.com/office/officeart/2008/layout/VerticalCurvedList"/>
    <dgm:cxn modelId="{384823B5-0F0E-4732-9894-B0EA8C8242DD}" srcId="{976137AC-44DC-48C5-9952-42CB49B018E3}" destId="{32576207-BE09-401A-8D4A-A0595FD3CD20}" srcOrd="2" destOrd="0" parTransId="{1C8267E3-5755-41E7-BF45-7C3A9B53DDEF}" sibTransId="{A3823943-A6FC-4560-8086-2E2362E5E9E2}"/>
    <dgm:cxn modelId="{FD78D6FA-642D-43F4-B604-0E610400344D}" type="presOf" srcId="{D64BE623-2771-4137-81E3-3EE4F4668513}" destId="{A3EB2A3D-E728-4CEF-9E43-37F46DD1F731}" srcOrd="0" destOrd="0" presId="urn:microsoft.com/office/officeart/2008/layout/VerticalCurvedList"/>
    <dgm:cxn modelId="{0C7F4934-4B1E-4276-BE96-9A6C6CD5C84F}" type="presParOf" srcId="{C4100B8D-A8EE-4B89-9AFA-34D3D60507E5}" destId="{BDDA935E-1247-4007-A4A1-B1EF73C1AAAE}" srcOrd="0" destOrd="0" presId="urn:microsoft.com/office/officeart/2008/layout/VerticalCurvedList"/>
    <dgm:cxn modelId="{B51F01D6-68B4-4DC5-8AD2-2DDFF9205093}" type="presParOf" srcId="{BDDA935E-1247-4007-A4A1-B1EF73C1AAAE}" destId="{F0C7F21A-5A74-4742-9DE2-13EF9C8F6F34}" srcOrd="0" destOrd="0" presId="urn:microsoft.com/office/officeart/2008/layout/VerticalCurvedList"/>
    <dgm:cxn modelId="{69CE9706-A874-4275-9BFD-B0C95FB8067E}" type="presParOf" srcId="{F0C7F21A-5A74-4742-9DE2-13EF9C8F6F34}" destId="{AC9F2376-7DDC-4971-9AB5-034D62DBB9D9}" srcOrd="0" destOrd="0" presId="urn:microsoft.com/office/officeart/2008/layout/VerticalCurvedList"/>
    <dgm:cxn modelId="{4461892F-11E3-49DB-807D-D575C6C83757}" type="presParOf" srcId="{F0C7F21A-5A74-4742-9DE2-13EF9C8F6F34}" destId="{3663DC2F-0845-4002-B5A0-4C11C0C277F6}" srcOrd="1" destOrd="0" presId="urn:microsoft.com/office/officeart/2008/layout/VerticalCurvedList"/>
    <dgm:cxn modelId="{99A304C9-E0E2-4411-9FB0-ED60699C0BB0}" type="presParOf" srcId="{F0C7F21A-5A74-4742-9DE2-13EF9C8F6F34}" destId="{AEDF736A-8A04-4F4C-A12A-F4D898D1B457}" srcOrd="2" destOrd="0" presId="urn:microsoft.com/office/officeart/2008/layout/VerticalCurvedList"/>
    <dgm:cxn modelId="{815285AC-94B9-4BC0-BB6F-114E61537817}" type="presParOf" srcId="{F0C7F21A-5A74-4742-9DE2-13EF9C8F6F34}" destId="{C83A0EF3-93C0-466D-A8DD-089A16754FBD}" srcOrd="3" destOrd="0" presId="urn:microsoft.com/office/officeart/2008/layout/VerticalCurvedList"/>
    <dgm:cxn modelId="{04E4E0BE-C81E-4661-8681-D562339B9663}" type="presParOf" srcId="{BDDA935E-1247-4007-A4A1-B1EF73C1AAAE}" destId="{A0C10F79-9F6B-42B4-9395-46CABC14190B}" srcOrd="1" destOrd="0" presId="urn:microsoft.com/office/officeart/2008/layout/VerticalCurvedList"/>
    <dgm:cxn modelId="{096CB8A0-3E42-4AC8-99D6-B6A0D421F15D}" type="presParOf" srcId="{BDDA935E-1247-4007-A4A1-B1EF73C1AAAE}" destId="{79CAF42E-4ABC-4B62-9BA2-17AE21B36F70}" srcOrd="2" destOrd="0" presId="urn:microsoft.com/office/officeart/2008/layout/VerticalCurvedList"/>
    <dgm:cxn modelId="{3D9BD555-81AF-4EE3-9FDC-FF1748D260CF}" type="presParOf" srcId="{79CAF42E-4ABC-4B62-9BA2-17AE21B36F70}" destId="{8491E2FD-2149-4656-9AC1-4CA8877A600D}" srcOrd="0" destOrd="0" presId="urn:microsoft.com/office/officeart/2008/layout/VerticalCurvedList"/>
    <dgm:cxn modelId="{93517063-E302-4BC7-B377-6C7F300B91FC}" type="presParOf" srcId="{BDDA935E-1247-4007-A4A1-B1EF73C1AAAE}" destId="{50BC3A3D-60DC-48AC-ADBF-F8957BE14C1C}" srcOrd="3" destOrd="0" presId="urn:microsoft.com/office/officeart/2008/layout/VerticalCurvedList"/>
    <dgm:cxn modelId="{47F9EF69-350D-4338-A14D-FC7A59D77B70}" type="presParOf" srcId="{BDDA935E-1247-4007-A4A1-B1EF73C1AAAE}" destId="{E0EA7D99-10D6-4586-9C5C-F4BA373A11F2}" srcOrd="4" destOrd="0" presId="urn:microsoft.com/office/officeart/2008/layout/VerticalCurvedList"/>
    <dgm:cxn modelId="{F89214B5-B0D3-4925-B062-6A49433FA07F}" type="presParOf" srcId="{E0EA7D99-10D6-4586-9C5C-F4BA373A11F2}" destId="{8E9A79AD-D5D8-4846-9709-A0FC878228A8}" srcOrd="0" destOrd="0" presId="urn:microsoft.com/office/officeart/2008/layout/VerticalCurvedList"/>
    <dgm:cxn modelId="{96CC71A2-3F90-4414-A4D6-95BF68EBCFDC}" type="presParOf" srcId="{BDDA935E-1247-4007-A4A1-B1EF73C1AAAE}" destId="{D8164F47-55FC-4F28-BD2D-C5AA53A038CE}" srcOrd="5" destOrd="0" presId="urn:microsoft.com/office/officeart/2008/layout/VerticalCurvedList"/>
    <dgm:cxn modelId="{98A08C02-2BC1-4ADA-A7BF-26C6650AE7B8}" type="presParOf" srcId="{BDDA935E-1247-4007-A4A1-B1EF73C1AAAE}" destId="{22D3A24A-8426-4908-B55F-E998819AE2C1}" srcOrd="6" destOrd="0" presId="urn:microsoft.com/office/officeart/2008/layout/VerticalCurvedList"/>
    <dgm:cxn modelId="{3DBC1F6F-5729-40FF-A2F0-30F6A32C0C8F}" type="presParOf" srcId="{22D3A24A-8426-4908-B55F-E998819AE2C1}" destId="{6BD23450-0A43-4524-9D9C-4EEC66926AD5}" srcOrd="0" destOrd="0" presId="urn:microsoft.com/office/officeart/2008/layout/VerticalCurvedList"/>
    <dgm:cxn modelId="{6E3A9E57-1D7A-42F5-9084-DA018CE9AA06}" type="presParOf" srcId="{BDDA935E-1247-4007-A4A1-B1EF73C1AAAE}" destId="{A3EB2A3D-E728-4CEF-9E43-37F46DD1F731}" srcOrd="7" destOrd="0" presId="urn:microsoft.com/office/officeart/2008/layout/VerticalCurvedList"/>
    <dgm:cxn modelId="{94F1277E-B0F0-4585-AEE2-8F470274A909}" type="presParOf" srcId="{BDDA935E-1247-4007-A4A1-B1EF73C1AAAE}" destId="{590EFDD2-72EE-4156-A7F6-47AD3D6CD1FE}" srcOrd="8" destOrd="0" presId="urn:microsoft.com/office/officeart/2008/layout/VerticalCurvedList"/>
    <dgm:cxn modelId="{7A692CAD-3546-420D-AAB7-019367717F0B}" type="presParOf" srcId="{590EFDD2-72EE-4156-A7F6-47AD3D6CD1FE}" destId="{BEED5C14-D7ED-40B9-87AD-0EE9A8E26EF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C77E775-18D9-45BA-A386-61F04D695233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F2FFC1-7A91-4B92-A1EA-BE602CF787E1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 smtClean="0"/>
            <a:t>Key-value store, wide</a:t>
          </a:r>
          <a:endParaRPr lang="en-US" dirty="0"/>
        </a:p>
      </dgm:t>
    </dgm:pt>
    <dgm:pt modelId="{634D610C-F06E-45BF-8588-846B3D704D79}" type="parTrans" cxnId="{0D69BC50-6AF4-4006-B73C-192A5567C57C}">
      <dgm:prSet/>
      <dgm:spPr/>
      <dgm:t>
        <a:bodyPr/>
        <a:lstStyle/>
        <a:p>
          <a:endParaRPr lang="en-US"/>
        </a:p>
      </dgm:t>
    </dgm:pt>
    <dgm:pt modelId="{049EE226-ACC4-436C-B723-AEC0245F4FBF}" type="sibTrans" cxnId="{0D69BC50-6AF4-4006-B73C-192A5567C57C}">
      <dgm:prSet/>
      <dgm:spPr/>
      <dgm:t>
        <a:bodyPr/>
        <a:lstStyle/>
        <a:p>
          <a:endParaRPr lang="en-US"/>
        </a:p>
      </dgm:t>
    </dgm:pt>
    <dgm:pt modelId="{4DF5430E-C85B-4A89-865C-C78CCB0D07E6}">
      <dgm:prSet phldrT="[Text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dirty="0" smtClean="0"/>
            <a:t>Column store/ column families </a:t>
          </a:r>
          <a:endParaRPr lang="en-US" dirty="0"/>
        </a:p>
      </dgm:t>
    </dgm:pt>
    <dgm:pt modelId="{355D81B4-351A-4D9C-9603-DD52ADE93826}" type="parTrans" cxnId="{8A4F94D5-5CA2-438D-A66C-1F4DFEA9D7A0}">
      <dgm:prSet/>
      <dgm:spPr/>
      <dgm:t>
        <a:bodyPr/>
        <a:lstStyle/>
        <a:p>
          <a:endParaRPr lang="en-US"/>
        </a:p>
      </dgm:t>
    </dgm:pt>
    <dgm:pt modelId="{8AD34C52-DB30-437C-A697-C2354C018DF0}" type="sibTrans" cxnId="{8A4F94D5-5CA2-438D-A66C-1F4DFEA9D7A0}">
      <dgm:prSet/>
      <dgm:spPr/>
      <dgm:t>
        <a:bodyPr/>
        <a:lstStyle/>
        <a:p>
          <a:endParaRPr lang="en-US"/>
        </a:p>
      </dgm:t>
    </dgm:pt>
    <dgm:pt modelId="{0C013147-EB1A-4164-96BD-F60D768A9010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Document database </a:t>
          </a:r>
          <a:endParaRPr lang="en-US" dirty="0"/>
        </a:p>
      </dgm:t>
    </dgm:pt>
    <dgm:pt modelId="{9DDC46F8-B60D-4E23-8CCC-2F4719DB3009}" type="parTrans" cxnId="{EF047B16-0229-48B0-BF3F-AAEC3DA2BBF9}">
      <dgm:prSet/>
      <dgm:spPr/>
      <dgm:t>
        <a:bodyPr/>
        <a:lstStyle/>
        <a:p>
          <a:endParaRPr lang="en-US"/>
        </a:p>
      </dgm:t>
    </dgm:pt>
    <dgm:pt modelId="{B6F9A762-0ED1-428E-ACB9-C41D833A050A}" type="sibTrans" cxnId="{EF047B16-0229-48B0-BF3F-AAEC3DA2BBF9}">
      <dgm:prSet/>
      <dgm:spPr/>
      <dgm:t>
        <a:bodyPr/>
        <a:lstStyle/>
        <a:p>
          <a:endParaRPr lang="en-US"/>
        </a:p>
      </dgm:t>
    </dgm:pt>
    <dgm:pt modelId="{4B3D31C2-E85D-4680-A564-7F69BCAE4E35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/>
            <a:t>Graph databases</a:t>
          </a:r>
          <a:endParaRPr lang="en-US" dirty="0"/>
        </a:p>
      </dgm:t>
    </dgm:pt>
    <dgm:pt modelId="{CB09FCFE-C323-4632-A2E1-0E35AC788032}" type="parTrans" cxnId="{8C2EE355-888F-4894-A189-B98BBEA0346C}">
      <dgm:prSet/>
      <dgm:spPr/>
      <dgm:t>
        <a:bodyPr/>
        <a:lstStyle/>
        <a:p>
          <a:endParaRPr lang="en-US"/>
        </a:p>
      </dgm:t>
    </dgm:pt>
    <dgm:pt modelId="{ABC80956-87A9-4C6C-8F0F-BE35C60116F2}" type="sibTrans" cxnId="{8C2EE355-888F-4894-A189-B98BBEA0346C}">
      <dgm:prSet/>
      <dgm:spPr/>
      <dgm:t>
        <a:bodyPr/>
        <a:lstStyle/>
        <a:p>
          <a:endParaRPr lang="en-US"/>
        </a:p>
      </dgm:t>
    </dgm:pt>
    <dgm:pt modelId="{2F7D4B31-992C-4A04-9222-0DE1C1535096}" type="pres">
      <dgm:prSet presAssocID="{2C77E775-18D9-45BA-A386-61F04D695233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98B440A-B407-4485-9ADB-36F5C7343804}" type="pres">
      <dgm:prSet presAssocID="{90F2FFC1-7A91-4B92-A1EA-BE602CF787E1}" presName="horFlow" presStyleCnt="0"/>
      <dgm:spPr/>
    </dgm:pt>
    <dgm:pt modelId="{2B5B1D4C-89E4-4043-BCEB-FCC7885FCCCB}" type="pres">
      <dgm:prSet presAssocID="{90F2FFC1-7A91-4B92-A1EA-BE602CF787E1}" presName="bigChev" presStyleLbl="node1" presStyleIdx="0" presStyleCnt="4" custScaleX="265629"/>
      <dgm:spPr/>
      <dgm:t>
        <a:bodyPr/>
        <a:lstStyle/>
        <a:p>
          <a:endParaRPr lang="en-US"/>
        </a:p>
      </dgm:t>
    </dgm:pt>
    <dgm:pt modelId="{00145A0A-6FBD-44AB-96B3-C06B99883235}" type="pres">
      <dgm:prSet presAssocID="{90F2FFC1-7A91-4B92-A1EA-BE602CF787E1}" presName="vSp" presStyleCnt="0"/>
      <dgm:spPr/>
    </dgm:pt>
    <dgm:pt modelId="{DB969F50-483B-43EC-8118-75C819177B99}" type="pres">
      <dgm:prSet presAssocID="{4DF5430E-C85B-4A89-865C-C78CCB0D07E6}" presName="horFlow" presStyleCnt="0"/>
      <dgm:spPr/>
    </dgm:pt>
    <dgm:pt modelId="{F2BF18CC-472A-40C5-AFA8-EEA817C294C0}" type="pres">
      <dgm:prSet presAssocID="{4DF5430E-C85B-4A89-865C-C78CCB0D07E6}" presName="bigChev" presStyleLbl="node1" presStyleIdx="1" presStyleCnt="4" custScaleX="265285"/>
      <dgm:spPr/>
      <dgm:t>
        <a:bodyPr/>
        <a:lstStyle/>
        <a:p>
          <a:endParaRPr lang="en-US"/>
        </a:p>
      </dgm:t>
    </dgm:pt>
    <dgm:pt modelId="{4DC0F614-54BF-4B85-A90C-DF890D6E5626}" type="pres">
      <dgm:prSet presAssocID="{4DF5430E-C85B-4A89-865C-C78CCB0D07E6}" presName="vSp" presStyleCnt="0"/>
      <dgm:spPr/>
    </dgm:pt>
    <dgm:pt modelId="{00F83724-AAA9-4C8F-A490-4704CA342D87}" type="pres">
      <dgm:prSet presAssocID="{0C013147-EB1A-4164-96BD-F60D768A9010}" presName="horFlow" presStyleCnt="0"/>
      <dgm:spPr/>
    </dgm:pt>
    <dgm:pt modelId="{1AE6A859-5440-4404-8A60-4E3831732BD0}" type="pres">
      <dgm:prSet presAssocID="{0C013147-EB1A-4164-96BD-F60D768A9010}" presName="bigChev" presStyleLbl="node1" presStyleIdx="2" presStyleCnt="4" custScaleX="265629"/>
      <dgm:spPr/>
      <dgm:t>
        <a:bodyPr/>
        <a:lstStyle/>
        <a:p>
          <a:endParaRPr lang="en-US"/>
        </a:p>
      </dgm:t>
    </dgm:pt>
    <dgm:pt modelId="{E9741262-C255-471E-967D-A013A50D5623}" type="pres">
      <dgm:prSet presAssocID="{0C013147-EB1A-4164-96BD-F60D768A9010}" presName="vSp" presStyleCnt="0"/>
      <dgm:spPr/>
    </dgm:pt>
    <dgm:pt modelId="{2255CCC8-366C-4060-BAC6-2347BED80015}" type="pres">
      <dgm:prSet presAssocID="{4B3D31C2-E85D-4680-A564-7F69BCAE4E35}" presName="horFlow" presStyleCnt="0"/>
      <dgm:spPr/>
    </dgm:pt>
    <dgm:pt modelId="{7CEF8839-C5A6-4501-AED9-7763F14DD1F4}" type="pres">
      <dgm:prSet presAssocID="{4B3D31C2-E85D-4680-A564-7F69BCAE4E35}" presName="bigChev" presStyleLbl="node1" presStyleIdx="3" presStyleCnt="4" custScaleX="265629"/>
      <dgm:spPr/>
      <dgm:t>
        <a:bodyPr/>
        <a:lstStyle/>
        <a:p>
          <a:endParaRPr lang="en-US"/>
        </a:p>
      </dgm:t>
    </dgm:pt>
  </dgm:ptLst>
  <dgm:cxnLst>
    <dgm:cxn modelId="{8C2EE355-888F-4894-A189-B98BBEA0346C}" srcId="{2C77E775-18D9-45BA-A386-61F04D695233}" destId="{4B3D31C2-E85D-4680-A564-7F69BCAE4E35}" srcOrd="3" destOrd="0" parTransId="{CB09FCFE-C323-4632-A2E1-0E35AC788032}" sibTransId="{ABC80956-87A9-4C6C-8F0F-BE35C60116F2}"/>
    <dgm:cxn modelId="{8A4F94D5-5CA2-438D-A66C-1F4DFEA9D7A0}" srcId="{2C77E775-18D9-45BA-A386-61F04D695233}" destId="{4DF5430E-C85B-4A89-865C-C78CCB0D07E6}" srcOrd="1" destOrd="0" parTransId="{355D81B4-351A-4D9C-9603-DD52ADE93826}" sibTransId="{8AD34C52-DB30-437C-A697-C2354C018DF0}"/>
    <dgm:cxn modelId="{02D95F92-8960-4342-B76F-EB3A5291CA18}" type="presOf" srcId="{90F2FFC1-7A91-4B92-A1EA-BE602CF787E1}" destId="{2B5B1D4C-89E4-4043-BCEB-FCC7885FCCCB}" srcOrd="0" destOrd="0" presId="urn:microsoft.com/office/officeart/2005/8/layout/lProcess3"/>
    <dgm:cxn modelId="{ED2AC1FF-BDF8-44CE-BCB2-C6A3C33605C2}" type="presOf" srcId="{2C77E775-18D9-45BA-A386-61F04D695233}" destId="{2F7D4B31-992C-4A04-9222-0DE1C1535096}" srcOrd="0" destOrd="0" presId="urn:microsoft.com/office/officeart/2005/8/layout/lProcess3"/>
    <dgm:cxn modelId="{700C01E9-5635-4CED-8AA7-9B9EEAE34E21}" type="presOf" srcId="{0C013147-EB1A-4164-96BD-F60D768A9010}" destId="{1AE6A859-5440-4404-8A60-4E3831732BD0}" srcOrd="0" destOrd="0" presId="urn:microsoft.com/office/officeart/2005/8/layout/lProcess3"/>
    <dgm:cxn modelId="{EF047B16-0229-48B0-BF3F-AAEC3DA2BBF9}" srcId="{2C77E775-18D9-45BA-A386-61F04D695233}" destId="{0C013147-EB1A-4164-96BD-F60D768A9010}" srcOrd="2" destOrd="0" parTransId="{9DDC46F8-B60D-4E23-8CCC-2F4719DB3009}" sibTransId="{B6F9A762-0ED1-428E-ACB9-C41D833A050A}"/>
    <dgm:cxn modelId="{0D69BC50-6AF4-4006-B73C-192A5567C57C}" srcId="{2C77E775-18D9-45BA-A386-61F04D695233}" destId="{90F2FFC1-7A91-4B92-A1EA-BE602CF787E1}" srcOrd="0" destOrd="0" parTransId="{634D610C-F06E-45BF-8588-846B3D704D79}" sibTransId="{049EE226-ACC4-436C-B723-AEC0245F4FBF}"/>
    <dgm:cxn modelId="{64C42B9B-6A45-4B76-923E-08982B958161}" type="presOf" srcId="{4B3D31C2-E85D-4680-A564-7F69BCAE4E35}" destId="{7CEF8839-C5A6-4501-AED9-7763F14DD1F4}" srcOrd="0" destOrd="0" presId="urn:microsoft.com/office/officeart/2005/8/layout/lProcess3"/>
    <dgm:cxn modelId="{61697824-139C-4C4C-84DE-3A12CA7573DC}" type="presOf" srcId="{4DF5430E-C85B-4A89-865C-C78CCB0D07E6}" destId="{F2BF18CC-472A-40C5-AFA8-EEA817C294C0}" srcOrd="0" destOrd="0" presId="urn:microsoft.com/office/officeart/2005/8/layout/lProcess3"/>
    <dgm:cxn modelId="{19ED5B57-17D0-440E-8ED6-609D5776CA01}" type="presParOf" srcId="{2F7D4B31-992C-4A04-9222-0DE1C1535096}" destId="{198B440A-B407-4485-9ADB-36F5C7343804}" srcOrd="0" destOrd="0" presId="urn:microsoft.com/office/officeart/2005/8/layout/lProcess3"/>
    <dgm:cxn modelId="{B3F37D83-9019-422A-8BA5-B395928A328F}" type="presParOf" srcId="{198B440A-B407-4485-9ADB-36F5C7343804}" destId="{2B5B1D4C-89E4-4043-BCEB-FCC7885FCCCB}" srcOrd="0" destOrd="0" presId="urn:microsoft.com/office/officeart/2005/8/layout/lProcess3"/>
    <dgm:cxn modelId="{B1DF8C7D-5449-40BD-899B-1DE35391B238}" type="presParOf" srcId="{2F7D4B31-992C-4A04-9222-0DE1C1535096}" destId="{00145A0A-6FBD-44AB-96B3-C06B99883235}" srcOrd="1" destOrd="0" presId="urn:microsoft.com/office/officeart/2005/8/layout/lProcess3"/>
    <dgm:cxn modelId="{504C2D13-629E-4134-A5C2-9DCBF8AED2AE}" type="presParOf" srcId="{2F7D4B31-992C-4A04-9222-0DE1C1535096}" destId="{DB969F50-483B-43EC-8118-75C819177B99}" srcOrd="2" destOrd="0" presId="urn:microsoft.com/office/officeart/2005/8/layout/lProcess3"/>
    <dgm:cxn modelId="{7B5AE6AB-117C-451D-A120-36C558A36F13}" type="presParOf" srcId="{DB969F50-483B-43EC-8118-75C819177B99}" destId="{F2BF18CC-472A-40C5-AFA8-EEA817C294C0}" srcOrd="0" destOrd="0" presId="urn:microsoft.com/office/officeart/2005/8/layout/lProcess3"/>
    <dgm:cxn modelId="{1D9D38D5-C27D-4DBC-864E-FFCF464F86AB}" type="presParOf" srcId="{2F7D4B31-992C-4A04-9222-0DE1C1535096}" destId="{4DC0F614-54BF-4B85-A90C-DF890D6E5626}" srcOrd="3" destOrd="0" presId="urn:microsoft.com/office/officeart/2005/8/layout/lProcess3"/>
    <dgm:cxn modelId="{0903709E-69D5-4B5E-A211-02999A2A4566}" type="presParOf" srcId="{2F7D4B31-992C-4A04-9222-0DE1C1535096}" destId="{00F83724-AAA9-4C8F-A490-4704CA342D87}" srcOrd="4" destOrd="0" presId="urn:microsoft.com/office/officeart/2005/8/layout/lProcess3"/>
    <dgm:cxn modelId="{E1D7D0E7-00D7-4486-BF99-B637D561597B}" type="presParOf" srcId="{00F83724-AAA9-4C8F-A490-4704CA342D87}" destId="{1AE6A859-5440-4404-8A60-4E3831732BD0}" srcOrd="0" destOrd="0" presId="urn:microsoft.com/office/officeart/2005/8/layout/lProcess3"/>
    <dgm:cxn modelId="{C823CA50-37DE-46E2-A8CD-047A0AF7DD7D}" type="presParOf" srcId="{2F7D4B31-992C-4A04-9222-0DE1C1535096}" destId="{E9741262-C255-471E-967D-A013A50D5623}" srcOrd="5" destOrd="0" presId="urn:microsoft.com/office/officeart/2005/8/layout/lProcess3"/>
    <dgm:cxn modelId="{9E970EC0-FDA1-4A0E-8045-CAA8E527C526}" type="presParOf" srcId="{2F7D4B31-992C-4A04-9222-0DE1C1535096}" destId="{2255CCC8-366C-4060-BAC6-2347BED80015}" srcOrd="6" destOrd="0" presId="urn:microsoft.com/office/officeart/2005/8/layout/lProcess3"/>
    <dgm:cxn modelId="{BB2AFA87-F35A-4642-91E6-021BB7CF11E2}" type="presParOf" srcId="{2255CCC8-366C-4060-BAC6-2347BED80015}" destId="{7CEF8839-C5A6-4501-AED9-7763F14DD1F4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3A74F5-683A-4FB8-970B-12B41CAC55FA}">
      <dsp:nvSpPr>
        <dsp:cNvPr id="0" name=""/>
        <dsp:cNvSpPr/>
      </dsp:nvSpPr>
      <dsp:spPr>
        <a:xfrm>
          <a:off x="3151560" y="1877750"/>
          <a:ext cx="1339739" cy="1339739"/>
        </a:xfrm>
        <a:prstGeom prst="ellipse">
          <a:avLst/>
        </a:prstGeom>
        <a:solidFill>
          <a:srgbClr val="002060"/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RDBMS</a:t>
          </a:r>
          <a:endParaRPr lang="vi-VN" sz="2000" kern="1200" dirty="0"/>
        </a:p>
      </dsp:txBody>
      <dsp:txXfrm>
        <a:off x="3347760" y="2073950"/>
        <a:ext cx="947339" cy="947339"/>
      </dsp:txXfrm>
    </dsp:sp>
    <dsp:sp modelId="{B6CCA873-9101-496D-AA79-3586BE95AC25}">
      <dsp:nvSpPr>
        <dsp:cNvPr id="0" name=""/>
        <dsp:cNvSpPr/>
      </dsp:nvSpPr>
      <dsp:spPr>
        <a:xfrm rot="16200000">
          <a:off x="3679602" y="1390423"/>
          <a:ext cx="283655" cy="45551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tint val="60000"/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tint val="60000"/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1500" kern="1200"/>
        </a:p>
      </dsp:txBody>
      <dsp:txXfrm>
        <a:off x="3722150" y="1524073"/>
        <a:ext cx="198559" cy="273307"/>
      </dsp:txXfrm>
    </dsp:sp>
    <dsp:sp modelId="{C5E3796B-6FA1-4152-84A3-8DD33D975564}">
      <dsp:nvSpPr>
        <dsp:cNvPr id="0" name=""/>
        <dsp:cNvSpPr/>
      </dsp:nvSpPr>
      <dsp:spPr>
        <a:xfrm>
          <a:off x="3151560" y="2812"/>
          <a:ext cx="1339739" cy="133973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SQL</a:t>
          </a:r>
          <a:endParaRPr lang="vi-VN" sz="1500" kern="1200" dirty="0"/>
        </a:p>
      </dsp:txBody>
      <dsp:txXfrm>
        <a:off x="3347760" y="199012"/>
        <a:ext cx="947339" cy="947339"/>
      </dsp:txXfrm>
    </dsp:sp>
    <dsp:sp modelId="{69E307DF-CD5C-49E5-A4C2-516A3EC655CF}">
      <dsp:nvSpPr>
        <dsp:cNvPr id="0" name=""/>
        <dsp:cNvSpPr/>
      </dsp:nvSpPr>
      <dsp:spPr>
        <a:xfrm rot="19800000">
          <a:off x="4484521" y="1855143"/>
          <a:ext cx="283655" cy="45551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tint val="60000"/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tint val="60000"/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1500" kern="1200"/>
        </a:p>
      </dsp:txBody>
      <dsp:txXfrm>
        <a:off x="4490221" y="1967519"/>
        <a:ext cx="198559" cy="273307"/>
      </dsp:txXfrm>
    </dsp:sp>
    <dsp:sp modelId="{D2F0E5A1-30E2-461B-B3C5-2D88C43AACDE}">
      <dsp:nvSpPr>
        <dsp:cNvPr id="0" name=""/>
        <dsp:cNvSpPr/>
      </dsp:nvSpPr>
      <dsp:spPr>
        <a:xfrm>
          <a:off x="4775304" y="940281"/>
          <a:ext cx="1339739" cy="133973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Relational model</a:t>
          </a:r>
          <a:endParaRPr lang="vi-VN" sz="1500" kern="1200" dirty="0"/>
        </a:p>
      </dsp:txBody>
      <dsp:txXfrm>
        <a:off x="4971504" y="1136481"/>
        <a:ext cx="947339" cy="947339"/>
      </dsp:txXfrm>
    </dsp:sp>
    <dsp:sp modelId="{DC7A011F-68AC-4C82-B9FB-3B92B5E65918}">
      <dsp:nvSpPr>
        <dsp:cNvPr id="0" name=""/>
        <dsp:cNvSpPr/>
      </dsp:nvSpPr>
      <dsp:spPr>
        <a:xfrm rot="1800000">
          <a:off x="4484521" y="2784584"/>
          <a:ext cx="283655" cy="45551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tint val="60000"/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tint val="60000"/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1500" kern="1200"/>
        </a:p>
      </dsp:txBody>
      <dsp:txXfrm>
        <a:off x="4490221" y="2854412"/>
        <a:ext cx="198559" cy="273307"/>
      </dsp:txXfrm>
    </dsp:sp>
    <dsp:sp modelId="{40630578-C9EB-497A-8310-55F4B0E4662D}">
      <dsp:nvSpPr>
        <dsp:cNvPr id="0" name=""/>
        <dsp:cNvSpPr/>
      </dsp:nvSpPr>
      <dsp:spPr>
        <a:xfrm>
          <a:off x="4775304" y="2815219"/>
          <a:ext cx="1339739" cy="133973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500" kern="1200" dirty="0" err="1" smtClean="0"/>
            <a:t>Foreign</a:t>
          </a:r>
          <a:r>
            <a:rPr lang="vi-VN" sz="1500" kern="1200" dirty="0" smtClean="0"/>
            <a:t> </a:t>
          </a:r>
          <a:r>
            <a:rPr lang="vi-VN" sz="1500" kern="1200" dirty="0" err="1" smtClean="0"/>
            <a:t>keys</a:t>
          </a:r>
          <a:endParaRPr lang="vi-VN" sz="1500" kern="1200" dirty="0"/>
        </a:p>
      </dsp:txBody>
      <dsp:txXfrm>
        <a:off x="4971504" y="3011419"/>
        <a:ext cx="947339" cy="947339"/>
      </dsp:txXfrm>
    </dsp:sp>
    <dsp:sp modelId="{11B1CED1-538D-4BBE-BA8D-19DF6AECB407}">
      <dsp:nvSpPr>
        <dsp:cNvPr id="0" name=""/>
        <dsp:cNvSpPr/>
      </dsp:nvSpPr>
      <dsp:spPr>
        <a:xfrm rot="5400000">
          <a:off x="3679602" y="3249305"/>
          <a:ext cx="283655" cy="45551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tint val="60000"/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tint val="60000"/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1500" kern="1200"/>
        </a:p>
      </dsp:txBody>
      <dsp:txXfrm>
        <a:off x="3722150" y="3297859"/>
        <a:ext cx="198559" cy="273307"/>
      </dsp:txXfrm>
    </dsp:sp>
    <dsp:sp modelId="{558B5E3B-094F-4757-8256-5CB2C2DB5CEC}">
      <dsp:nvSpPr>
        <dsp:cNvPr id="0" name=""/>
        <dsp:cNvSpPr/>
      </dsp:nvSpPr>
      <dsp:spPr>
        <a:xfrm>
          <a:off x="3151560" y="3752688"/>
          <a:ext cx="1339739" cy="133973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500" kern="1200" dirty="0" err="1" smtClean="0"/>
            <a:t>Schema</a:t>
          </a:r>
          <a:endParaRPr lang="vi-VN" sz="1500" kern="1200" dirty="0"/>
        </a:p>
      </dsp:txBody>
      <dsp:txXfrm>
        <a:off x="3347760" y="3948888"/>
        <a:ext cx="947339" cy="947339"/>
      </dsp:txXfrm>
    </dsp:sp>
    <dsp:sp modelId="{2BF2C9B9-551E-487D-A239-E50043FA1502}">
      <dsp:nvSpPr>
        <dsp:cNvPr id="0" name=""/>
        <dsp:cNvSpPr/>
      </dsp:nvSpPr>
      <dsp:spPr>
        <a:xfrm rot="9000000">
          <a:off x="2874682" y="2784584"/>
          <a:ext cx="283655" cy="45551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tint val="60000"/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tint val="60000"/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1500" kern="1200"/>
        </a:p>
      </dsp:txBody>
      <dsp:txXfrm rot="10800000">
        <a:off x="2954078" y="2854412"/>
        <a:ext cx="198559" cy="273307"/>
      </dsp:txXfrm>
    </dsp:sp>
    <dsp:sp modelId="{E702E92E-A094-4283-8FD4-A032D5328AC1}">
      <dsp:nvSpPr>
        <dsp:cNvPr id="0" name=""/>
        <dsp:cNvSpPr/>
      </dsp:nvSpPr>
      <dsp:spPr>
        <a:xfrm>
          <a:off x="1527816" y="2815219"/>
          <a:ext cx="1339739" cy="133973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Transaction</a:t>
          </a:r>
          <a:endParaRPr lang="vi-VN" sz="1500" kern="1200" dirty="0"/>
        </a:p>
      </dsp:txBody>
      <dsp:txXfrm>
        <a:off x="1724016" y="3011419"/>
        <a:ext cx="947339" cy="947339"/>
      </dsp:txXfrm>
    </dsp:sp>
    <dsp:sp modelId="{AF8B10DD-F348-4814-AE26-99D6E2AB2720}">
      <dsp:nvSpPr>
        <dsp:cNvPr id="0" name=""/>
        <dsp:cNvSpPr/>
      </dsp:nvSpPr>
      <dsp:spPr>
        <a:xfrm rot="12600000">
          <a:off x="2874682" y="1855143"/>
          <a:ext cx="283655" cy="45551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tint val="60000"/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tint val="60000"/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1500" kern="1200"/>
        </a:p>
      </dsp:txBody>
      <dsp:txXfrm rot="10800000">
        <a:off x="2954078" y="1967519"/>
        <a:ext cx="198559" cy="273307"/>
      </dsp:txXfrm>
    </dsp:sp>
    <dsp:sp modelId="{41172EB5-9F67-4A0A-9BC4-2BC8255337CC}">
      <dsp:nvSpPr>
        <dsp:cNvPr id="0" name=""/>
        <dsp:cNvSpPr/>
      </dsp:nvSpPr>
      <dsp:spPr>
        <a:xfrm>
          <a:off x="1527816" y="940281"/>
          <a:ext cx="1339739" cy="133973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Table/Row</a:t>
          </a:r>
          <a:endParaRPr lang="vi-VN" sz="1500" kern="1200" dirty="0"/>
        </a:p>
      </dsp:txBody>
      <dsp:txXfrm>
        <a:off x="1724016" y="1136481"/>
        <a:ext cx="947339" cy="9473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63DC2F-0845-4002-B5A0-4C11C0C277F6}">
      <dsp:nvSpPr>
        <dsp:cNvPr id="0" name=""/>
        <dsp:cNvSpPr/>
      </dsp:nvSpPr>
      <dsp:spPr>
        <a:xfrm>
          <a:off x="-5725427" y="-876363"/>
          <a:ext cx="6816471" cy="6816471"/>
        </a:xfrm>
        <a:prstGeom prst="blockArc">
          <a:avLst>
            <a:gd name="adj1" fmla="val 18900000"/>
            <a:gd name="adj2" fmla="val 2700000"/>
            <a:gd name="adj3" fmla="val 317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C10F79-9F6B-42B4-9395-46CABC14190B}">
      <dsp:nvSpPr>
        <dsp:cNvPr id="0" name=""/>
        <dsp:cNvSpPr/>
      </dsp:nvSpPr>
      <dsp:spPr>
        <a:xfrm>
          <a:off x="571106" y="389300"/>
          <a:ext cx="6953533" cy="77900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18336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NoSQL</a:t>
          </a:r>
          <a:r>
            <a:rPr lang="en-US" sz="2800" kern="1200" dirty="0" smtClean="0"/>
            <a:t>, </a:t>
          </a:r>
          <a:r>
            <a:rPr lang="en-US" sz="2800" kern="1200" dirty="0" err="1" smtClean="0"/>
            <a:t>kiến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trúc</a:t>
          </a:r>
          <a:r>
            <a:rPr lang="en-US" sz="2800" kern="1200" dirty="0" smtClean="0"/>
            <a:t>, </a:t>
          </a:r>
          <a:r>
            <a:rPr lang="en-US" sz="2800" kern="1200" dirty="0" err="1" smtClean="0"/>
            <a:t>phân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loại</a:t>
          </a:r>
          <a:endParaRPr lang="vi-VN" sz="2800" kern="1200" dirty="0"/>
        </a:p>
      </dsp:txBody>
      <dsp:txXfrm>
        <a:off x="571106" y="389300"/>
        <a:ext cx="6953533" cy="779006"/>
      </dsp:txXfrm>
    </dsp:sp>
    <dsp:sp modelId="{8491E2FD-2149-4656-9AC1-4CA8877A600D}">
      <dsp:nvSpPr>
        <dsp:cNvPr id="0" name=""/>
        <dsp:cNvSpPr/>
      </dsp:nvSpPr>
      <dsp:spPr>
        <a:xfrm>
          <a:off x="84227" y="291924"/>
          <a:ext cx="973757" cy="97375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0BC3A3D-60DC-48AC-ADBF-F8957BE14C1C}">
      <dsp:nvSpPr>
        <dsp:cNvPr id="0" name=""/>
        <dsp:cNvSpPr/>
      </dsp:nvSpPr>
      <dsp:spPr>
        <a:xfrm>
          <a:off x="1017728" y="1558012"/>
          <a:ext cx="6506911" cy="77900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18336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Cách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thiết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kế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cơ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sở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dữ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liệu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NoSQL</a:t>
          </a:r>
          <a:endParaRPr lang="vi-VN" sz="2800" kern="1200" dirty="0"/>
        </a:p>
      </dsp:txBody>
      <dsp:txXfrm>
        <a:off x="1017728" y="1558012"/>
        <a:ext cx="6506911" cy="779006"/>
      </dsp:txXfrm>
    </dsp:sp>
    <dsp:sp modelId="{8E9A79AD-D5D8-4846-9709-A0FC878228A8}">
      <dsp:nvSpPr>
        <dsp:cNvPr id="0" name=""/>
        <dsp:cNvSpPr/>
      </dsp:nvSpPr>
      <dsp:spPr>
        <a:xfrm>
          <a:off x="530849" y="1460636"/>
          <a:ext cx="973757" cy="97375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8164F47-55FC-4F28-BD2D-C5AA53A038CE}">
      <dsp:nvSpPr>
        <dsp:cNvPr id="0" name=""/>
        <dsp:cNvSpPr/>
      </dsp:nvSpPr>
      <dsp:spPr>
        <a:xfrm>
          <a:off x="1017728" y="2726724"/>
          <a:ext cx="6506911" cy="77900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18336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Tìm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hiểu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các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triển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khai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NoSQL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phổ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biến</a:t>
          </a:r>
          <a:endParaRPr lang="vi-VN" sz="2800" kern="1200" dirty="0"/>
        </a:p>
      </dsp:txBody>
      <dsp:txXfrm>
        <a:off x="1017728" y="2726724"/>
        <a:ext cx="6506911" cy="779006"/>
      </dsp:txXfrm>
    </dsp:sp>
    <dsp:sp modelId="{6BD23450-0A43-4524-9D9C-4EEC66926AD5}">
      <dsp:nvSpPr>
        <dsp:cNvPr id="0" name=""/>
        <dsp:cNvSpPr/>
      </dsp:nvSpPr>
      <dsp:spPr>
        <a:xfrm>
          <a:off x="530849" y="2629349"/>
          <a:ext cx="973757" cy="97375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3EB2A3D-E728-4CEF-9E43-37F46DD1F731}">
      <dsp:nvSpPr>
        <dsp:cNvPr id="0" name=""/>
        <dsp:cNvSpPr/>
      </dsp:nvSpPr>
      <dsp:spPr>
        <a:xfrm>
          <a:off x="571106" y="3895436"/>
          <a:ext cx="6953533" cy="77900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18336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Xây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dựng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một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ứng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dụng</a:t>
          </a:r>
          <a:endParaRPr lang="vi-VN" sz="2800" kern="1200" dirty="0"/>
        </a:p>
      </dsp:txBody>
      <dsp:txXfrm>
        <a:off x="571106" y="3895436"/>
        <a:ext cx="6953533" cy="779006"/>
      </dsp:txXfrm>
    </dsp:sp>
    <dsp:sp modelId="{BEED5C14-D7ED-40B9-87AD-0EE9A8E26EFA}">
      <dsp:nvSpPr>
        <dsp:cNvPr id="0" name=""/>
        <dsp:cNvSpPr/>
      </dsp:nvSpPr>
      <dsp:spPr>
        <a:xfrm>
          <a:off x="84227" y="3798061"/>
          <a:ext cx="973757" cy="97375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5B1D4C-89E4-4043-BCEB-FCC7885FCCCB}">
      <dsp:nvSpPr>
        <dsp:cNvPr id="0" name=""/>
        <dsp:cNvSpPr/>
      </dsp:nvSpPr>
      <dsp:spPr>
        <a:xfrm>
          <a:off x="0" y="3282"/>
          <a:ext cx="6095998" cy="917971"/>
        </a:xfrm>
        <a:prstGeom prst="chevron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0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Key-value store, wide</a:t>
          </a:r>
          <a:endParaRPr lang="en-US" sz="3300" kern="1200" dirty="0"/>
        </a:p>
      </dsp:txBody>
      <dsp:txXfrm>
        <a:off x="458986" y="3282"/>
        <a:ext cx="5178027" cy="917971"/>
      </dsp:txXfrm>
    </dsp:sp>
    <dsp:sp modelId="{F2BF18CC-472A-40C5-AFA8-EEA817C294C0}">
      <dsp:nvSpPr>
        <dsp:cNvPr id="0" name=""/>
        <dsp:cNvSpPr/>
      </dsp:nvSpPr>
      <dsp:spPr>
        <a:xfrm>
          <a:off x="0" y="1049770"/>
          <a:ext cx="6088104" cy="917971"/>
        </a:xfrm>
        <a:prstGeom prst="chevron">
          <a:avLst/>
        </a:prstGeom>
        <a:solidFill>
          <a:schemeClr val="bg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0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Column store/ column families </a:t>
          </a:r>
          <a:endParaRPr lang="en-US" sz="3300" kern="1200" dirty="0"/>
        </a:p>
      </dsp:txBody>
      <dsp:txXfrm>
        <a:off x="458986" y="1049770"/>
        <a:ext cx="5170133" cy="917971"/>
      </dsp:txXfrm>
    </dsp:sp>
    <dsp:sp modelId="{1AE6A859-5440-4404-8A60-4E3831732BD0}">
      <dsp:nvSpPr>
        <dsp:cNvPr id="0" name=""/>
        <dsp:cNvSpPr/>
      </dsp:nvSpPr>
      <dsp:spPr>
        <a:xfrm>
          <a:off x="0" y="2096258"/>
          <a:ext cx="6095998" cy="917971"/>
        </a:xfrm>
        <a:prstGeom prst="chevron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0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Document database </a:t>
          </a:r>
          <a:endParaRPr lang="en-US" sz="3300" kern="1200" dirty="0"/>
        </a:p>
      </dsp:txBody>
      <dsp:txXfrm>
        <a:off x="458986" y="2096258"/>
        <a:ext cx="5178027" cy="917971"/>
      </dsp:txXfrm>
    </dsp:sp>
    <dsp:sp modelId="{7CEF8839-C5A6-4501-AED9-7763F14DD1F4}">
      <dsp:nvSpPr>
        <dsp:cNvPr id="0" name=""/>
        <dsp:cNvSpPr/>
      </dsp:nvSpPr>
      <dsp:spPr>
        <a:xfrm>
          <a:off x="0" y="3142745"/>
          <a:ext cx="6095998" cy="917971"/>
        </a:xfrm>
        <a:prstGeom prst="chevron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0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Graph databases</a:t>
          </a:r>
          <a:endParaRPr lang="en-US" sz="3300" kern="1200" dirty="0"/>
        </a:p>
      </dsp:txBody>
      <dsp:txXfrm>
        <a:off x="458986" y="3142745"/>
        <a:ext cx="5178027" cy="9179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Đề tài: Tìm hiểu NoSQL và ứng dụng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8F49F-B860-4D60-A076-E89CD3BFCAB7}" type="datetimeFigureOut">
              <a:rPr lang="en-US" smtClean="0"/>
              <a:t>3/9/2013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vi-VN" smtClean="0"/>
              <a:t>Trường Đại học công nghệ thông tin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7F715-37DF-499E-B8CA-2CAEC19E4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203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Đề tài: Tìm hiểu NoSQL và ứng dụng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7E2CC4-B177-42DE-8492-040F99018DD2}" type="datetimeFigureOut">
              <a:rPr lang="en-US" smtClean="0"/>
              <a:t>3/9/2013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vi-VN" smtClean="0"/>
              <a:t>Trường Đại học công nghệ thông tin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F4FEB-1900-48D3-B42E-8D73E6848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95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2670569/fluent-nhibernate-view-mapping-requires-id-column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ravendb.net/docs/2.0/server/authentication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ravendb.net/docs/2.0/server/extending/bundles/index-replication" TargetMode="External"/><Relationship Id="rId5" Type="http://schemas.openxmlformats.org/officeDocument/2006/relationships/hyperlink" Target="http://ravendb.net/docs/2.0/server/extending/bundles/encryption" TargetMode="External"/><Relationship Id="rId4" Type="http://schemas.openxmlformats.org/officeDocument/2006/relationships/hyperlink" Target="http://ravendb.net/docs/2.0/server/extending/bundles/versioning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77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linh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=&gt;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658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hưởng</a:t>
            </a:r>
            <a:r>
              <a:rPr lang="en-US" dirty="0" smtClean="0"/>
              <a:t> </a:t>
            </a:r>
            <a:r>
              <a:rPr lang="en-US" dirty="0" err="1" smtClean="0"/>
              <a:t>sức</a:t>
            </a:r>
            <a:r>
              <a:rPr lang="en-US" dirty="0" smtClean="0"/>
              <a:t> </a:t>
            </a:r>
            <a:r>
              <a:rPr lang="en-US" dirty="0" err="1" smtClean="0"/>
              <a:t>mạnh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NOSQL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dirty="0" smtClean="0"/>
              <a:t> document database </a:t>
            </a:r>
            <a:r>
              <a:rPr lang="en-US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riêng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transaction =&gt; </a:t>
            </a:r>
            <a:r>
              <a:rPr lang="en-US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an </a:t>
            </a:r>
            <a:r>
              <a:rPr lang="en-US" baseline="0" dirty="0" err="1" smtClean="0"/>
              <a:t>toàn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cậy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JSON, phi </a:t>
            </a:r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(schema-less) =&gt;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/ </a:t>
            </a:r>
            <a:r>
              <a:rPr lang="en-US" baseline="0" dirty="0" err="1" smtClean="0"/>
              <a:t>lược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. 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.NET API, </a:t>
            </a:r>
            <a:r>
              <a:rPr lang="en-US" dirty="0" err="1" smtClean="0"/>
              <a:t>RESTful</a:t>
            </a:r>
            <a:r>
              <a:rPr lang="en-US" dirty="0" smtClean="0"/>
              <a:t> API =&gt;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Linq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.NET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JavaScript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HTML </a:t>
            </a:r>
            <a:r>
              <a:rPr lang="en-US" baseline="0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HTTP API(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fully functioning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application using just JavaScript and HTML, database documents are addressable resources via unique URLs and those resources can be acted upon using the HTTP verbs GET, PUT, POST and DELETE.)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“index”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 </a:t>
            </a:r>
            <a:r>
              <a:rPr lang="en-US" dirty="0" err="1" smtClean="0"/>
              <a:t>chóng</a:t>
            </a:r>
            <a:r>
              <a:rPr lang="en-US" dirty="0" smtClean="0"/>
              <a:t> =&gt;</a:t>
            </a:r>
            <a:r>
              <a:rPr lang="en-US" baseline="0" dirty="0" smtClean="0"/>
              <a:t> index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dưới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sẵn</a:t>
            </a:r>
            <a:r>
              <a:rPr lang="en-US" baseline="0" dirty="0" smtClean="0"/>
              <a:t> =&gt; </a:t>
            </a:r>
            <a:r>
              <a:rPr lang="en-US" baseline="0" dirty="0" err="1" smtClean="0"/>
              <a:t>nhanh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Raven Studio Management: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web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,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,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.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replication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document)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sharding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phân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nhỏ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thế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replication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sharding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Thích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web-scale (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mở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rộng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(Raven Studio Management)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173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vẫn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rõ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chọn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hoàn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document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nghiệm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bởi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hồi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hoàn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rồi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chóng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dễ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EF 4.1 code first, FNH (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Fluent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NHibernate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automappings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thậm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micro-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orms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Massive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Petapoco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SQL server,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dễ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mapping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normalization,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313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metadata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3680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Optimistic concurrency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dàng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Replication + </a:t>
            </a:r>
            <a:r>
              <a:rPr lang="en-US" baseline="0" dirty="0" err="1" smtClean="0"/>
              <a:t>Sharding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1790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dirty="0" err="1" smtClean="0"/>
              <a:t>.Net</a:t>
            </a:r>
            <a:r>
              <a:rPr lang="en-US" baseline="0" dirty="0" smtClean="0"/>
              <a:t> API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664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093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093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khá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NoSQL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tiễn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sâu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,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lợi</a:t>
            </a:r>
            <a:r>
              <a:rPr lang="en-US" dirty="0" smtClean="0"/>
              <a:t> </a:t>
            </a:r>
            <a:r>
              <a:rPr lang="en-US" dirty="0" err="1" smtClean="0"/>
              <a:t>ích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document database.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phổ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: </a:t>
            </a:r>
            <a:r>
              <a:rPr lang="en-US" dirty="0" err="1" smtClean="0"/>
              <a:t>RavenDB</a:t>
            </a:r>
            <a:r>
              <a:rPr lang="en-US" dirty="0" smtClean="0"/>
              <a:t> , </a:t>
            </a:r>
            <a:r>
              <a:rPr lang="en-US" dirty="0" err="1" smtClean="0"/>
              <a:t>MongoDB</a:t>
            </a:r>
            <a:r>
              <a:rPr lang="en-US" dirty="0" smtClean="0"/>
              <a:t>, </a:t>
            </a:r>
            <a:r>
              <a:rPr lang="en-US" dirty="0" err="1" smtClean="0"/>
              <a:t>CouchDB</a:t>
            </a:r>
            <a:r>
              <a:rPr lang="en-US" dirty="0" smtClean="0"/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nâng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vượt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trội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730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3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: key-value store, column families </a:t>
            </a:r>
            <a:r>
              <a:rPr lang="en-US" dirty="0" err="1" smtClean="0"/>
              <a:t>và</a:t>
            </a:r>
            <a:r>
              <a:rPr lang="en-US" dirty="0" smtClean="0"/>
              <a:t> graph database.</a:t>
            </a:r>
          </a:p>
          <a:p>
            <a:pPr marL="228600" indent="-228600">
              <a:buAutoNum type="arabicPeriod"/>
            </a:pPr>
            <a:r>
              <a:rPr lang="en-US" dirty="0" err="1" smtClean="0"/>
              <a:t>Như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dirty="0" smtClean="0"/>
              <a:t>attachment, HTTP API,…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</a:t>
            </a:r>
            <a:r>
              <a:rPr lang="en-US" dirty="0" err="1" smtClean="0"/>
              <a:t>hổ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nâng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: </a:t>
            </a:r>
            <a:r>
              <a:rPr lang="en-US" dirty="0" smtClean="0">
                <a:hlinkClick r:id="rId3"/>
              </a:rPr>
              <a:t>Authentication &amp; Authorization</a:t>
            </a:r>
            <a:r>
              <a:rPr lang="en-US" dirty="0" smtClean="0"/>
              <a:t>, </a:t>
            </a:r>
            <a:r>
              <a:rPr lang="en-US" dirty="0" smtClean="0">
                <a:hlinkClick r:id="rId4"/>
              </a:rPr>
              <a:t>Versioning Bundle</a:t>
            </a:r>
            <a:r>
              <a:rPr lang="en-US" dirty="0" smtClean="0"/>
              <a:t>, </a:t>
            </a:r>
            <a:r>
              <a:rPr lang="en-US" dirty="0" smtClean="0">
                <a:hlinkClick r:id="rId5"/>
              </a:rPr>
              <a:t>Encryption Bundle</a:t>
            </a:r>
            <a:r>
              <a:rPr lang="en-US" dirty="0" smtClean="0"/>
              <a:t>, </a:t>
            </a:r>
            <a:r>
              <a:rPr lang="en-US" dirty="0" smtClean="0">
                <a:hlinkClick r:id="rId6"/>
              </a:rPr>
              <a:t>Index Replication Bundle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03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: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Nghiên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cứu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?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 ?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đâu</a:t>
            </a:r>
            <a:r>
              <a:rPr lang="en-US" baseline="0" dirty="0" smtClean="0"/>
              <a:t> ?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093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1. </a:t>
            </a:r>
            <a:r>
              <a:rPr lang="en-US" dirty="0" err="1" smtClean="0"/>
              <a:t>Khó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server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2.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transaction.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huống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tán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786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xin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website </a:t>
            </a:r>
            <a:r>
              <a:rPr lang="en-US" baseline="0" dirty="0" err="1" smtClean="0"/>
              <a:t>khá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thuộc</a:t>
            </a:r>
            <a:endParaRPr lang="en-US" dirty="0" smtClean="0"/>
          </a:p>
          <a:p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xã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 pitchFamily="2" charset="2"/>
              </a:rPr>
              <a:t> </a:t>
            </a:r>
            <a:r>
              <a:rPr lang="en-US" baseline="0" dirty="0" err="1" smtClean="0">
                <a:sym typeface="Wingdings" pitchFamily="2" charset="2"/>
              </a:rPr>
              <a:t>số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người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sử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dụng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tăng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cao</a:t>
            </a:r>
            <a:r>
              <a:rPr lang="en-US" baseline="0" dirty="0" smtClean="0">
                <a:sym typeface="Wingdings" pitchFamily="2" charset="2"/>
              </a:rPr>
              <a:t>  </a:t>
            </a:r>
            <a:r>
              <a:rPr lang="en-US" baseline="0" dirty="0" err="1" smtClean="0">
                <a:sym typeface="Wingdings" pitchFamily="2" charset="2"/>
              </a:rPr>
              <a:t>dữ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liệu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ngày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càng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nhiều</a:t>
            </a:r>
            <a:r>
              <a:rPr lang="en-US" baseline="0" dirty="0" smtClean="0">
                <a:sym typeface="Wingdings" pitchFamily="2" charset="2"/>
              </a:rPr>
              <a:t>  </a:t>
            </a:r>
            <a:r>
              <a:rPr lang="en-US" baseline="0" dirty="0" err="1" smtClean="0">
                <a:sym typeface="Wingdings" pitchFamily="2" charset="2"/>
              </a:rPr>
              <a:t>vấn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đề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lưu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trữ</a:t>
            </a:r>
            <a:r>
              <a:rPr lang="en-US" baseline="0" dirty="0" smtClean="0">
                <a:sym typeface="Wingdings" pitchFamily="2" charset="2"/>
              </a:rPr>
              <a:t>, </a:t>
            </a:r>
            <a:r>
              <a:rPr lang="en-US" baseline="0" dirty="0" err="1" smtClean="0">
                <a:sym typeface="Wingdings" pitchFamily="2" charset="2"/>
              </a:rPr>
              <a:t>các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máy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chủ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hiện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tại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không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đáp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ứng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nổi</a:t>
            </a:r>
            <a:r>
              <a:rPr lang="en-US" baseline="0" dirty="0" smtClean="0">
                <a:sym typeface="Wingdings" pitchFamily="2" charset="2"/>
              </a:rPr>
              <a:t> </a:t>
            </a:r>
          </a:p>
          <a:p>
            <a:r>
              <a:rPr lang="en-US" baseline="0" dirty="0" smtClean="0">
                <a:sym typeface="Wingdings" pitchFamily="2" charset="2"/>
              </a:rPr>
              <a:t> </a:t>
            </a:r>
            <a:r>
              <a:rPr lang="en-US" baseline="0" dirty="0" err="1" smtClean="0">
                <a:sym typeface="Wingdings" pitchFamily="2" charset="2"/>
              </a:rPr>
              <a:t>cần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giải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pháp</a:t>
            </a:r>
            <a:endParaRPr lang="en-US" baseline="0" dirty="0" smtClean="0">
              <a:sym typeface="Wingdings" pitchFamily="2" charset="2"/>
            </a:endParaRPr>
          </a:p>
          <a:p>
            <a:pPr marL="171450" indent="-171450">
              <a:buFont typeface="Wingdings"/>
              <a:buChar char="à"/>
            </a:pPr>
            <a:r>
              <a:rPr lang="en-US" baseline="0" dirty="0" err="1" smtClean="0">
                <a:sym typeface="Wingdings" pitchFamily="2" charset="2"/>
              </a:rPr>
              <a:t>phân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tán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ra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nhiều</a:t>
            </a:r>
            <a:r>
              <a:rPr lang="en-US" baseline="0" dirty="0" smtClean="0">
                <a:sym typeface="Wingdings" pitchFamily="2" charset="2"/>
              </a:rPr>
              <a:t> server</a:t>
            </a:r>
          </a:p>
          <a:p>
            <a:pPr marL="171450" indent="-171450">
              <a:buFont typeface="Wingdings"/>
              <a:buChar char="à"/>
            </a:pPr>
            <a:r>
              <a:rPr lang="en-US" baseline="0" dirty="0" err="1" smtClean="0">
                <a:sym typeface="Wingdings" pitchFamily="2" charset="2"/>
              </a:rPr>
              <a:t>Tuy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nhiên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mở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rộng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phần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cứng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sẽ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tốn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nhiều</a:t>
            </a:r>
            <a:r>
              <a:rPr lang="en-US" baseline="0" dirty="0" smtClean="0">
                <a:sym typeface="Wingdings" pitchFamily="2" charset="2"/>
              </a:rPr>
              <a:t> chi </a:t>
            </a:r>
            <a:r>
              <a:rPr lang="en-US" baseline="0" dirty="0" err="1" smtClean="0">
                <a:sym typeface="Wingdings" pitchFamily="2" charset="2"/>
              </a:rPr>
              <a:t>phí</a:t>
            </a:r>
            <a:r>
              <a:rPr lang="en-US" baseline="0" dirty="0" smtClean="0">
                <a:sym typeface="Wingdings" pitchFamily="2" charset="2"/>
              </a:rPr>
              <a:t>, </a:t>
            </a:r>
            <a:r>
              <a:rPr lang="en-US" baseline="0" dirty="0" err="1" smtClean="0">
                <a:sym typeface="Wingdings" pitchFamily="2" charset="2"/>
              </a:rPr>
              <a:t>và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vẫn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ko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đáp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ứng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đủ</a:t>
            </a:r>
            <a:r>
              <a:rPr lang="en-US" baseline="0" dirty="0" smtClean="0">
                <a:sym typeface="Wingdings" pitchFamily="2" charset="2"/>
              </a:rPr>
              <a:t> </a:t>
            </a:r>
          </a:p>
          <a:p>
            <a:pPr marL="171450" indent="-171450">
              <a:buFont typeface="Wingdings"/>
              <a:buChar char="à"/>
            </a:pPr>
            <a:r>
              <a:rPr lang="en-US" baseline="0" dirty="0" err="1" smtClean="0">
                <a:sym typeface="Wingdings" pitchFamily="2" charset="2"/>
              </a:rPr>
              <a:t>Cần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cải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tiến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giải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pháp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phần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mềm</a:t>
            </a:r>
            <a:endParaRPr lang="en-US" baseline="0" dirty="0" smtClean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3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nâng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lớn</a:t>
            </a:r>
            <a:endParaRPr lang="en-US" baseline="0" dirty="0" smtClean="0"/>
          </a:p>
          <a:p>
            <a:endParaRPr lang="en-US" baseline="0" dirty="0" smtClean="0"/>
          </a:p>
          <a:p>
            <a:pPr marL="171450" indent="-171450">
              <a:buFont typeface="Wingdings"/>
              <a:buChar char="à"/>
            </a:pPr>
            <a:r>
              <a:rPr lang="en-US" baseline="0" dirty="0" smtClean="0">
                <a:sym typeface="Wingdings" pitchFamily="2" charset="2"/>
              </a:rPr>
              <a:t>NOSQL</a:t>
            </a: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81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baseline="0" dirty="0" smtClean="0"/>
              <a:t> so </a:t>
            </a:r>
            <a:r>
              <a:rPr lang="en-US" baseline="0" dirty="0" err="1" smtClean="0"/>
              <a:t>sánh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MongoDB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SQL Server 2008</a:t>
            </a:r>
          </a:p>
          <a:p>
            <a:r>
              <a:rPr lang="en-US" baseline="0" dirty="0" smtClean="0">
                <a:sym typeface="Wingdings" pitchFamily="2" charset="2"/>
              </a:rPr>
              <a:t> </a:t>
            </a:r>
            <a:r>
              <a:rPr lang="en-US" baseline="0" dirty="0" err="1" smtClean="0">
                <a:sym typeface="Wingdings" pitchFamily="2" charset="2"/>
              </a:rPr>
              <a:t>c</a:t>
            </a:r>
            <a:r>
              <a:rPr lang="en-US" baseline="0" dirty="0" err="1" smtClean="0"/>
              <a:t>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NoSQL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csdl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25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NoSQL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?</a:t>
            </a:r>
          </a:p>
          <a:p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phi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 </a:t>
            </a:r>
            <a:r>
              <a:rPr lang="en-US" baseline="0" dirty="0" smtClean="0">
                <a:sym typeface="Wingdings" pitchFamily="2" charset="2"/>
              </a:rPr>
              <a:t>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join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endParaRPr lang="en-US" dirty="0" smtClean="0"/>
          </a:p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SQL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giảm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rườm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rà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index  </a:t>
            </a:r>
            <a:r>
              <a:rPr lang="en-US" baseline="0" dirty="0" smtClean="0">
                <a:sym typeface="Wingdings" pitchFamily="2" charset="2"/>
              </a:rPr>
              <a:t>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endParaRPr lang="en-US" baseline="0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database: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document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phân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giản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496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Phù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mạng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….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ngân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….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luôn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chậm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trễ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đắt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vi-V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Bởi thế nếu các ứng dụng của bạn thuộc loại này thì hãy lựa chọn cơ sở dữ liệu RDBMS với mô hình quan hệ truyền thống.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163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NoSQL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MongoDB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CouchDB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MemCache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Cassandra…,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chọn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588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09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086600" cy="365760"/>
          </a:xfrm>
        </p:spPr>
        <p:txBody>
          <a:bodyPr rtlCol="0"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11" name="Picture 10" descr="C:\Users\buingoc\Pictures\logoUIT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0"/>
            <a:ext cx="76200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7427"/>
            <a:ext cx="7394448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9.gif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2209800"/>
            <a:ext cx="7467600" cy="1295400"/>
          </a:xfrm>
        </p:spPr>
        <p:txBody>
          <a:bodyPr/>
          <a:lstStyle/>
          <a:p>
            <a:r>
              <a:rPr lang="en-US" sz="2000" dirty="0" smtClean="0"/>
              <a:t>KHOÁ LUẬN TỐT NGHIỆP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TÌM HIỂU NOSQL VÀ ỨNG DỤNG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702278"/>
          </a:xfrm>
        </p:spPr>
        <p:txBody>
          <a:bodyPr>
            <a:normAutofit/>
          </a:bodyPr>
          <a:lstStyle/>
          <a:p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: </a:t>
            </a:r>
            <a:r>
              <a:rPr lang="en-US" dirty="0" err="1" smtClean="0"/>
              <a:t>ThS</a:t>
            </a:r>
            <a:r>
              <a:rPr lang="en-US" dirty="0" smtClean="0"/>
              <a:t>. </a:t>
            </a:r>
            <a:r>
              <a:rPr lang="en-US" dirty="0"/>
              <a:t>PHẠM THI </a:t>
            </a:r>
            <a:r>
              <a:rPr lang="en-US" dirty="0" smtClean="0"/>
              <a:t>VƯƠNG</a:t>
            </a:r>
          </a:p>
          <a:p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biện</a:t>
            </a:r>
            <a:r>
              <a:rPr lang="en-US" dirty="0"/>
              <a:t> </a:t>
            </a:r>
            <a:r>
              <a:rPr lang="en-US" dirty="0" smtClean="0"/>
              <a:t> : </a:t>
            </a:r>
            <a:r>
              <a:rPr lang="en-US" dirty="0" err="1" smtClean="0"/>
              <a:t>ThS</a:t>
            </a:r>
            <a:r>
              <a:rPr lang="en-US" dirty="0" smtClean="0"/>
              <a:t>.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endParaRPr lang="en-US" dirty="0"/>
          </a:p>
          <a:p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     : </a:t>
            </a:r>
            <a:r>
              <a:rPr lang="en-US" dirty="0"/>
              <a:t>DƯƠNG THÂN DÂN	- 08520057</a:t>
            </a:r>
          </a:p>
          <a:p>
            <a:r>
              <a:rPr lang="en-US" dirty="0"/>
              <a:t>   		 </a:t>
            </a:r>
            <a:r>
              <a:rPr lang="en-US" dirty="0" smtClean="0"/>
              <a:t>         BÙI </a:t>
            </a:r>
            <a:r>
              <a:rPr lang="en-US" dirty="0"/>
              <a:t>NGỌC HUY 	- 08520544</a:t>
            </a:r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1733006" y="1"/>
            <a:ext cx="7391400" cy="609600"/>
          </a:xfrm>
        </p:spPr>
        <p:txBody>
          <a:bodyPr/>
          <a:lstStyle/>
          <a:p>
            <a:pPr algn="ctr"/>
            <a:r>
              <a:rPr lang="vi-VN" sz="2000" dirty="0" smtClean="0"/>
              <a:t>ĐẠI HỌC QUỐC GIA TP.HỒ CHÍ MINH</a:t>
            </a:r>
            <a:endParaRPr lang="en-US" sz="2000" dirty="0" smtClean="0"/>
          </a:p>
          <a:p>
            <a:pPr algn="ctr"/>
            <a:r>
              <a:rPr lang="vi-VN" sz="2000" dirty="0" smtClean="0"/>
              <a:t>TRƯỜNG ĐẠI HỌC CÔNG NGHỆ THÔNG TIN</a:t>
            </a:r>
            <a:endParaRPr lang="en-US" sz="2000" dirty="0"/>
          </a:p>
        </p:txBody>
      </p:sp>
      <p:pic>
        <p:nvPicPr>
          <p:cNvPr id="4" name="Picture 3" descr="C:\Users\buingoc\Pictures\logoUIT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609600"/>
            <a:ext cx="1676400" cy="1447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307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nosql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cao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293332880"/>
              </p:ext>
            </p:extLst>
          </p:nvPr>
        </p:nvGraphicFramePr>
        <p:xfrm>
          <a:off x="685800" y="2133600"/>
          <a:ext cx="7467600" cy="2209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52982"/>
                <a:gridCol w="2562197"/>
                <a:gridCol w="2652421"/>
              </a:tblGrid>
              <a:tr h="906666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Facebook Search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&gt; 50 GB Data</a:t>
                      </a:r>
                      <a:endParaRPr lang="en-US" sz="2400" kern="1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4378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MySQL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Cassandra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343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Writes Average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~300ms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0.12ms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343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Reads Average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~350ms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15ms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24000" y="4572000"/>
            <a:ext cx="59921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Hiệu</a:t>
            </a:r>
            <a:r>
              <a:rPr lang="en-US" sz="2400" dirty="0"/>
              <a:t> </a:t>
            </a:r>
            <a:r>
              <a:rPr lang="en-US" sz="2400" dirty="0" err="1"/>
              <a:t>suất</a:t>
            </a:r>
            <a:r>
              <a:rPr lang="en-US" sz="2400" dirty="0"/>
              <a:t> </a:t>
            </a:r>
            <a:r>
              <a:rPr lang="en-US" sz="2400" dirty="0" err="1"/>
              <a:t>hoạt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MySQL </a:t>
            </a:r>
            <a:r>
              <a:rPr lang="en-US" sz="2400" dirty="0" err="1"/>
              <a:t>và</a:t>
            </a:r>
            <a:r>
              <a:rPr lang="en-US" sz="2400" dirty="0"/>
              <a:t> Cassandra</a:t>
            </a:r>
          </a:p>
        </p:txBody>
      </p:sp>
    </p:spTree>
    <p:extLst>
      <p:ext uri="{BB962C8B-B14F-4D97-AF65-F5344CB8AC3E}">
        <p14:creationId xmlns:p14="http://schemas.microsoft.com/office/powerpoint/2010/main" val="286846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đâu</a:t>
            </a:r>
            <a:r>
              <a:rPr lang="en-US" dirty="0"/>
              <a:t> 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err="1" smtClean="0"/>
              <a:t>Phù</a:t>
            </a:r>
            <a:r>
              <a:rPr lang="en-US" b="1" dirty="0" smtClean="0"/>
              <a:t> </a:t>
            </a:r>
            <a:r>
              <a:rPr lang="en-US" b="1" dirty="0" err="1" smtClean="0"/>
              <a:t>hợp</a:t>
            </a:r>
            <a:r>
              <a:rPr lang="en-US" b="1" dirty="0" smtClean="0"/>
              <a:t> </a:t>
            </a:r>
            <a:r>
              <a:rPr lang="en-US" b="1" dirty="0" err="1" smtClean="0"/>
              <a:t>với</a:t>
            </a:r>
            <a:r>
              <a:rPr lang="en-US" b="1" dirty="0" smtClean="0"/>
              <a:t> </a:t>
            </a:r>
            <a:r>
              <a:rPr lang="en-US" b="1" dirty="0" err="1" smtClean="0"/>
              <a:t>những</a:t>
            </a:r>
            <a:r>
              <a:rPr lang="en-US" b="1" dirty="0" smtClean="0"/>
              <a:t> </a:t>
            </a:r>
            <a:r>
              <a:rPr lang="en-US" b="1" dirty="0" err="1" smtClean="0"/>
              <a:t>ứng</a:t>
            </a:r>
            <a:r>
              <a:rPr lang="en-US" b="1" dirty="0" smtClean="0"/>
              <a:t> </a:t>
            </a:r>
            <a:r>
              <a:rPr lang="en-US" b="1" dirty="0" err="1" smtClean="0"/>
              <a:t>dụng</a:t>
            </a:r>
            <a:r>
              <a:rPr lang="en-US" b="1" dirty="0" smtClean="0"/>
              <a:t>:</a:t>
            </a:r>
          </a:p>
          <a:p>
            <a:pPr lvl="1"/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  <a:p>
            <a:pPr lvl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b="1" dirty="0" err="1" smtClean="0"/>
              <a:t>Không</a:t>
            </a:r>
            <a:r>
              <a:rPr lang="en-US" b="1" dirty="0" smtClean="0"/>
              <a:t> </a:t>
            </a:r>
            <a:r>
              <a:rPr lang="en-US" b="1" dirty="0" err="1" smtClean="0"/>
              <a:t>phù</a:t>
            </a:r>
            <a:r>
              <a:rPr lang="en-US" b="1" dirty="0" smtClean="0"/>
              <a:t> </a:t>
            </a:r>
            <a:r>
              <a:rPr lang="en-US" b="1" dirty="0" err="1" smtClean="0"/>
              <a:t>hợp</a:t>
            </a:r>
            <a:r>
              <a:rPr lang="en-US" b="1" dirty="0" smtClean="0"/>
              <a:t> </a:t>
            </a:r>
            <a:r>
              <a:rPr lang="en-US" b="1" dirty="0" err="1" smtClean="0"/>
              <a:t>với</a:t>
            </a:r>
            <a:r>
              <a:rPr lang="en-US" b="1" dirty="0" smtClean="0"/>
              <a:t>:</a:t>
            </a:r>
          </a:p>
          <a:p>
            <a:pPr lvl="1"/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endParaRPr lang="en-US" dirty="0" smtClean="0"/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endParaRPr lang="en-US" dirty="0" smtClean="0"/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(BI)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764" y="3962400"/>
            <a:ext cx="4038600" cy="25579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794" y="685800"/>
            <a:ext cx="1676400" cy="1676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369" y="685800"/>
            <a:ext cx="1390650" cy="13906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253343"/>
            <a:ext cx="1905000" cy="16328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347929"/>
            <a:ext cx="2355981" cy="138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500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474549"/>
            <a:ext cx="2209800" cy="1430451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087057944"/>
              </p:ext>
            </p:extLst>
          </p:nvPr>
        </p:nvGraphicFramePr>
        <p:xfrm>
          <a:off x="533400" y="1524000"/>
          <a:ext cx="7595616" cy="5063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2621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CÁC </a:t>
            </a:r>
            <a:r>
              <a:rPr lang="en-US" dirty="0"/>
              <a:t>GIẢI PHÁP CƠ SỞ DỮ LIỆU NOSQL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Có</a:t>
            </a:r>
            <a:r>
              <a:rPr lang="en-US" dirty="0" smtClean="0"/>
              <a:t> 4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NoSQL</a:t>
            </a:r>
            <a:r>
              <a:rPr lang="en-US" dirty="0" smtClean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497358569"/>
              </p:ext>
            </p:extLst>
          </p:nvPr>
        </p:nvGraphicFramePr>
        <p:xfrm>
          <a:off x="1219200" y="22098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669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ội</a:t>
            </a:r>
            <a:r>
              <a:rPr lang="en-US" dirty="0" smtClean="0"/>
              <a:t> dung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 smtClean="0"/>
          </a:p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RavenDB</a:t>
            </a:r>
            <a:endParaRPr lang="en-US" dirty="0" smtClean="0"/>
          </a:p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0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1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5" presetClass="emph" presetSubtype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ravendb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79322" y="1468470"/>
            <a:ext cx="7293077" cy="912600"/>
          </a:xfrm>
          <a:custGeom>
            <a:avLst/>
            <a:gdLst>
              <a:gd name="connsiteX0" fmla="*/ 0 w 7293077"/>
              <a:gd name="connsiteY0" fmla="*/ 152103 h 912600"/>
              <a:gd name="connsiteX1" fmla="*/ 152103 w 7293077"/>
              <a:gd name="connsiteY1" fmla="*/ 0 h 912600"/>
              <a:gd name="connsiteX2" fmla="*/ 7140974 w 7293077"/>
              <a:gd name="connsiteY2" fmla="*/ 0 h 912600"/>
              <a:gd name="connsiteX3" fmla="*/ 7293077 w 7293077"/>
              <a:gd name="connsiteY3" fmla="*/ 152103 h 912600"/>
              <a:gd name="connsiteX4" fmla="*/ 7293077 w 7293077"/>
              <a:gd name="connsiteY4" fmla="*/ 760497 h 912600"/>
              <a:gd name="connsiteX5" fmla="*/ 7140974 w 7293077"/>
              <a:gd name="connsiteY5" fmla="*/ 912600 h 912600"/>
              <a:gd name="connsiteX6" fmla="*/ 152103 w 7293077"/>
              <a:gd name="connsiteY6" fmla="*/ 912600 h 912600"/>
              <a:gd name="connsiteX7" fmla="*/ 0 w 7293077"/>
              <a:gd name="connsiteY7" fmla="*/ 760497 h 912600"/>
              <a:gd name="connsiteX8" fmla="*/ 0 w 7293077"/>
              <a:gd name="connsiteY8" fmla="*/ 152103 h 91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93077" h="912600">
                <a:moveTo>
                  <a:pt x="0" y="152103"/>
                </a:moveTo>
                <a:cubicBezTo>
                  <a:pt x="0" y="68099"/>
                  <a:pt x="68099" y="0"/>
                  <a:pt x="152103" y="0"/>
                </a:cubicBezTo>
                <a:lnTo>
                  <a:pt x="7140974" y="0"/>
                </a:lnTo>
                <a:cubicBezTo>
                  <a:pt x="7224978" y="0"/>
                  <a:pt x="7293077" y="68099"/>
                  <a:pt x="7293077" y="152103"/>
                </a:cubicBezTo>
                <a:lnTo>
                  <a:pt x="7293077" y="760497"/>
                </a:lnTo>
                <a:cubicBezTo>
                  <a:pt x="7293077" y="844501"/>
                  <a:pt x="7224978" y="912600"/>
                  <a:pt x="7140974" y="912600"/>
                </a:cubicBezTo>
                <a:lnTo>
                  <a:pt x="152103" y="912600"/>
                </a:lnTo>
                <a:cubicBezTo>
                  <a:pt x="68099" y="912600"/>
                  <a:pt x="0" y="844501"/>
                  <a:pt x="0" y="760497"/>
                </a:cubicBezTo>
                <a:lnTo>
                  <a:pt x="0" y="152103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5989" tIns="135989" rIns="135989" bIns="135989" numCol="1" spcCol="1270" anchor="ctr" anchorCtr="0">
            <a:noAutofit/>
          </a:bodyPr>
          <a:lstStyle/>
          <a:p>
            <a:pPr lvl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smtClean="0"/>
              <a:t>Document database</a:t>
            </a:r>
            <a:endParaRPr lang="vi-VN" sz="2400" kern="1200" dirty="0"/>
          </a:p>
        </p:txBody>
      </p:sp>
      <p:sp>
        <p:nvSpPr>
          <p:cNvPr id="10" name="Freeform 9"/>
          <p:cNvSpPr/>
          <p:nvPr/>
        </p:nvSpPr>
        <p:spPr>
          <a:xfrm>
            <a:off x="479322" y="2441932"/>
            <a:ext cx="7293077" cy="912600"/>
          </a:xfrm>
          <a:custGeom>
            <a:avLst/>
            <a:gdLst>
              <a:gd name="connsiteX0" fmla="*/ 0 w 7293077"/>
              <a:gd name="connsiteY0" fmla="*/ 152103 h 912600"/>
              <a:gd name="connsiteX1" fmla="*/ 152103 w 7293077"/>
              <a:gd name="connsiteY1" fmla="*/ 0 h 912600"/>
              <a:gd name="connsiteX2" fmla="*/ 7140974 w 7293077"/>
              <a:gd name="connsiteY2" fmla="*/ 0 h 912600"/>
              <a:gd name="connsiteX3" fmla="*/ 7293077 w 7293077"/>
              <a:gd name="connsiteY3" fmla="*/ 152103 h 912600"/>
              <a:gd name="connsiteX4" fmla="*/ 7293077 w 7293077"/>
              <a:gd name="connsiteY4" fmla="*/ 760497 h 912600"/>
              <a:gd name="connsiteX5" fmla="*/ 7140974 w 7293077"/>
              <a:gd name="connsiteY5" fmla="*/ 912600 h 912600"/>
              <a:gd name="connsiteX6" fmla="*/ 152103 w 7293077"/>
              <a:gd name="connsiteY6" fmla="*/ 912600 h 912600"/>
              <a:gd name="connsiteX7" fmla="*/ 0 w 7293077"/>
              <a:gd name="connsiteY7" fmla="*/ 760497 h 912600"/>
              <a:gd name="connsiteX8" fmla="*/ 0 w 7293077"/>
              <a:gd name="connsiteY8" fmla="*/ 152103 h 91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93077" h="912600">
                <a:moveTo>
                  <a:pt x="0" y="152103"/>
                </a:moveTo>
                <a:cubicBezTo>
                  <a:pt x="0" y="68099"/>
                  <a:pt x="68099" y="0"/>
                  <a:pt x="152103" y="0"/>
                </a:cubicBezTo>
                <a:lnTo>
                  <a:pt x="7140974" y="0"/>
                </a:lnTo>
                <a:cubicBezTo>
                  <a:pt x="7224978" y="0"/>
                  <a:pt x="7293077" y="68099"/>
                  <a:pt x="7293077" y="152103"/>
                </a:cubicBezTo>
                <a:lnTo>
                  <a:pt x="7293077" y="760497"/>
                </a:lnTo>
                <a:cubicBezTo>
                  <a:pt x="7293077" y="844501"/>
                  <a:pt x="7224978" y="912600"/>
                  <a:pt x="7140974" y="912600"/>
                </a:cubicBezTo>
                <a:lnTo>
                  <a:pt x="152103" y="912600"/>
                </a:lnTo>
                <a:cubicBezTo>
                  <a:pt x="68099" y="912600"/>
                  <a:pt x="0" y="844501"/>
                  <a:pt x="0" y="760497"/>
                </a:cubicBezTo>
                <a:lnTo>
                  <a:pt x="0" y="152103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5989" tIns="135989" rIns="135989" bIns="135989" numCol="1" spcCol="1270" anchor="ctr" anchorCtr="0">
            <a:noAutofit/>
          </a:bodyPr>
          <a:lstStyle/>
          <a:p>
            <a:pPr lvl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err="1" smtClean="0"/>
              <a:t>Mã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nguồn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mở</a:t>
            </a:r>
            <a:r>
              <a:rPr lang="en-US" sz="2400" kern="1200" dirty="0" smtClean="0"/>
              <a:t> - </a:t>
            </a:r>
            <a:r>
              <a:rPr lang="en-US" sz="2400" kern="1200" dirty="0" err="1" smtClean="0"/>
              <a:t>thiết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kế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dựa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trên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kiến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trúc</a:t>
            </a:r>
            <a:r>
              <a:rPr lang="en-US" sz="2400" kern="1200" dirty="0" smtClean="0"/>
              <a:t> client-server</a:t>
            </a:r>
            <a:endParaRPr lang="vi-VN" sz="2400" kern="1200" dirty="0"/>
          </a:p>
        </p:txBody>
      </p:sp>
      <p:sp>
        <p:nvSpPr>
          <p:cNvPr id="11" name="Freeform 10"/>
          <p:cNvSpPr/>
          <p:nvPr/>
        </p:nvSpPr>
        <p:spPr>
          <a:xfrm>
            <a:off x="479322" y="3423652"/>
            <a:ext cx="7293077" cy="912600"/>
          </a:xfrm>
          <a:custGeom>
            <a:avLst/>
            <a:gdLst>
              <a:gd name="connsiteX0" fmla="*/ 0 w 7293077"/>
              <a:gd name="connsiteY0" fmla="*/ 152103 h 912600"/>
              <a:gd name="connsiteX1" fmla="*/ 152103 w 7293077"/>
              <a:gd name="connsiteY1" fmla="*/ 0 h 912600"/>
              <a:gd name="connsiteX2" fmla="*/ 7140974 w 7293077"/>
              <a:gd name="connsiteY2" fmla="*/ 0 h 912600"/>
              <a:gd name="connsiteX3" fmla="*/ 7293077 w 7293077"/>
              <a:gd name="connsiteY3" fmla="*/ 152103 h 912600"/>
              <a:gd name="connsiteX4" fmla="*/ 7293077 w 7293077"/>
              <a:gd name="connsiteY4" fmla="*/ 760497 h 912600"/>
              <a:gd name="connsiteX5" fmla="*/ 7140974 w 7293077"/>
              <a:gd name="connsiteY5" fmla="*/ 912600 h 912600"/>
              <a:gd name="connsiteX6" fmla="*/ 152103 w 7293077"/>
              <a:gd name="connsiteY6" fmla="*/ 912600 h 912600"/>
              <a:gd name="connsiteX7" fmla="*/ 0 w 7293077"/>
              <a:gd name="connsiteY7" fmla="*/ 760497 h 912600"/>
              <a:gd name="connsiteX8" fmla="*/ 0 w 7293077"/>
              <a:gd name="connsiteY8" fmla="*/ 152103 h 91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93077" h="912600">
                <a:moveTo>
                  <a:pt x="0" y="152103"/>
                </a:moveTo>
                <a:cubicBezTo>
                  <a:pt x="0" y="68099"/>
                  <a:pt x="68099" y="0"/>
                  <a:pt x="152103" y="0"/>
                </a:cubicBezTo>
                <a:lnTo>
                  <a:pt x="7140974" y="0"/>
                </a:lnTo>
                <a:cubicBezTo>
                  <a:pt x="7224978" y="0"/>
                  <a:pt x="7293077" y="68099"/>
                  <a:pt x="7293077" y="152103"/>
                </a:cubicBezTo>
                <a:lnTo>
                  <a:pt x="7293077" y="760497"/>
                </a:lnTo>
                <a:cubicBezTo>
                  <a:pt x="7293077" y="844501"/>
                  <a:pt x="7224978" y="912600"/>
                  <a:pt x="7140974" y="912600"/>
                </a:cubicBezTo>
                <a:lnTo>
                  <a:pt x="152103" y="912600"/>
                </a:lnTo>
                <a:cubicBezTo>
                  <a:pt x="68099" y="912600"/>
                  <a:pt x="0" y="844501"/>
                  <a:pt x="0" y="760497"/>
                </a:cubicBezTo>
                <a:lnTo>
                  <a:pt x="0" y="152103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5989" tIns="135989" rIns="135989" bIns="135989" numCol="1" spcCol="1270" anchor="ctr" anchorCtr="0">
            <a:noAutofit/>
          </a:bodyPr>
          <a:lstStyle/>
          <a:p>
            <a:pPr lvl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err="1" smtClean="0"/>
              <a:t>Giải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pháp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dành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riêng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cho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nền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tảng</a:t>
            </a:r>
            <a:r>
              <a:rPr lang="en-US" sz="2400" kern="1200" dirty="0" smtClean="0"/>
              <a:t> .NET</a:t>
            </a:r>
            <a:endParaRPr lang="vi-VN" sz="2400" kern="1200" dirty="0"/>
          </a:p>
        </p:txBody>
      </p:sp>
      <p:sp>
        <p:nvSpPr>
          <p:cNvPr id="12" name="Freeform 11"/>
          <p:cNvSpPr/>
          <p:nvPr/>
        </p:nvSpPr>
        <p:spPr>
          <a:xfrm>
            <a:off x="479322" y="4405372"/>
            <a:ext cx="7293077" cy="912600"/>
          </a:xfrm>
          <a:custGeom>
            <a:avLst/>
            <a:gdLst>
              <a:gd name="connsiteX0" fmla="*/ 0 w 7293077"/>
              <a:gd name="connsiteY0" fmla="*/ 152103 h 912600"/>
              <a:gd name="connsiteX1" fmla="*/ 152103 w 7293077"/>
              <a:gd name="connsiteY1" fmla="*/ 0 h 912600"/>
              <a:gd name="connsiteX2" fmla="*/ 7140974 w 7293077"/>
              <a:gd name="connsiteY2" fmla="*/ 0 h 912600"/>
              <a:gd name="connsiteX3" fmla="*/ 7293077 w 7293077"/>
              <a:gd name="connsiteY3" fmla="*/ 152103 h 912600"/>
              <a:gd name="connsiteX4" fmla="*/ 7293077 w 7293077"/>
              <a:gd name="connsiteY4" fmla="*/ 760497 h 912600"/>
              <a:gd name="connsiteX5" fmla="*/ 7140974 w 7293077"/>
              <a:gd name="connsiteY5" fmla="*/ 912600 h 912600"/>
              <a:gd name="connsiteX6" fmla="*/ 152103 w 7293077"/>
              <a:gd name="connsiteY6" fmla="*/ 912600 h 912600"/>
              <a:gd name="connsiteX7" fmla="*/ 0 w 7293077"/>
              <a:gd name="connsiteY7" fmla="*/ 760497 h 912600"/>
              <a:gd name="connsiteX8" fmla="*/ 0 w 7293077"/>
              <a:gd name="connsiteY8" fmla="*/ 152103 h 91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93077" h="912600">
                <a:moveTo>
                  <a:pt x="0" y="152103"/>
                </a:moveTo>
                <a:cubicBezTo>
                  <a:pt x="0" y="68099"/>
                  <a:pt x="68099" y="0"/>
                  <a:pt x="152103" y="0"/>
                </a:cubicBezTo>
                <a:lnTo>
                  <a:pt x="7140974" y="0"/>
                </a:lnTo>
                <a:cubicBezTo>
                  <a:pt x="7224978" y="0"/>
                  <a:pt x="7293077" y="68099"/>
                  <a:pt x="7293077" y="152103"/>
                </a:cubicBezTo>
                <a:lnTo>
                  <a:pt x="7293077" y="760497"/>
                </a:lnTo>
                <a:cubicBezTo>
                  <a:pt x="7293077" y="844501"/>
                  <a:pt x="7224978" y="912600"/>
                  <a:pt x="7140974" y="912600"/>
                </a:cubicBezTo>
                <a:lnTo>
                  <a:pt x="152103" y="912600"/>
                </a:lnTo>
                <a:cubicBezTo>
                  <a:pt x="68099" y="912600"/>
                  <a:pt x="0" y="844501"/>
                  <a:pt x="0" y="760497"/>
                </a:cubicBezTo>
                <a:lnTo>
                  <a:pt x="0" y="152103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5989" tIns="135989" rIns="135989" bIns="135989" numCol="1" spcCol="1270" anchor="ctr" anchorCtr="0">
            <a:noAutofit/>
          </a:bodyPr>
          <a:lstStyle/>
          <a:p>
            <a:pPr lvl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err="1" smtClean="0"/>
              <a:t>Mô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hình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dữ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liệu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linh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hoạt</a:t>
            </a:r>
            <a:r>
              <a:rPr lang="en-US" sz="2400" kern="1200" dirty="0" smtClean="0"/>
              <a:t> </a:t>
            </a:r>
            <a:endParaRPr lang="vi-VN" sz="2400" kern="1200" dirty="0"/>
          </a:p>
        </p:txBody>
      </p:sp>
      <p:sp>
        <p:nvSpPr>
          <p:cNvPr id="13" name="Freeform 12"/>
          <p:cNvSpPr/>
          <p:nvPr/>
        </p:nvSpPr>
        <p:spPr>
          <a:xfrm>
            <a:off x="479322" y="5387092"/>
            <a:ext cx="7293077" cy="912600"/>
          </a:xfrm>
          <a:custGeom>
            <a:avLst/>
            <a:gdLst>
              <a:gd name="connsiteX0" fmla="*/ 0 w 7293077"/>
              <a:gd name="connsiteY0" fmla="*/ 152103 h 912600"/>
              <a:gd name="connsiteX1" fmla="*/ 152103 w 7293077"/>
              <a:gd name="connsiteY1" fmla="*/ 0 h 912600"/>
              <a:gd name="connsiteX2" fmla="*/ 7140974 w 7293077"/>
              <a:gd name="connsiteY2" fmla="*/ 0 h 912600"/>
              <a:gd name="connsiteX3" fmla="*/ 7293077 w 7293077"/>
              <a:gd name="connsiteY3" fmla="*/ 152103 h 912600"/>
              <a:gd name="connsiteX4" fmla="*/ 7293077 w 7293077"/>
              <a:gd name="connsiteY4" fmla="*/ 760497 h 912600"/>
              <a:gd name="connsiteX5" fmla="*/ 7140974 w 7293077"/>
              <a:gd name="connsiteY5" fmla="*/ 912600 h 912600"/>
              <a:gd name="connsiteX6" fmla="*/ 152103 w 7293077"/>
              <a:gd name="connsiteY6" fmla="*/ 912600 h 912600"/>
              <a:gd name="connsiteX7" fmla="*/ 0 w 7293077"/>
              <a:gd name="connsiteY7" fmla="*/ 760497 h 912600"/>
              <a:gd name="connsiteX8" fmla="*/ 0 w 7293077"/>
              <a:gd name="connsiteY8" fmla="*/ 152103 h 91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93077" h="912600">
                <a:moveTo>
                  <a:pt x="0" y="152103"/>
                </a:moveTo>
                <a:cubicBezTo>
                  <a:pt x="0" y="68099"/>
                  <a:pt x="68099" y="0"/>
                  <a:pt x="152103" y="0"/>
                </a:cubicBezTo>
                <a:lnTo>
                  <a:pt x="7140974" y="0"/>
                </a:lnTo>
                <a:cubicBezTo>
                  <a:pt x="7224978" y="0"/>
                  <a:pt x="7293077" y="68099"/>
                  <a:pt x="7293077" y="152103"/>
                </a:cubicBezTo>
                <a:lnTo>
                  <a:pt x="7293077" y="760497"/>
                </a:lnTo>
                <a:cubicBezTo>
                  <a:pt x="7293077" y="844501"/>
                  <a:pt x="7224978" y="912600"/>
                  <a:pt x="7140974" y="912600"/>
                </a:cubicBezTo>
                <a:lnTo>
                  <a:pt x="152103" y="912600"/>
                </a:lnTo>
                <a:cubicBezTo>
                  <a:pt x="68099" y="912600"/>
                  <a:pt x="0" y="844501"/>
                  <a:pt x="0" y="760497"/>
                </a:cubicBezTo>
                <a:lnTo>
                  <a:pt x="0" y="152103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5989" tIns="135989" rIns="135989" bIns="135989" numCol="1" spcCol="1270" anchor="ctr" anchorCtr="0">
            <a:noAutofit/>
          </a:bodyPr>
          <a:lstStyle/>
          <a:p>
            <a:pPr lvl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err="1" smtClean="0"/>
              <a:t>Xây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dựng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ứng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dụng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có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hiệu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suất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cao</a:t>
            </a:r>
            <a:r>
              <a:rPr lang="en-US" sz="2400" kern="1200" dirty="0" smtClean="0"/>
              <a:t>, </a:t>
            </a:r>
            <a:r>
              <a:rPr lang="en-US" sz="2400" kern="1200" dirty="0" err="1" smtClean="0"/>
              <a:t>độ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trễ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thấp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một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cách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nhanh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chóng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và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hiệu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quả</a:t>
            </a:r>
            <a:r>
              <a:rPr lang="en-US" sz="2400" kern="1200" dirty="0" smtClean="0"/>
              <a:t>.</a:t>
            </a:r>
            <a:endParaRPr lang="vi-VN" sz="2400" kern="1200" dirty="0"/>
          </a:p>
        </p:txBody>
      </p:sp>
    </p:spTree>
    <p:extLst>
      <p:ext uri="{BB962C8B-B14F-4D97-AF65-F5344CB8AC3E}">
        <p14:creationId xmlns:p14="http://schemas.microsoft.com/office/powerpoint/2010/main" val="395504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ravendb</a:t>
            </a:r>
            <a:r>
              <a:rPr lang="en-US" dirty="0"/>
              <a:t>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599" y="1663310"/>
            <a:ext cx="7519417" cy="403200"/>
          </a:xfrm>
          <a:prstGeom prst="rect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z="152400" extrusionH="63500" prstMaterial="dkEdge">
            <a:bevelT w="135400" h="16350" prst="relaxedInset"/>
            <a:contourClr>
              <a:schemeClr val="bg1"/>
            </a:contourClr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Freeform 8"/>
          <p:cNvSpPr/>
          <p:nvPr/>
        </p:nvSpPr>
        <p:spPr>
          <a:xfrm>
            <a:off x="985569" y="1427150"/>
            <a:ext cx="5263591" cy="472320"/>
          </a:xfrm>
          <a:custGeom>
            <a:avLst/>
            <a:gdLst>
              <a:gd name="connsiteX0" fmla="*/ 0 w 5263591"/>
              <a:gd name="connsiteY0" fmla="*/ 78722 h 472320"/>
              <a:gd name="connsiteX1" fmla="*/ 78722 w 5263591"/>
              <a:gd name="connsiteY1" fmla="*/ 0 h 472320"/>
              <a:gd name="connsiteX2" fmla="*/ 5184869 w 5263591"/>
              <a:gd name="connsiteY2" fmla="*/ 0 h 472320"/>
              <a:gd name="connsiteX3" fmla="*/ 5263591 w 5263591"/>
              <a:gd name="connsiteY3" fmla="*/ 78722 h 472320"/>
              <a:gd name="connsiteX4" fmla="*/ 5263591 w 5263591"/>
              <a:gd name="connsiteY4" fmla="*/ 393598 h 472320"/>
              <a:gd name="connsiteX5" fmla="*/ 5184869 w 5263591"/>
              <a:gd name="connsiteY5" fmla="*/ 472320 h 472320"/>
              <a:gd name="connsiteX6" fmla="*/ 78722 w 5263591"/>
              <a:gd name="connsiteY6" fmla="*/ 472320 h 472320"/>
              <a:gd name="connsiteX7" fmla="*/ 0 w 5263591"/>
              <a:gd name="connsiteY7" fmla="*/ 393598 h 472320"/>
              <a:gd name="connsiteX8" fmla="*/ 0 w 5263591"/>
              <a:gd name="connsiteY8" fmla="*/ 78722 h 472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63591" h="472320">
                <a:moveTo>
                  <a:pt x="0" y="78722"/>
                </a:moveTo>
                <a:cubicBezTo>
                  <a:pt x="0" y="35245"/>
                  <a:pt x="35245" y="0"/>
                  <a:pt x="78722" y="0"/>
                </a:cubicBezTo>
                <a:lnTo>
                  <a:pt x="5184869" y="0"/>
                </a:lnTo>
                <a:cubicBezTo>
                  <a:pt x="5228346" y="0"/>
                  <a:pt x="5263591" y="35245"/>
                  <a:pt x="5263591" y="78722"/>
                </a:cubicBezTo>
                <a:lnTo>
                  <a:pt x="5263591" y="393598"/>
                </a:lnTo>
                <a:cubicBezTo>
                  <a:pt x="5263591" y="437075"/>
                  <a:pt x="5228346" y="472320"/>
                  <a:pt x="5184869" y="472320"/>
                </a:cubicBezTo>
                <a:lnTo>
                  <a:pt x="78722" y="472320"/>
                </a:lnTo>
                <a:cubicBezTo>
                  <a:pt x="35245" y="472320"/>
                  <a:pt x="0" y="437075"/>
                  <a:pt x="0" y="393598"/>
                </a:cubicBezTo>
                <a:lnTo>
                  <a:pt x="0" y="78722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2008" tIns="23057" rIns="222008" bIns="23057" numCol="1" spcCol="1270" anchor="ctr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err="1" smtClean="0"/>
              <a:t>Thừa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hưởng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sức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mạnh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của</a:t>
            </a:r>
            <a:r>
              <a:rPr lang="en-US" sz="1600" kern="1200" dirty="0" smtClean="0"/>
              <a:t> NOSQL, document database</a:t>
            </a:r>
            <a:endParaRPr lang="vi-VN" sz="1600" kern="1200" dirty="0"/>
          </a:p>
        </p:txBody>
      </p:sp>
      <p:sp>
        <p:nvSpPr>
          <p:cNvPr id="10" name="Rectangle 9"/>
          <p:cNvSpPr/>
          <p:nvPr/>
        </p:nvSpPr>
        <p:spPr>
          <a:xfrm>
            <a:off x="609599" y="2389070"/>
            <a:ext cx="7519417" cy="403200"/>
          </a:xfrm>
          <a:prstGeom prst="rect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z="152400" extrusionH="63500" prstMaterial="dkEdge">
            <a:bevelT w="135400" h="16350" prst="relaxedInset"/>
            <a:contourClr>
              <a:schemeClr val="bg1"/>
            </a:contourClr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Freeform 10"/>
          <p:cNvSpPr/>
          <p:nvPr/>
        </p:nvSpPr>
        <p:spPr>
          <a:xfrm>
            <a:off x="985569" y="2152910"/>
            <a:ext cx="5263591" cy="472320"/>
          </a:xfrm>
          <a:custGeom>
            <a:avLst/>
            <a:gdLst>
              <a:gd name="connsiteX0" fmla="*/ 0 w 5263591"/>
              <a:gd name="connsiteY0" fmla="*/ 78722 h 472320"/>
              <a:gd name="connsiteX1" fmla="*/ 78722 w 5263591"/>
              <a:gd name="connsiteY1" fmla="*/ 0 h 472320"/>
              <a:gd name="connsiteX2" fmla="*/ 5184869 w 5263591"/>
              <a:gd name="connsiteY2" fmla="*/ 0 h 472320"/>
              <a:gd name="connsiteX3" fmla="*/ 5263591 w 5263591"/>
              <a:gd name="connsiteY3" fmla="*/ 78722 h 472320"/>
              <a:gd name="connsiteX4" fmla="*/ 5263591 w 5263591"/>
              <a:gd name="connsiteY4" fmla="*/ 393598 h 472320"/>
              <a:gd name="connsiteX5" fmla="*/ 5184869 w 5263591"/>
              <a:gd name="connsiteY5" fmla="*/ 472320 h 472320"/>
              <a:gd name="connsiteX6" fmla="*/ 78722 w 5263591"/>
              <a:gd name="connsiteY6" fmla="*/ 472320 h 472320"/>
              <a:gd name="connsiteX7" fmla="*/ 0 w 5263591"/>
              <a:gd name="connsiteY7" fmla="*/ 393598 h 472320"/>
              <a:gd name="connsiteX8" fmla="*/ 0 w 5263591"/>
              <a:gd name="connsiteY8" fmla="*/ 78722 h 472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63591" h="472320">
                <a:moveTo>
                  <a:pt x="0" y="78722"/>
                </a:moveTo>
                <a:cubicBezTo>
                  <a:pt x="0" y="35245"/>
                  <a:pt x="35245" y="0"/>
                  <a:pt x="78722" y="0"/>
                </a:cubicBezTo>
                <a:lnTo>
                  <a:pt x="5184869" y="0"/>
                </a:lnTo>
                <a:cubicBezTo>
                  <a:pt x="5228346" y="0"/>
                  <a:pt x="5263591" y="35245"/>
                  <a:pt x="5263591" y="78722"/>
                </a:cubicBezTo>
                <a:lnTo>
                  <a:pt x="5263591" y="393598"/>
                </a:lnTo>
                <a:cubicBezTo>
                  <a:pt x="5263591" y="437075"/>
                  <a:pt x="5228346" y="472320"/>
                  <a:pt x="5184869" y="472320"/>
                </a:cubicBezTo>
                <a:lnTo>
                  <a:pt x="78722" y="472320"/>
                </a:lnTo>
                <a:cubicBezTo>
                  <a:pt x="35245" y="472320"/>
                  <a:pt x="0" y="437075"/>
                  <a:pt x="0" y="393598"/>
                </a:cubicBezTo>
                <a:lnTo>
                  <a:pt x="0" y="78722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2008" tIns="23057" rIns="222008" bIns="23057" numCol="1" spcCol="1270" anchor="ctr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err="1" smtClean="0"/>
              <a:t>Hỗ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trợ</a:t>
            </a:r>
            <a:r>
              <a:rPr lang="en-US" sz="1600" kern="1200" dirty="0" smtClean="0"/>
              <a:t> transaction</a:t>
            </a:r>
            <a:endParaRPr lang="vi-VN" sz="1600" kern="1200" dirty="0"/>
          </a:p>
        </p:txBody>
      </p:sp>
      <p:sp>
        <p:nvSpPr>
          <p:cNvPr id="12" name="Rectangle 11"/>
          <p:cNvSpPr/>
          <p:nvPr/>
        </p:nvSpPr>
        <p:spPr>
          <a:xfrm>
            <a:off x="609599" y="3114830"/>
            <a:ext cx="7519417" cy="403200"/>
          </a:xfrm>
          <a:prstGeom prst="rect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z="152400" extrusionH="63500" prstMaterial="dkEdge">
            <a:bevelT w="135400" h="16350" prst="relaxedInset"/>
            <a:contourClr>
              <a:schemeClr val="bg1"/>
            </a:contourClr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Freeform 12"/>
          <p:cNvSpPr/>
          <p:nvPr/>
        </p:nvSpPr>
        <p:spPr>
          <a:xfrm>
            <a:off x="985569" y="2878670"/>
            <a:ext cx="5263591" cy="472320"/>
          </a:xfrm>
          <a:custGeom>
            <a:avLst/>
            <a:gdLst>
              <a:gd name="connsiteX0" fmla="*/ 0 w 5263591"/>
              <a:gd name="connsiteY0" fmla="*/ 78722 h 472320"/>
              <a:gd name="connsiteX1" fmla="*/ 78722 w 5263591"/>
              <a:gd name="connsiteY1" fmla="*/ 0 h 472320"/>
              <a:gd name="connsiteX2" fmla="*/ 5184869 w 5263591"/>
              <a:gd name="connsiteY2" fmla="*/ 0 h 472320"/>
              <a:gd name="connsiteX3" fmla="*/ 5263591 w 5263591"/>
              <a:gd name="connsiteY3" fmla="*/ 78722 h 472320"/>
              <a:gd name="connsiteX4" fmla="*/ 5263591 w 5263591"/>
              <a:gd name="connsiteY4" fmla="*/ 393598 h 472320"/>
              <a:gd name="connsiteX5" fmla="*/ 5184869 w 5263591"/>
              <a:gd name="connsiteY5" fmla="*/ 472320 h 472320"/>
              <a:gd name="connsiteX6" fmla="*/ 78722 w 5263591"/>
              <a:gd name="connsiteY6" fmla="*/ 472320 h 472320"/>
              <a:gd name="connsiteX7" fmla="*/ 0 w 5263591"/>
              <a:gd name="connsiteY7" fmla="*/ 393598 h 472320"/>
              <a:gd name="connsiteX8" fmla="*/ 0 w 5263591"/>
              <a:gd name="connsiteY8" fmla="*/ 78722 h 472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63591" h="472320">
                <a:moveTo>
                  <a:pt x="0" y="78722"/>
                </a:moveTo>
                <a:cubicBezTo>
                  <a:pt x="0" y="35245"/>
                  <a:pt x="35245" y="0"/>
                  <a:pt x="78722" y="0"/>
                </a:cubicBezTo>
                <a:lnTo>
                  <a:pt x="5184869" y="0"/>
                </a:lnTo>
                <a:cubicBezTo>
                  <a:pt x="5228346" y="0"/>
                  <a:pt x="5263591" y="35245"/>
                  <a:pt x="5263591" y="78722"/>
                </a:cubicBezTo>
                <a:lnTo>
                  <a:pt x="5263591" y="393598"/>
                </a:lnTo>
                <a:cubicBezTo>
                  <a:pt x="5263591" y="437075"/>
                  <a:pt x="5228346" y="472320"/>
                  <a:pt x="5184869" y="472320"/>
                </a:cubicBezTo>
                <a:lnTo>
                  <a:pt x="78722" y="472320"/>
                </a:lnTo>
                <a:cubicBezTo>
                  <a:pt x="35245" y="472320"/>
                  <a:pt x="0" y="437075"/>
                  <a:pt x="0" y="393598"/>
                </a:cubicBezTo>
                <a:lnTo>
                  <a:pt x="0" y="78722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2008" tIns="23057" rIns="222008" bIns="23057" numCol="1" spcCol="1270" anchor="ctr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err="1" smtClean="0"/>
              <a:t>Dữ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liệu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lưu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dưới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dạng</a:t>
            </a:r>
            <a:r>
              <a:rPr lang="en-US" sz="1600" kern="1200" dirty="0" smtClean="0"/>
              <a:t> JSON, phi </a:t>
            </a:r>
            <a:r>
              <a:rPr lang="en-US" sz="1600" kern="1200" dirty="0" err="1" smtClean="0"/>
              <a:t>lược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đồ</a:t>
            </a:r>
            <a:r>
              <a:rPr lang="en-US" sz="1600" kern="1200" dirty="0" smtClean="0"/>
              <a:t> (schema-less)</a:t>
            </a:r>
            <a:endParaRPr lang="vi-VN" sz="1600" kern="1200" dirty="0"/>
          </a:p>
        </p:txBody>
      </p:sp>
      <p:sp>
        <p:nvSpPr>
          <p:cNvPr id="14" name="Rectangle 13"/>
          <p:cNvSpPr/>
          <p:nvPr/>
        </p:nvSpPr>
        <p:spPr>
          <a:xfrm>
            <a:off x="609599" y="3840590"/>
            <a:ext cx="7519417" cy="403200"/>
          </a:xfrm>
          <a:prstGeom prst="rect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z="152400" extrusionH="63500" prstMaterial="dkEdge">
            <a:bevelT w="135400" h="16350" prst="relaxedInset"/>
            <a:contourClr>
              <a:schemeClr val="bg1"/>
            </a:contourClr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Freeform 14"/>
          <p:cNvSpPr/>
          <p:nvPr/>
        </p:nvSpPr>
        <p:spPr>
          <a:xfrm>
            <a:off x="985569" y="3604430"/>
            <a:ext cx="5263591" cy="472320"/>
          </a:xfrm>
          <a:custGeom>
            <a:avLst/>
            <a:gdLst>
              <a:gd name="connsiteX0" fmla="*/ 0 w 5263591"/>
              <a:gd name="connsiteY0" fmla="*/ 78722 h 472320"/>
              <a:gd name="connsiteX1" fmla="*/ 78722 w 5263591"/>
              <a:gd name="connsiteY1" fmla="*/ 0 h 472320"/>
              <a:gd name="connsiteX2" fmla="*/ 5184869 w 5263591"/>
              <a:gd name="connsiteY2" fmla="*/ 0 h 472320"/>
              <a:gd name="connsiteX3" fmla="*/ 5263591 w 5263591"/>
              <a:gd name="connsiteY3" fmla="*/ 78722 h 472320"/>
              <a:gd name="connsiteX4" fmla="*/ 5263591 w 5263591"/>
              <a:gd name="connsiteY4" fmla="*/ 393598 h 472320"/>
              <a:gd name="connsiteX5" fmla="*/ 5184869 w 5263591"/>
              <a:gd name="connsiteY5" fmla="*/ 472320 h 472320"/>
              <a:gd name="connsiteX6" fmla="*/ 78722 w 5263591"/>
              <a:gd name="connsiteY6" fmla="*/ 472320 h 472320"/>
              <a:gd name="connsiteX7" fmla="*/ 0 w 5263591"/>
              <a:gd name="connsiteY7" fmla="*/ 393598 h 472320"/>
              <a:gd name="connsiteX8" fmla="*/ 0 w 5263591"/>
              <a:gd name="connsiteY8" fmla="*/ 78722 h 472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63591" h="472320">
                <a:moveTo>
                  <a:pt x="0" y="78722"/>
                </a:moveTo>
                <a:cubicBezTo>
                  <a:pt x="0" y="35245"/>
                  <a:pt x="35245" y="0"/>
                  <a:pt x="78722" y="0"/>
                </a:cubicBezTo>
                <a:lnTo>
                  <a:pt x="5184869" y="0"/>
                </a:lnTo>
                <a:cubicBezTo>
                  <a:pt x="5228346" y="0"/>
                  <a:pt x="5263591" y="35245"/>
                  <a:pt x="5263591" y="78722"/>
                </a:cubicBezTo>
                <a:lnTo>
                  <a:pt x="5263591" y="393598"/>
                </a:lnTo>
                <a:cubicBezTo>
                  <a:pt x="5263591" y="437075"/>
                  <a:pt x="5228346" y="472320"/>
                  <a:pt x="5184869" y="472320"/>
                </a:cubicBezTo>
                <a:lnTo>
                  <a:pt x="78722" y="472320"/>
                </a:lnTo>
                <a:cubicBezTo>
                  <a:pt x="35245" y="472320"/>
                  <a:pt x="0" y="437075"/>
                  <a:pt x="0" y="393598"/>
                </a:cubicBezTo>
                <a:lnTo>
                  <a:pt x="0" y="78722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2008" tIns="23057" rIns="222008" bIns="23057" numCol="1" spcCol="1270" anchor="ctr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.NET API, </a:t>
            </a:r>
            <a:r>
              <a:rPr lang="en-US" sz="1600" kern="1200" dirty="0" err="1" smtClean="0"/>
              <a:t>RESTful</a:t>
            </a:r>
            <a:r>
              <a:rPr lang="en-US" sz="1600" kern="1200" dirty="0" smtClean="0"/>
              <a:t> API</a:t>
            </a:r>
            <a:endParaRPr lang="vi-VN" sz="1600" kern="1200" dirty="0"/>
          </a:p>
        </p:txBody>
      </p:sp>
      <p:sp>
        <p:nvSpPr>
          <p:cNvPr id="16" name="Rectangle 15"/>
          <p:cNvSpPr/>
          <p:nvPr/>
        </p:nvSpPr>
        <p:spPr>
          <a:xfrm>
            <a:off x="609599" y="4566350"/>
            <a:ext cx="7519417" cy="403200"/>
          </a:xfrm>
          <a:prstGeom prst="rect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z="152400" extrusionH="63500" prstMaterial="dkEdge">
            <a:bevelT w="135400" h="16350" prst="relaxedInset"/>
            <a:contourClr>
              <a:schemeClr val="bg1"/>
            </a:contourClr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Freeform 16"/>
          <p:cNvSpPr/>
          <p:nvPr/>
        </p:nvSpPr>
        <p:spPr>
          <a:xfrm>
            <a:off x="985569" y="4330190"/>
            <a:ext cx="5263591" cy="472320"/>
          </a:xfrm>
          <a:custGeom>
            <a:avLst/>
            <a:gdLst>
              <a:gd name="connsiteX0" fmla="*/ 0 w 5263591"/>
              <a:gd name="connsiteY0" fmla="*/ 78722 h 472320"/>
              <a:gd name="connsiteX1" fmla="*/ 78722 w 5263591"/>
              <a:gd name="connsiteY1" fmla="*/ 0 h 472320"/>
              <a:gd name="connsiteX2" fmla="*/ 5184869 w 5263591"/>
              <a:gd name="connsiteY2" fmla="*/ 0 h 472320"/>
              <a:gd name="connsiteX3" fmla="*/ 5263591 w 5263591"/>
              <a:gd name="connsiteY3" fmla="*/ 78722 h 472320"/>
              <a:gd name="connsiteX4" fmla="*/ 5263591 w 5263591"/>
              <a:gd name="connsiteY4" fmla="*/ 393598 h 472320"/>
              <a:gd name="connsiteX5" fmla="*/ 5184869 w 5263591"/>
              <a:gd name="connsiteY5" fmla="*/ 472320 h 472320"/>
              <a:gd name="connsiteX6" fmla="*/ 78722 w 5263591"/>
              <a:gd name="connsiteY6" fmla="*/ 472320 h 472320"/>
              <a:gd name="connsiteX7" fmla="*/ 0 w 5263591"/>
              <a:gd name="connsiteY7" fmla="*/ 393598 h 472320"/>
              <a:gd name="connsiteX8" fmla="*/ 0 w 5263591"/>
              <a:gd name="connsiteY8" fmla="*/ 78722 h 472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63591" h="472320">
                <a:moveTo>
                  <a:pt x="0" y="78722"/>
                </a:moveTo>
                <a:cubicBezTo>
                  <a:pt x="0" y="35245"/>
                  <a:pt x="35245" y="0"/>
                  <a:pt x="78722" y="0"/>
                </a:cubicBezTo>
                <a:lnTo>
                  <a:pt x="5184869" y="0"/>
                </a:lnTo>
                <a:cubicBezTo>
                  <a:pt x="5228346" y="0"/>
                  <a:pt x="5263591" y="35245"/>
                  <a:pt x="5263591" y="78722"/>
                </a:cubicBezTo>
                <a:lnTo>
                  <a:pt x="5263591" y="393598"/>
                </a:lnTo>
                <a:cubicBezTo>
                  <a:pt x="5263591" y="437075"/>
                  <a:pt x="5228346" y="472320"/>
                  <a:pt x="5184869" y="472320"/>
                </a:cubicBezTo>
                <a:lnTo>
                  <a:pt x="78722" y="472320"/>
                </a:lnTo>
                <a:cubicBezTo>
                  <a:pt x="35245" y="472320"/>
                  <a:pt x="0" y="437075"/>
                  <a:pt x="0" y="393598"/>
                </a:cubicBezTo>
                <a:lnTo>
                  <a:pt x="0" y="78722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2008" tIns="23057" rIns="222008" bIns="23057" numCol="1" spcCol="1270" anchor="ctr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err="1" smtClean="0"/>
              <a:t>Sử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dụng</a:t>
            </a:r>
            <a:r>
              <a:rPr lang="en-US" sz="1600" kern="1200" dirty="0" smtClean="0"/>
              <a:t> “index” </a:t>
            </a:r>
            <a:r>
              <a:rPr lang="en-US" sz="1600" kern="1200" dirty="0" err="1" smtClean="0"/>
              <a:t>để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truy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vấn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dữ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liệu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nhanh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chóng</a:t>
            </a:r>
            <a:endParaRPr lang="vi-VN" sz="1600" kern="1200" dirty="0"/>
          </a:p>
        </p:txBody>
      </p:sp>
      <p:sp>
        <p:nvSpPr>
          <p:cNvPr id="18" name="Rectangle 17"/>
          <p:cNvSpPr/>
          <p:nvPr/>
        </p:nvSpPr>
        <p:spPr>
          <a:xfrm>
            <a:off x="609599" y="5292110"/>
            <a:ext cx="7519417" cy="403200"/>
          </a:xfrm>
          <a:prstGeom prst="rect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z="152400" extrusionH="63500" prstMaterial="dkEdge">
            <a:bevelT w="135400" h="16350" prst="relaxedInset"/>
            <a:contourClr>
              <a:schemeClr val="bg1"/>
            </a:contourClr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Freeform 18"/>
          <p:cNvSpPr/>
          <p:nvPr/>
        </p:nvSpPr>
        <p:spPr>
          <a:xfrm>
            <a:off x="985569" y="5055950"/>
            <a:ext cx="5263591" cy="472320"/>
          </a:xfrm>
          <a:custGeom>
            <a:avLst/>
            <a:gdLst>
              <a:gd name="connsiteX0" fmla="*/ 0 w 5263591"/>
              <a:gd name="connsiteY0" fmla="*/ 78722 h 472320"/>
              <a:gd name="connsiteX1" fmla="*/ 78722 w 5263591"/>
              <a:gd name="connsiteY1" fmla="*/ 0 h 472320"/>
              <a:gd name="connsiteX2" fmla="*/ 5184869 w 5263591"/>
              <a:gd name="connsiteY2" fmla="*/ 0 h 472320"/>
              <a:gd name="connsiteX3" fmla="*/ 5263591 w 5263591"/>
              <a:gd name="connsiteY3" fmla="*/ 78722 h 472320"/>
              <a:gd name="connsiteX4" fmla="*/ 5263591 w 5263591"/>
              <a:gd name="connsiteY4" fmla="*/ 393598 h 472320"/>
              <a:gd name="connsiteX5" fmla="*/ 5184869 w 5263591"/>
              <a:gd name="connsiteY5" fmla="*/ 472320 h 472320"/>
              <a:gd name="connsiteX6" fmla="*/ 78722 w 5263591"/>
              <a:gd name="connsiteY6" fmla="*/ 472320 h 472320"/>
              <a:gd name="connsiteX7" fmla="*/ 0 w 5263591"/>
              <a:gd name="connsiteY7" fmla="*/ 393598 h 472320"/>
              <a:gd name="connsiteX8" fmla="*/ 0 w 5263591"/>
              <a:gd name="connsiteY8" fmla="*/ 78722 h 472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63591" h="472320">
                <a:moveTo>
                  <a:pt x="0" y="78722"/>
                </a:moveTo>
                <a:cubicBezTo>
                  <a:pt x="0" y="35245"/>
                  <a:pt x="35245" y="0"/>
                  <a:pt x="78722" y="0"/>
                </a:cubicBezTo>
                <a:lnTo>
                  <a:pt x="5184869" y="0"/>
                </a:lnTo>
                <a:cubicBezTo>
                  <a:pt x="5228346" y="0"/>
                  <a:pt x="5263591" y="35245"/>
                  <a:pt x="5263591" y="78722"/>
                </a:cubicBezTo>
                <a:lnTo>
                  <a:pt x="5263591" y="393598"/>
                </a:lnTo>
                <a:cubicBezTo>
                  <a:pt x="5263591" y="437075"/>
                  <a:pt x="5228346" y="472320"/>
                  <a:pt x="5184869" y="472320"/>
                </a:cubicBezTo>
                <a:lnTo>
                  <a:pt x="78722" y="472320"/>
                </a:lnTo>
                <a:cubicBezTo>
                  <a:pt x="35245" y="472320"/>
                  <a:pt x="0" y="437075"/>
                  <a:pt x="0" y="393598"/>
                </a:cubicBezTo>
                <a:lnTo>
                  <a:pt x="0" y="78722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2008" tIns="23057" rIns="222008" bIns="23057" numCol="1" spcCol="1270" anchor="ctr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Replication </a:t>
            </a:r>
            <a:r>
              <a:rPr lang="en-US" sz="1600" kern="1200" dirty="0" err="1" smtClean="0"/>
              <a:t>và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sharding</a:t>
            </a:r>
            <a:endParaRPr lang="vi-VN" sz="1600" kern="1200" dirty="0"/>
          </a:p>
        </p:txBody>
      </p:sp>
      <p:sp>
        <p:nvSpPr>
          <p:cNvPr id="20" name="Rectangle 19"/>
          <p:cNvSpPr/>
          <p:nvPr/>
        </p:nvSpPr>
        <p:spPr>
          <a:xfrm>
            <a:off x="609599" y="6017870"/>
            <a:ext cx="7519417" cy="403200"/>
          </a:xfrm>
          <a:prstGeom prst="rect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z="152400" extrusionH="63500" prstMaterial="dkEdge">
            <a:bevelT w="135400" h="16350" prst="relaxedInset"/>
            <a:contourClr>
              <a:schemeClr val="bg1"/>
            </a:contourClr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Freeform 20"/>
          <p:cNvSpPr/>
          <p:nvPr/>
        </p:nvSpPr>
        <p:spPr>
          <a:xfrm>
            <a:off x="985569" y="5781710"/>
            <a:ext cx="5263591" cy="472320"/>
          </a:xfrm>
          <a:custGeom>
            <a:avLst/>
            <a:gdLst>
              <a:gd name="connsiteX0" fmla="*/ 0 w 5263591"/>
              <a:gd name="connsiteY0" fmla="*/ 78722 h 472320"/>
              <a:gd name="connsiteX1" fmla="*/ 78722 w 5263591"/>
              <a:gd name="connsiteY1" fmla="*/ 0 h 472320"/>
              <a:gd name="connsiteX2" fmla="*/ 5184869 w 5263591"/>
              <a:gd name="connsiteY2" fmla="*/ 0 h 472320"/>
              <a:gd name="connsiteX3" fmla="*/ 5263591 w 5263591"/>
              <a:gd name="connsiteY3" fmla="*/ 78722 h 472320"/>
              <a:gd name="connsiteX4" fmla="*/ 5263591 w 5263591"/>
              <a:gd name="connsiteY4" fmla="*/ 393598 h 472320"/>
              <a:gd name="connsiteX5" fmla="*/ 5184869 w 5263591"/>
              <a:gd name="connsiteY5" fmla="*/ 472320 h 472320"/>
              <a:gd name="connsiteX6" fmla="*/ 78722 w 5263591"/>
              <a:gd name="connsiteY6" fmla="*/ 472320 h 472320"/>
              <a:gd name="connsiteX7" fmla="*/ 0 w 5263591"/>
              <a:gd name="connsiteY7" fmla="*/ 393598 h 472320"/>
              <a:gd name="connsiteX8" fmla="*/ 0 w 5263591"/>
              <a:gd name="connsiteY8" fmla="*/ 78722 h 472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63591" h="472320">
                <a:moveTo>
                  <a:pt x="0" y="78722"/>
                </a:moveTo>
                <a:cubicBezTo>
                  <a:pt x="0" y="35245"/>
                  <a:pt x="35245" y="0"/>
                  <a:pt x="78722" y="0"/>
                </a:cubicBezTo>
                <a:lnTo>
                  <a:pt x="5184869" y="0"/>
                </a:lnTo>
                <a:cubicBezTo>
                  <a:pt x="5228346" y="0"/>
                  <a:pt x="5263591" y="35245"/>
                  <a:pt x="5263591" y="78722"/>
                </a:cubicBezTo>
                <a:lnTo>
                  <a:pt x="5263591" y="393598"/>
                </a:lnTo>
                <a:cubicBezTo>
                  <a:pt x="5263591" y="437075"/>
                  <a:pt x="5228346" y="472320"/>
                  <a:pt x="5184869" y="472320"/>
                </a:cubicBezTo>
                <a:lnTo>
                  <a:pt x="78722" y="472320"/>
                </a:lnTo>
                <a:cubicBezTo>
                  <a:pt x="35245" y="472320"/>
                  <a:pt x="0" y="437075"/>
                  <a:pt x="0" y="393598"/>
                </a:cubicBezTo>
                <a:lnTo>
                  <a:pt x="0" y="78722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2008" tIns="23057" rIns="222008" bIns="23057" numCol="1" spcCol="1270" anchor="ctr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smtClean="0"/>
              <a:t>Raven Studio Management</a:t>
            </a:r>
            <a:endParaRPr lang="vi-VN" sz="1600" kern="1200"/>
          </a:p>
        </p:txBody>
      </p:sp>
    </p:spTree>
    <p:extLst>
      <p:ext uri="{BB962C8B-B14F-4D97-AF65-F5344CB8AC3E}">
        <p14:creationId xmlns:p14="http://schemas.microsoft.com/office/powerpoint/2010/main" val="2324815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  <p:bldP spid="15" grpId="0" animBg="1"/>
      <p:bldP spid="17" grpId="0" animBg="1"/>
      <p:bldP spid="19" grpId="0" animBg="1"/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so sánh ravendb với mssql 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545953"/>
              </p:ext>
            </p:extLst>
          </p:nvPr>
        </p:nvGraphicFramePr>
        <p:xfrm>
          <a:off x="228600" y="609600"/>
          <a:ext cx="8382000" cy="5451348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958411"/>
                <a:gridCol w="3760150"/>
                <a:gridCol w="2663439"/>
              </a:tblGrid>
              <a:tr h="0">
                <a:tc>
                  <a:txBody>
                    <a:bodyPr/>
                    <a:lstStyle/>
                    <a:p>
                      <a:pPr marL="0" marR="82550" indent="8636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endParaRPr lang="en-US" sz="1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indent="8636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spc="-10" dirty="0" err="1" smtClean="0">
                          <a:effectLst/>
                        </a:rPr>
                        <a:t>RavenDB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indent="8636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spc="-10" dirty="0" smtClean="0">
                          <a:effectLst/>
                        </a:rPr>
                        <a:t>RDBMS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spc="-10" dirty="0" err="1" smtClean="0">
                          <a:effectLst/>
                        </a:rPr>
                        <a:t>Dữ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liệu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spc="-10" dirty="0" err="1" smtClean="0">
                          <a:effectLst/>
                        </a:rPr>
                        <a:t>Có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>
                          <a:effectLst/>
                        </a:rPr>
                        <a:t>cấu</a:t>
                      </a:r>
                      <a:r>
                        <a:rPr lang="en-US" sz="1800" b="0" spc="-10" dirty="0">
                          <a:effectLst/>
                        </a:rPr>
                        <a:t> </a:t>
                      </a:r>
                      <a:r>
                        <a:rPr lang="en-US" sz="1800" b="0" spc="-10" dirty="0" err="1">
                          <a:effectLst/>
                        </a:rPr>
                        <a:t>trúc</a:t>
                      </a:r>
                      <a:r>
                        <a:rPr lang="en-US" sz="1800" b="0" spc="-10" dirty="0">
                          <a:effectLst/>
                        </a:rPr>
                        <a:t>, </a:t>
                      </a:r>
                      <a:r>
                        <a:rPr lang="en-US" sz="1800" b="0" spc="-10" dirty="0" err="1">
                          <a:effectLst/>
                        </a:rPr>
                        <a:t>không</a:t>
                      </a:r>
                      <a:r>
                        <a:rPr lang="en-US" sz="1800" b="0" spc="-10" dirty="0">
                          <a:effectLst/>
                        </a:rPr>
                        <a:t> </a:t>
                      </a:r>
                      <a:r>
                        <a:rPr lang="en-US" sz="1800" b="0" spc="-10" dirty="0" err="1">
                          <a:effectLst/>
                        </a:rPr>
                        <a:t>có</a:t>
                      </a:r>
                      <a:r>
                        <a:rPr lang="en-US" sz="1800" b="0" spc="-10" dirty="0">
                          <a:effectLst/>
                        </a:rPr>
                        <a:t> </a:t>
                      </a:r>
                      <a:r>
                        <a:rPr lang="en-US" sz="1800" b="0" spc="-10" dirty="0" err="1">
                          <a:effectLst/>
                        </a:rPr>
                        <a:t>cấu</a:t>
                      </a:r>
                      <a:r>
                        <a:rPr lang="en-US" sz="1800" b="0" spc="-10" dirty="0">
                          <a:effectLst/>
                        </a:rPr>
                        <a:t> </a:t>
                      </a:r>
                      <a:r>
                        <a:rPr lang="en-US" sz="1800" b="0" spc="-10" dirty="0" err="1">
                          <a:effectLst/>
                        </a:rPr>
                        <a:t>trúc</a:t>
                      </a:r>
                      <a:r>
                        <a:rPr lang="en-US" sz="1800" b="0" spc="-10" dirty="0">
                          <a:effectLst/>
                        </a:rPr>
                        <a:t>. 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spc="-10" dirty="0" err="1" smtClean="0">
                          <a:effectLst/>
                        </a:rPr>
                        <a:t>Có</a:t>
                      </a:r>
                      <a:r>
                        <a:rPr lang="en-US" sz="1800" spc="-10" baseline="0" dirty="0" smtClean="0">
                          <a:effectLst/>
                        </a:rPr>
                        <a:t> </a:t>
                      </a:r>
                      <a:r>
                        <a:rPr lang="en-US" sz="1800" spc="-10" baseline="0" dirty="0" err="1" smtClean="0">
                          <a:effectLst/>
                        </a:rPr>
                        <a:t>cấu</a:t>
                      </a:r>
                      <a:r>
                        <a:rPr lang="en-US" sz="1800" spc="-10" baseline="0" dirty="0" smtClean="0">
                          <a:effectLst/>
                        </a:rPr>
                        <a:t> </a:t>
                      </a:r>
                      <a:r>
                        <a:rPr lang="en-US" sz="1800" spc="-10" baseline="0" dirty="0" err="1" smtClean="0">
                          <a:effectLst/>
                        </a:rPr>
                        <a:t>trúc</a:t>
                      </a:r>
                      <a:r>
                        <a:rPr lang="en-US" sz="1800" spc="-10" baseline="0" dirty="0" smtClean="0">
                          <a:effectLst/>
                        </a:rPr>
                        <a:t>, </a:t>
                      </a:r>
                      <a:r>
                        <a:rPr lang="en-US" sz="1800" spc="-10" dirty="0" smtClean="0">
                          <a:effectLst/>
                        </a:rPr>
                        <a:t> </a:t>
                      </a:r>
                      <a:r>
                        <a:rPr lang="en-US" sz="1800" spc="-10" dirty="0" err="1" smtClean="0">
                          <a:effectLst/>
                        </a:rPr>
                        <a:t>dữ</a:t>
                      </a:r>
                      <a:r>
                        <a:rPr lang="en-US" sz="1800" spc="-10" baseline="0" dirty="0" smtClean="0">
                          <a:effectLst/>
                        </a:rPr>
                        <a:t> </a:t>
                      </a:r>
                      <a:r>
                        <a:rPr lang="en-US" sz="1800" spc="-10" baseline="0" dirty="0" err="1" smtClean="0">
                          <a:effectLst/>
                        </a:rPr>
                        <a:t>liệu</a:t>
                      </a:r>
                      <a:r>
                        <a:rPr lang="en-US" sz="1800" spc="-10" baseline="0" dirty="0" smtClean="0">
                          <a:effectLst/>
                        </a:rPr>
                        <a:t> </a:t>
                      </a:r>
                      <a:r>
                        <a:rPr lang="en-US" sz="1800" spc="-10" dirty="0" err="1" smtClean="0">
                          <a:effectLst/>
                        </a:rPr>
                        <a:t>phải</a:t>
                      </a:r>
                      <a:r>
                        <a:rPr lang="en-US" sz="1800" spc="-10" dirty="0" smtClean="0">
                          <a:effectLst/>
                        </a:rPr>
                        <a:t> </a:t>
                      </a:r>
                      <a:r>
                        <a:rPr lang="en-US" sz="1800" spc="-10" dirty="0" err="1">
                          <a:effectLst/>
                        </a:rPr>
                        <a:t>được</a:t>
                      </a:r>
                      <a:r>
                        <a:rPr lang="en-US" sz="1800" spc="-10" dirty="0">
                          <a:effectLst/>
                        </a:rPr>
                        <a:t> </a:t>
                      </a:r>
                      <a:r>
                        <a:rPr lang="en-US" sz="1800" spc="-10" dirty="0" err="1">
                          <a:effectLst/>
                        </a:rPr>
                        <a:t>chuẩn</a:t>
                      </a:r>
                      <a:r>
                        <a:rPr lang="en-US" sz="1800" spc="-10" dirty="0">
                          <a:effectLst/>
                        </a:rPr>
                        <a:t> </a:t>
                      </a:r>
                      <a:r>
                        <a:rPr lang="en-US" sz="1800" spc="-10" dirty="0" err="1">
                          <a:effectLst/>
                        </a:rPr>
                        <a:t>hóa</a:t>
                      </a:r>
                      <a:r>
                        <a:rPr lang="en-US" sz="1800" spc="-10" dirty="0">
                          <a:effectLst/>
                        </a:rPr>
                        <a:t>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8255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8640" algn="l"/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Kiểu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dữ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liệu</a:t>
                      </a:r>
                      <a:endParaRPr lang="en-US" sz="1800" b="0" dirty="0" smtClean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8640" algn="l"/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lang="en-US" sz="1800" b="0" spc="-10" dirty="0" err="1" smtClean="0">
                          <a:effectLst/>
                        </a:rPr>
                        <a:t>Không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cần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định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nghĩa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trước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kiểu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dữ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liệu.Dữ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liệu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lưu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trữ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dưới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dạng</a:t>
                      </a:r>
                      <a:r>
                        <a:rPr lang="en-US" sz="1800" b="0" spc="-10" dirty="0" smtClean="0">
                          <a:effectLst/>
                        </a:rPr>
                        <a:t> JSON</a:t>
                      </a:r>
                      <a:r>
                        <a:rPr lang="en-US" sz="1800" b="0" spc="-10" baseline="0" dirty="0" smtClean="0">
                          <a:effectLst/>
                        </a:rPr>
                        <a:t> </a:t>
                      </a:r>
                      <a:endParaRPr lang="en-US" sz="1800" b="0" dirty="0" smtClean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8640" algn="l"/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lang="en-US" sz="1800" spc="-10" dirty="0" err="1" smtClean="0">
                          <a:effectLst/>
                        </a:rPr>
                        <a:t>Phải</a:t>
                      </a:r>
                      <a:r>
                        <a:rPr lang="en-US" sz="1800" spc="-10" dirty="0" smtClean="0">
                          <a:effectLst/>
                        </a:rPr>
                        <a:t> </a:t>
                      </a:r>
                      <a:r>
                        <a:rPr lang="en-US" sz="1800" spc="-10" dirty="0" err="1" smtClean="0">
                          <a:effectLst/>
                        </a:rPr>
                        <a:t>định</a:t>
                      </a:r>
                      <a:r>
                        <a:rPr lang="en-US" sz="1800" spc="-10" dirty="0" smtClean="0">
                          <a:effectLst/>
                        </a:rPr>
                        <a:t> </a:t>
                      </a:r>
                      <a:r>
                        <a:rPr lang="en-US" sz="1800" spc="-10" dirty="0" err="1" smtClean="0">
                          <a:effectLst/>
                        </a:rPr>
                        <a:t>nghĩa</a:t>
                      </a:r>
                      <a:r>
                        <a:rPr lang="en-US" sz="1800" spc="-10" baseline="0" dirty="0" smtClean="0">
                          <a:effectLst/>
                        </a:rPr>
                        <a:t> </a:t>
                      </a:r>
                      <a:r>
                        <a:rPr lang="en-US" sz="1800" spc="-10" baseline="0" dirty="0" err="1" smtClean="0">
                          <a:effectLst/>
                        </a:rPr>
                        <a:t>trước</a:t>
                      </a:r>
                      <a:r>
                        <a:rPr lang="en-US" sz="1800" spc="-10" baseline="0" dirty="0" smtClean="0">
                          <a:effectLst/>
                        </a:rPr>
                        <a:t> </a:t>
                      </a:r>
                      <a:r>
                        <a:rPr lang="en-US" sz="1800" spc="-10" baseline="0" dirty="0" err="1" smtClean="0">
                          <a:effectLst/>
                        </a:rPr>
                        <a:t>kiểu</a:t>
                      </a:r>
                      <a:r>
                        <a:rPr lang="en-US" sz="1800" spc="-10" baseline="0" dirty="0" smtClean="0">
                          <a:effectLst/>
                        </a:rPr>
                        <a:t> </a:t>
                      </a:r>
                      <a:r>
                        <a:rPr lang="en-US" sz="1800" spc="-10" baseline="0" dirty="0" err="1" smtClean="0">
                          <a:effectLst/>
                        </a:rPr>
                        <a:t>dữ</a:t>
                      </a:r>
                      <a:r>
                        <a:rPr lang="en-US" sz="1800" spc="-10" baseline="0" dirty="0" smtClean="0">
                          <a:effectLst/>
                        </a:rPr>
                        <a:t> </a:t>
                      </a:r>
                      <a:r>
                        <a:rPr lang="en-US" sz="1800" spc="-10" baseline="0" dirty="0" err="1" smtClean="0">
                          <a:effectLst/>
                        </a:rPr>
                        <a:t>liệu</a:t>
                      </a:r>
                      <a:endParaRPr lang="en-US" sz="1800" dirty="0" smtClean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8255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8640" algn="l"/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Lược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đồ</a:t>
                      </a:r>
                      <a:endParaRPr lang="en-US" sz="1800" b="0" dirty="0" smtClean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8640" algn="l"/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Không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yêu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cầu</a:t>
                      </a:r>
                      <a:endParaRPr lang="en-US" sz="1800" b="0" dirty="0" smtClean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8640" algn="l"/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lang="en-US" sz="180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Yêu</a:t>
                      </a:r>
                      <a:r>
                        <a:rPr lang="en-US" sz="180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cầu</a:t>
                      </a:r>
                      <a:r>
                        <a:rPr lang="en-US" sz="180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lược</a:t>
                      </a:r>
                      <a:r>
                        <a:rPr lang="en-US" sz="180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đồ</a:t>
                      </a:r>
                      <a:endParaRPr lang="en-US" sz="1800" dirty="0" smtClean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  <a:tr h="403860"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Kiến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thức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SQL</a:t>
                      </a:r>
                      <a:endParaRPr lang="en-US" sz="1800" b="0" dirty="0" smtClean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spc="-10" dirty="0" err="1" smtClean="0">
                          <a:effectLst/>
                        </a:rPr>
                        <a:t>Không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yêu</a:t>
                      </a:r>
                      <a:r>
                        <a:rPr lang="en-US" sz="1800" b="0" spc="-10" baseline="0" dirty="0" smtClean="0">
                          <a:effectLst/>
                        </a:rPr>
                        <a:t> </a:t>
                      </a:r>
                      <a:r>
                        <a:rPr lang="en-US" sz="1800" b="0" spc="-10" baseline="0" dirty="0" err="1" smtClean="0">
                          <a:effectLst/>
                        </a:rPr>
                        <a:t>cầu</a:t>
                      </a:r>
                      <a:endParaRPr lang="en-US" sz="1800" b="0" dirty="0" smtClean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spc="-10" dirty="0" err="1" smtClean="0">
                          <a:effectLst/>
                        </a:rPr>
                        <a:t>Yêu</a:t>
                      </a:r>
                      <a:r>
                        <a:rPr lang="en-US" sz="1800" spc="-10" dirty="0" smtClean="0">
                          <a:effectLst/>
                        </a:rPr>
                        <a:t> </a:t>
                      </a:r>
                      <a:r>
                        <a:rPr lang="en-US" sz="1800" spc="-10" dirty="0" err="1" smtClean="0">
                          <a:effectLst/>
                        </a:rPr>
                        <a:t>cầu</a:t>
                      </a:r>
                      <a:r>
                        <a:rPr lang="en-US" sz="1800" spc="-10" dirty="0" smtClean="0">
                          <a:effectLst/>
                        </a:rPr>
                        <a:t> SQL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Truy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vấn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spc="-10" dirty="0" err="1" smtClean="0">
                          <a:effectLst/>
                        </a:rPr>
                        <a:t>Sử</a:t>
                      </a:r>
                      <a:r>
                        <a:rPr lang="en-US" sz="1800" b="0" spc="-10" baseline="0" dirty="0" smtClean="0">
                          <a:effectLst/>
                        </a:rPr>
                        <a:t> </a:t>
                      </a:r>
                      <a:r>
                        <a:rPr lang="en-US" sz="1800" b="0" spc="-10" baseline="0" dirty="0" err="1" smtClean="0">
                          <a:effectLst/>
                        </a:rPr>
                        <a:t>dụng</a:t>
                      </a:r>
                      <a:r>
                        <a:rPr lang="en-US" sz="1800" b="0" spc="-10" baseline="0" dirty="0" smtClean="0">
                          <a:effectLst/>
                        </a:rPr>
                        <a:t> index (</a:t>
                      </a:r>
                      <a:r>
                        <a:rPr lang="en-US" sz="1800" b="0" spc="-10" baseline="0" dirty="0" err="1" smtClean="0">
                          <a:effectLst/>
                        </a:rPr>
                        <a:t>cú</a:t>
                      </a:r>
                      <a:r>
                        <a:rPr lang="en-US" sz="1800" b="0" spc="-10" baseline="0" dirty="0" smtClean="0">
                          <a:effectLst/>
                        </a:rPr>
                        <a:t> </a:t>
                      </a:r>
                      <a:r>
                        <a:rPr lang="en-US" sz="1800" b="0" spc="-10" baseline="0" dirty="0" err="1" smtClean="0">
                          <a:effectLst/>
                        </a:rPr>
                        <a:t>pháp</a:t>
                      </a:r>
                      <a:r>
                        <a:rPr lang="en-US" sz="1800" b="0" spc="-10" baseline="0" dirty="0" smtClean="0">
                          <a:effectLst/>
                        </a:rPr>
                        <a:t> </a:t>
                      </a:r>
                      <a:r>
                        <a:rPr lang="en-US" sz="1800" b="0" spc="-10" baseline="0" dirty="0" err="1" smtClean="0">
                          <a:effectLst/>
                        </a:rPr>
                        <a:t>Linq</a:t>
                      </a:r>
                      <a:r>
                        <a:rPr lang="en-US" sz="1800" b="0" spc="-10" baseline="0" dirty="0" smtClean="0">
                          <a:effectLst/>
                        </a:rPr>
                        <a:t>)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spc="-10" dirty="0" err="1" smtClean="0">
                          <a:effectLst/>
                        </a:rPr>
                        <a:t>Truy</a:t>
                      </a:r>
                      <a:r>
                        <a:rPr lang="en-US" sz="1800" spc="-10" dirty="0" smtClean="0">
                          <a:effectLst/>
                        </a:rPr>
                        <a:t> </a:t>
                      </a:r>
                      <a:r>
                        <a:rPr lang="en-US" sz="1800" spc="-10" dirty="0" err="1" smtClean="0">
                          <a:effectLst/>
                        </a:rPr>
                        <a:t>vấn</a:t>
                      </a:r>
                      <a:r>
                        <a:rPr lang="en-US" sz="1800" spc="-10" baseline="0" dirty="0" smtClean="0">
                          <a:effectLst/>
                        </a:rPr>
                        <a:t> SQL</a:t>
                      </a:r>
                      <a:r>
                        <a:rPr lang="en-US" sz="1800" spc="-10" dirty="0" smtClean="0">
                          <a:effectLst/>
                        </a:rPr>
                        <a:t>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Ràng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buộc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dữ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liệu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Bỏ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qua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ràng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buộc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dữ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liệu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Ràng</a:t>
                      </a:r>
                      <a:r>
                        <a:rPr lang="en-US" sz="180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buộc</a:t>
                      </a:r>
                      <a:r>
                        <a:rPr lang="en-US" sz="180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dữ</a:t>
                      </a:r>
                      <a:r>
                        <a:rPr lang="en-US" sz="180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liệu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Join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Không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có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indent="8636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Có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Hiệu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suất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I/O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Tốt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với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mô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hình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batch processing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và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những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tối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ưu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về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đọc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ghi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dữ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liệu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indent="8636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Kém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thiết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kế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đảm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bảo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sự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vào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liên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tục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của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dữ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liệu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Mở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rộng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Đơn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giản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,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việc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tăng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số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lượng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node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trong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hệ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thống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dễ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dàng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spc="-10" dirty="0" err="1" smtClean="0">
                          <a:effectLst/>
                        </a:rPr>
                        <a:t>Khó</a:t>
                      </a:r>
                      <a:r>
                        <a:rPr lang="en-US" sz="1800" b="0" spc="-10" baseline="0" dirty="0" smtClean="0">
                          <a:effectLst/>
                        </a:rPr>
                        <a:t> </a:t>
                      </a:r>
                      <a:r>
                        <a:rPr lang="en-US" sz="1800" b="0" spc="-10" baseline="0" dirty="0" err="1" smtClean="0">
                          <a:effectLst/>
                        </a:rPr>
                        <a:t>mở</a:t>
                      </a:r>
                      <a:r>
                        <a:rPr lang="en-US" sz="1800" b="0" spc="-10" baseline="0" dirty="0" smtClean="0">
                          <a:effectLst/>
                        </a:rPr>
                        <a:t> </a:t>
                      </a:r>
                      <a:r>
                        <a:rPr lang="en-US" sz="1800" b="0" spc="-10" baseline="0" dirty="0" err="1" smtClean="0">
                          <a:effectLst/>
                        </a:rPr>
                        <a:t>rộng</a:t>
                      </a:r>
                      <a:r>
                        <a:rPr lang="en-US" sz="1800" b="0" spc="-10" baseline="0" dirty="0" smtClean="0">
                          <a:effectLst/>
                        </a:rPr>
                        <a:t> </a:t>
                      </a:r>
                      <a:r>
                        <a:rPr lang="en-US" sz="1800" b="0" spc="-10" baseline="0" dirty="0" err="1" smtClean="0">
                          <a:effectLst/>
                        </a:rPr>
                        <a:t>hơn</a:t>
                      </a:r>
                      <a:r>
                        <a:rPr lang="en-US" sz="1800" b="0" spc="-10" baseline="0" dirty="0" smtClean="0">
                          <a:effectLst/>
                        </a:rPr>
                        <a:t>. </a:t>
                      </a:r>
                    </a:p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spc="-10" dirty="0" err="1" smtClean="0">
                          <a:effectLst/>
                        </a:rPr>
                        <a:t>Hạn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chế</a:t>
                      </a:r>
                      <a:r>
                        <a:rPr lang="en-US" sz="1800" b="0" spc="-10" baseline="0" dirty="0" smtClean="0">
                          <a:effectLst/>
                        </a:rPr>
                        <a:t> </a:t>
                      </a:r>
                      <a:r>
                        <a:rPr lang="en-US" sz="1800" b="0" spc="-10" baseline="0" dirty="0" err="1" smtClean="0">
                          <a:effectLst/>
                        </a:rPr>
                        <a:t>về</a:t>
                      </a:r>
                      <a:r>
                        <a:rPr lang="en-US" sz="1800" b="0" spc="-10" baseline="0" dirty="0" smtClean="0">
                          <a:effectLst/>
                        </a:rPr>
                        <a:t> </a:t>
                      </a:r>
                      <a:r>
                        <a:rPr lang="en-US" sz="1800" b="0" spc="-10" baseline="0" dirty="0" err="1" smtClean="0">
                          <a:effectLst/>
                        </a:rPr>
                        <a:t>số</a:t>
                      </a:r>
                      <a:r>
                        <a:rPr lang="en-US" sz="1800" b="0" spc="-10" baseline="0" dirty="0" smtClean="0">
                          <a:effectLst/>
                        </a:rPr>
                        <a:t> </a:t>
                      </a:r>
                      <a:r>
                        <a:rPr lang="en-US" sz="1800" b="0" spc="-10" baseline="0" dirty="0" err="1" smtClean="0">
                          <a:effectLst/>
                        </a:rPr>
                        <a:t>lượng</a:t>
                      </a:r>
                      <a:r>
                        <a:rPr lang="en-US" sz="1800" b="0" spc="-10" baseline="0" dirty="0" smtClean="0">
                          <a:effectLst/>
                        </a:rPr>
                        <a:t> node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Phần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cứng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Yêu</a:t>
                      </a:r>
                      <a:r>
                        <a:rPr kumimoji="0"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cầu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thấp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hơn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về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giá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trị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và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tính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đồng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nhất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của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phần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cứng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Yêu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cầu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phần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cứng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cao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32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</p:spPr>
        <p:txBody>
          <a:bodyPr/>
          <a:lstStyle/>
          <a:p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ravendb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mongodb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couchdb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457200" y="1600200"/>
          <a:ext cx="7848601" cy="3733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799"/>
                <a:gridCol w="1888799"/>
                <a:gridCol w="1888799"/>
                <a:gridCol w="2182204"/>
              </a:tblGrid>
              <a:tr h="3749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MongoDB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CouchDB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RavenDB</a:t>
                      </a:r>
                      <a:endParaRPr lang="en-US" dirty="0"/>
                    </a:p>
                  </a:txBody>
                  <a:tcPr/>
                </a:tc>
              </a:tr>
              <a:tr h="374921">
                <a:tc gridSpan="4"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Format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BSON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JSON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JSON</a:t>
                      </a:r>
                    </a:p>
                  </a:txBody>
                  <a:tcPr marL="68580" marR="68580" marT="0" marB="0"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Metadata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System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System + Custom</a:t>
                      </a:r>
                    </a:p>
                  </a:txBody>
                  <a:tcPr marL="68580" marR="68580" marT="0" marB="0"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Versioning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Yes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Included Plug-in</a:t>
                      </a:r>
                    </a:p>
                  </a:txBody>
                  <a:tcPr marL="68580" marR="68580" marT="0" marB="0"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Attachments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 err="1">
                          <a:effectLst/>
                        </a:rPr>
                        <a:t>GridFS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Yes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Yes</a:t>
                      </a:r>
                    </a:p>
                  </a:txBody>
                  <a:tcPr marL="68580" marR="68580" marT="0" marB="0"/>
                </a:tc>
              </a:tr>
              <a:tr h="5546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Map/Reduce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JavaScript </a:t>
                      </a:r>
                      <a:r>
                        <a:rPr lang="en-US" dirty="0" smtClean="0">
                          <a:effectLst/>
                        </a:rPr>
                        <a:t>+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dirty="0" smtClean="0">
                          <a:effectLst/>
                        </a:rPr>
                        <a:t>others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JavaScript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LINQ</a:t>
                      </a:r>
                    </a:p>
                  </a:txBody>
                  <a:tcPr marL="68580" marR="68580" marT="0" marB="0"/>
                </a:tc>
              </a:tr>
              <a:tr h="5546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Bulk Load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 err="1">
                          <a:effectLst/>
                        </a:rPr>
                        <a:t>Monogoimport</a:t>
                      </a:r>
                      <a:r>
                        <a:rPr lang="en-US" dirty="0">
                          <a:effectLst/>
                        </a:rPr>
                        <a:t> utility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Yes</a:t>
                      </a:r>
                    </a:p>
                  </a:txBody>
                  <a:tcPr marL="68580" marR="68580" marT="0" marB="0"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Adhoc Query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No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77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</p:spPr>
        <p:txBody>
          <a:bodyPr/>
          <a:lstStyle/>
          <a:p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ravendb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mongodb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couchdb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78486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so sánh ravendb với mongodb và couchdb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457200" y="1600200"/>
          <a:ext cx="7848601" cy="4803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799"/>
                <a:gridCol w="1888799"/>
                <a:gridCol w="1888799"/>
                <a:gridCol w="2182204"/>
              </a:tblGrid>
              <a:tr h="374921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MongoDB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CouchDB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RavenDB</a:t>
                      </a:r>
                      <a:endParaRPr lang="en-US" sz="1800" dirty="0"/>
                    </a:p>
                  </a:txBody>
                  <a:tcPr/>
                </a:tc>
              </a:tr>
              <a:tr h="374921"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Storage</a:t>
                      </a:r>
                    </a:p>
                  </a:txBody>
                  <a:tcPr marL="58019" marR="58019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Sharding</a:t>
                      </a:r>
                      <a:endParaRPr lang="en-US" sz="1800" dirty="0">
                        <a:effectLst/>
                      </a:endParaRP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Available in 1.6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Yes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Yes</a:t>
                      </a:r>
                    </a:p>
                  </a:txBody>
                  <a:tcPr marL="58019" marR="58019" marT="0" marB="0"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Durability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Single Server will be available in 1.8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"crash-only" design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write ahead logging and snapshot isolation for guaranteed crash recovery via ESE</a:t>
                      </a:r>
                    </a:p>
                  </a:txBody>
                  <a:tcPr marL="58019" marR="58019" marT="0" marB="0"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Transactions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No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No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Yes</a:t>
                      </a:r>
                    </a:p>
                  </a:txBody>
                  <a:tcPr marL="58019" marR="58019" marT="0" marB="0"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Concurrency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Update in-place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MVCC (Multi-version Concurrency Control)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Optimistic concurrency</a:t>
                      </a:r>
                    </a:p>
                  </a:txBody>
                  <a:tcPr marL="58019" marR="58019" marT="0" marB="0"/>
                </a:tc>
              </a:tr>
              <a:tr h="5546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Consistency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Strong Master / 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Eventual Slave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Strong Node / 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Eventual Cluster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Eventual</a:t>
                      </a:r>
                    </a:p>
                  </a:txBody>
                  <a:tcPr marL="58019" marR="58019" marT="0" marB="0"/>
                </a:tc>
              </a:tr>
              <a:tr h="5546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Replication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Master-Slave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Peer-based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Included Plug-in</a:t>
                      </a:r>
                    </a:p>
                  </a:txBody>
                  <a:tcPr marL="58019" marR="58019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35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ội</a:t>
            </a:r>
            <a:r>
              <a:rPr lang="en-US" dirty="0" smtClean="0"/>
              <a:t> dung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 smtClean="0"/>
          </a:p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RavenDB</a:t>
            </a:r>
            <a:endParaRPr lang="en-US" dirty="0" smtClean="0"/>
          </a:p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5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1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1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1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3" presetClass="emph" presetSubtype="2" fill="hold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15" presetClass="emph" presetSubtype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</p:spPr>
        <p:txBody>
          <a:bodyPr/>
          <a:lstStyle/>
          <a:p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ravendb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mongodb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couchdb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78486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so sánh ravendb với mongodb và couchdb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457200" y="1600200"/>
          <a:ext cx="7848601" cy="3974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799"/>
                <a:gridCol w="1888799"/>
                <a:gridCol w="1888799"/>
                <a:gridCol w="2182204"/>
              </a:tblGrid>
              <a:tr h="3749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MongoDB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CouchDB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RavenDB</a:t>
                      </a:r>
                      <a:endParaRPr lang="en-US" dirty="0"/>
                    </a:p>
                  </a:txBody>
                  <a:tcPr/>
                </a:tc>
              </a:tr>
              <a:tr h="374921"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Interface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Interface Protocol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Custom protocol over TCP/IP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HTTP/REST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HTTP/REST</a:t>
                      </a:r>
                    </a:p>
                  </a:txBody>
                  <a:tcPr marL="68580" marR="68580" marT="0" marB="0"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.NET API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3</a:t>
                      </a:r>
                      <a:r>
                        <a:rPr lang="en-US" baseline="30000">
                          <a:effectLst/>
                        </a:rPr>
                        <a:t>rd</a:t>
                      </a:r>
                      <a:r>
                        <a:rPr lang="en-US">
                          <a:effectLst/>
                        </a:rPr>
                        <a:t> Party Projects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3</a:t>
                      </a:r>
                      <a:r>
                        <a:rPr lang="en-US" baseline="30000">
                          <a:effectLst/>
                        </a:rPr>
                        <a:t>rd</a:t>
                      </a:r>
                      <a:r>
                        <a:rPr lang="en-US">
                          <a:effectLst/>
                        </a:rPr>
                        <a:t> Party Projects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Included</a:t>
                      </a:r>
                    </a:p>
                  </a:txBody>
                  <a:tcPr marL="68580" marR="68580" marT="0" marB="0"/>
                </a:tc>
              </a:tr>
              <a:tr h="374921"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Other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Triggers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Update Validation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Security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 marL="68580" marR="68580" marT="0" marB="0"/>
                </a:tc>
              </a:tr>
              <a:tr h="5546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Security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Basic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Basic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Basic using included plug-in</a:t>
                      </a:r>
                      <a:br>
                        <a:rPr lang="en-US" dirty="0">
                          <a:effectLst/>
                        </a:rPr>
                      </a:br>
                      <a:endParaRPr lang="en-US" dirty="0">
                        <a:effectLst/>
                      </a:endParaRPr>
                    </a:p>
                  </a:txBody>
                  <a:tcPr marL="68580" marR="68580" marT="0" marB="0"/>
                </a:tc>
              </a:tr>
              <a:tr h="5546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Written In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C++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Erlang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C#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321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ội</a:t>
            </a:r>
            <a:r>
              <a:rPr lang="en-US" dirty="0" smtClean="0"/>
              <a:t> dung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 smtClean="0"/>
          </a:p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RavenDB</a:t>
            </a:r>
            <a:endParaRPr lang="en-US" dirty="0" smtClean="0"/>
          </a:p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78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1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15" presetClass="emph" presetSubtype="0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6" name="Freeform 4"/>
          <p:cNvSpPr>
            <a:spLocks noEditPoints="1"/>
          </p:cNvSpPr>
          <p:nvPr/>
        </p:nvSpPr>
        <p:spPr bwMode="gray">
          <a:xfrm>
            <a:off x="1219200" y="2438400"/>
            <a:ext cx="5943600" cy="4038600"/>
          </a:xfrm>
          <a:custGeom>
            <a:avLst/>
            <a:gdLst>
              <a:gd name="T0" fmla="*/ 1092 w 2820"/>
              <a:gd name="T1" fmla="*/ 50 h 2912"/>
              <a:gd name="T2" fmla="*/ 822 w 2820"/>
              <a:gd name="T3" fmla="*/ 168 h 2912"/>
              <a:gd name="T4" fmla="*/ 594 w 2820"/>
              <a:gd name="T5" fmla="*/ 300 h 2912"/>
              <a:gd name="T6" fmla="*/ 406 w 2820"/>
              <a:gd name="T7" fmla="*/ 446 h 2912"/>
              <a:gd name="T8" fmla="*/ 254 w 2820"/>
              <a:gd name="T9" fmla="*/ 604 h 2912"/>
              <a:gd name="T10" fmla="*/ 140 w 2820"/>
              <a:gd name="T11" fmla="*/ 772 h 2912"/>
              <a:gd name="T12" fmla="*/ 60 w 2820"/>
              <a:gd name="T13" fmla="*/ 944 h 2912"/>
              <a:gd name="T14" fmla="*/ 14 w 2820"/>
              <a:gd name="T15" fmla="*/ 1122 h 2912"/>
              <a:gd name="T16" fmla="*/ 0 w 2820"/>
              <a:gd name="T17" fmla="*/ 1300 h 2912"/>
              <a:gd name="T18" fmla="*/ 18 w 2820"/>
              <a:gd name="T19" fmla="*/ 1476 h 2912"/>
              <a:gd name="T20" fmla="*/ 64 w 2820"/>
              <a:gd name="T21" fmla="*/ 1650 h 2912"/>
              <a:gd name="T22" fmla="*/ 138 w 2820"/>
              <a:gd name="T23" fmla="*/ 1818 h 2912"/>
              <a:gd name="T24" fmla="*/ 238 w 2820"/>
              <a:gd name="T25" fmla="*/ 1978 h 2912"/>
              <a:gd name="T26" fmla="*/ 364 w 2820"/>
              <a:gd name="T27" fmla="*/ 2126 h 2912"/>
              <a:gd name="T28" fmla="*/ 512 w 2820"/>
              <a:gd name="T29" fmla="*/ 2262 h 2912"/>
              <a:gd name="T30" fmla="*/ 684 w 2820"/>
              <a:gd name="T31" fmla="*/ 2382 h 2912"/>
              <a:gd name="T32" fmla="*/ 874 w 2820"/>
              <a:gd name="T33" fmla="*/ 2484 h 2912"/>
              <a:gd name="T34" fmla="*/ 1086 w 2820"/>
              <a:gd name="T35" fmla="*/ 2564 h 2912"/>
              <a:gd name="T36" fmla="*/ 1314 w 2820"/>
              <a:gd name="T37" fmla="*/ 2622 h 2912"/>
              <a:gd name="T38" fmla="*/ 1558 w 2820"/>
              <a:gd name="T39" fmla="*/ 2654 h 2912"/>
              <a:gd name="T40" fmla="*/ 1818 w 2820"/>
              <a:gd name="T41" fmla="*/ 2658 h 2912"/>
              <a:gd name="T42" fmla="*/ 2090 w 2820"/>
              <a:gd name="T43" fmla="*/ 2632 h 2912"/>
              <a:gd name="T44" fmla="*/ 2374 w 2820"/>
              <a:gd name="T45" fmla="*/ 2574 h 2912"/>
              <a:gd name="T46" fmla="*/ 2544 w 2820"/>
              <a:gd name="T47" fmla="*/ 2912 h 2912"/>
              <a:gd name="T48" fmla="*/ 1868 w 2820"/>
              <a:gd name="T49" fmla="*/ 1552 h 2912"/>
              <a:gd name="T50" fmla="*/ 1956 w 2820"/>
              <a:gd name="T51" fmla="*/ 1914 h 2912"/>
              <a:gd name="T52" fmla="*/ 1788 w 2820"/>
              <a:gd name="T53" fmla="*/ 1936 h 2912"/>
              <a:gd name="T54" fmla="*/ 1616 w 2820"/>
              <a:gd name="T55" fmla="*/ 1934 h 2912"/>
              <a:gd name="T56" fmla="*/ 1442 w 2820"/>
              <a:gd name="T57" fmla="*/ 1912 h 2912"/>
              <a:gd name="T58" fmla="*/ 1272 w 2820"/>
              <a:gd name="T59" fmla="*/ 1872 h 2912"/>
              <a:gd name="T60" fmla="*/ 1108 w 2820"/>
              <a:gd name="T61" fmla="*/ 1812 h 2912"/>
              <a:gd name="T62" fmla="*/ 952 w 2820"/>
              <a:gd name="T63" fmla="*/ 1736 h 2912"/>
              <a:gd name="T64" fmla="*/ 810 w 2820"/>
              <a:gd name="T65" fmla="*/ 1646 h 2912"/>
              <a:gd name="T66" fmla="*/ 684 w 2820"/>
              <a:gd name="T67" fmla="*/ 1542 h 2912"/>
              <a:gd name="T68" fmla="*/ 578 w 2820"/>
              <a:gd name="T69" fmla="*/ 1428 h 2912"/>
              <a:gd name="T70" fmla="*/ 494 w 2820"/>
              <a:gd name="T71" fmla="*/ 1304 h 2912"/>
              <a:gd name="T72" fmla="*/ 438 w 2820"/>
              <a:gd name="T73" fmla="*/ 1170 h 2912"/>
              <a:gd name="T74" fmla="*/ 410 w 2820"/>
              <a:gd name="T75" fmla="*/ 1032 h 2912"/>
              <a:gd name="T76" fmla="*/ 416 w 2820"/>
              <a:gd name="T77" fmla="*/ 888 h 2912"/>
              <a:gd name="T78" fmla="*/ 460 w 2820"/>
              <a:gd name="T79" fmla="*/ 742 h 2912"/>
              <a:gd name="T80" fmla="*/ 544 w 2820"/>
              <a:gd name="T81" fmla="*/ 592 h 2912"/>
              <a:gd name="T82" fmla="*/ 670 w 2820"/>
              <a:gd name="T83" fmla="*/ 444 h 2912"/>
              <a:gd name="T84" fmla="*/ 844 w 2820"/>
              <a:gd name="T85" fmla="*/ 298 h 2912"/>
              <a:gd name="T86" fmla="*/ 1070 w 2820"/>
              <a:gd name="T87" fmla="*/ 154 h 2912"/>
              <a:gd name="T88" fmla="*/ 1348 w 2820"/>
              <a:gd name="T89" fmla="*/ 16 h 2912"/>
              <a:gd name="T90" fmla="*/ 1244 w 2820"/>
              <a:gd name="T91" fmla="*/ 0 h 2912"/>
              <a:gd name="T92" fmla="*/ 2820 w 2820"/>
              <a:gd name="T93" fmla="*/ 1934 h 2912"/>
              <a:gd name="T94" fmla="*/ 2820 w 2820"/>
              <a:gd name="T95" fmla="*/ 1934 h 2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20" h="2912">
                <a:moveTo>
                  <a:pt x="1244" y="0"/>
                </a:moveTo>
                <a:lnTo>
                  <a:pt x="1092" y="50"/>
                </a:lnTo>
                <a:lnTo>
                  <a:pt x="952" y="106"/>
                </a:lnTo>
                <a:lnTo>
                  <a:pt x="822" y="168"/>
                </a:lnTo>
                <a:lnTo>
                  <a:pt x="704" y="232"/>
                </a:lnTo>
                <a:lnTo>
                  <a:pt x="594" y="300"/>
                </a:lnTo>
                <a:lnTo>
                  <a:pt x="494" y="372"/>
                </a:lnTo>
                <a:lnTo>
                  <a:pt x="406" y="446"/>
                </a:lnTo>
                <a:lnTo>
                  <a:pt x="324" y="524"/>
                </a:lnTo>
                <a:lnTo>
                  <a:pt x="254" y="604"/>
                </a:lnTo>
                <a:lnTo>
                  <a:pt x="192" y="686"/>
                </a:lnTo>
                <a:lnTo>
                  <a:pt x="140" y="772"/>
                </a:lnTo>
                <a:lnTo>
                  <a:pt x="96" y="856"/>
                </a:lnTo>
                <a:lnTo>
                  <a:pt x="60" y="944"/>
                </a:lnTo>
                <a:lnTo>
                  <a:pt x="32" y="1032"/>
                </a:lnTo>
                <a:lnTo>
                  <a:pt x="14" y="1122"/>
                </a:lnTo>
                <a:lnTo>
                  <a:pt x="2" y="1210"/>
                </a:lnTo>
                <a:lnTo>
                  <a:pt x="0" y="1300"/>
                </a:lnTo>
                <a:lnTo>
                  <a:pt x="4" y="1388"/>
                </a:lnTo>
                <a:lnTo>
                  <a:pt x="18" y="1476"/>
                </a:lnTo>
                <a:lnTo>
                  <a:pt x="36" y="1564"/>
                </a:lnTo>
                <a:lnTo>
                  <a:pt x="64" y="1650"/>
                </a:lnTo>
                <a:lnTo>
                  <a:pt x="96" y="1736"/>
                </a:lnTo>
                <a:lnTo>
                  <a:pt x="138" y="1818"/>
                </a:lnTo>
                <a:lnTo>
                  <a:pt x="184" y="1900"/>
                </a:lnTo>
                <a:lnTo>
                  <a:pt x="238" y="1978"/>
                </a:lnTo>
                <a:lnTo>
                  <a:pt x="298" y="2054"/>
                </a:lnTo>
                <a:lnTo>
                  <a:pt x="364" y="2126"/>
                </a:lnTo>
                <a:lnTo>
                  <a:pt x="434" y="2196"/>
                </a:lnTo>
                <a:lnTo>
                  <a:pt x="512" y="2262"/>
                </a:lnTo>
                <a:lnTo>
                  <a:pt x="596" y="2324"/>
                </a:lnTo>
                <a:lnTo>
                  <a:pt x="684" y="2382"/>
                </a:lnTo>
                <a:lnTo>
                  <a:pt x="776" y="2436"/>
                </a:lnTo>
                <a:lnTo>
                  <a:pt x="874" y="2484"/>
                </a:lnTo>
                <a:lnTo>
                  <a:pt x="978" y="2526"/>
                </a:lnTo>
                <a:lnTo>
                  <a:pt x="1086" y="2564"/>
                </a:lnTo>
                <a:lnTo>
                  <a:pt x="1198" y="2596"/>
                </a:lnTo>
                <a:lnTo>
                  <a:pt x="1314" y="2622"/>
                </a:lnTo>
                <a:lnTo>
                  <a:pt x="1434" y="2642"/>
                </a:lnTo>
                <a:lnTo>
                  <a:pt x="1558" y="2654"/>
                </a:lnTo>
                <a:lnTo>
                  <a:pt x="1686" y="2660"/>
                </a:lnTo>
                <a:lnTo>
                  <a:pt x="1818" y="2658"/>
                </a:lnTo>
                <a:lnTo>
                  <a:pt x="1952" y="2650"/>
                </a:lnTo>
                <a:lnTo>
                  <a:pt x="2090" y="2632"/>
                </a:lnTo>
                <a:lnTo>
                  <a:pt x="2230" y="2608"/>
                </a:lnTo>
                <a:lnTo>
                  <a:pt x="2374" y="2574"/>
                </a:lnTo>
                <a:lnTo>
                  <a:pt x="2542" y="2912"/>
                </a:lnTo>
                <a:lnTo>
                  <a:pt x="2544" y="2912"/>
                </a:lnTo>
                <a:lnTo>
                  <a:pt x="2820" y="1934"/>
                </a:lnTo>
                <a:lnTo>
                  <a:pt x="1868" y="1552"/>
                </a:lnTo>
                <a:lnTo>
                  <a:pt x="2036" y="1894"/>
                </a:lnTo>
                <a:lnTo>
                  <a:pt x="1956" y="1914"/>
                </a:lnTo>
                <a:lnTo>
                  <a:pt x="1872" y="1928"/>
                </a:lnTo>
                <a:lnTo>
                  <a:pt x="1788" y="1936"/>
                </a:lnTo>
                <a:lnTo>
                  <a:pt x="1702" y="1938"/>
                </a:lnTo>
                <a:lnTo>
                  <a:pt x="1616" y="1934"/>
                </a:lnTo>
                <a:lnTo>
                  <a:pt x="1528" y="1926"/>
                </a:lnTo>
                <a:lnTo>
                  <a:pt x="1442" y="1912"/>
                </a:lnTo>
                <a:lnTo>
                  <a:pt x="1356" y="1894"/>
                </a:lnTo>
                <a:lnTo>
                  <a:pt x="1272" y="1872"/>
                </a:lnTo>
                <a:lnTo>
                  <a:pt x="1188" y="1844"/>
                </a:lnTo>
                <a:lnTo>
                  <a:pt x="1108" y="1812"/>
                </a:lnTo>
                <a:lnTo>
                  <a:pt x="1028" y="1776"/>
                </a:lnTo>
                <a:lnTo>
                  <a:pt x="952" y="1736"/>
                </a:lnTo>
                <a:lnTo>
                  <a:pt x="880" y="1692"/>
                </a:lnTo>
                <a:lnTo>
                  <a:pt x="810" y="1646"/>
                </a:lnTo>
                <a:lnTo>
                  <a:pt x="744" y="1596"/>
                </a:lnTo>
                <a:lnTo>
                  <a:pt x="684" y="1542"/>
                </a:lnTo>
                <a:lnTo>
                  <a:pt x="628" y="1486"/>
                </a:lnTo>
                <a:lnTo>
                  <a:pt x="578" y="1428"/>
                </a:lnTo>
                <a:lnTo>
                  <a:pt x="532" y="1366"/>
                </a:lnTo>
                <a:lnTo>
                  <a:pt x="494" y="1304"/>
                </a:lnTo>
                <a:lnTo>
                  <a:pt x="462" y="1238"/>
                </a:lnTo>
                <a:lnTo>
                  <a:pt x="438" y="1170"/>
                </a:lnTo>
                <a:lnTo>
                  <a:pt x="420" y="1102"/>
                </a:lnTo>
                <a:lnTo>
                  <a:pt x="410" y="1032"/>
                </a:lnTo>
                <a:lnTo>
                  <a:pt x="410" y="960"/>
                </a:lnTo>
                <a:lnTo>
                  <a:pt x="416" y="888"/>
                </a:lnTo>
                <a:lnTo>
                  <a:pt x="434" y="816"/>
                </a:lnTo>
                <a:lnTo>
                  <a:pt x="460" y="742"/>
                </a:lnTo>
                <a:lnTo>
                  <a:pt x="496" y="668"/>
                </a:lnTo>
                <a:lnTo>
                  <a:pt x="544" y="592"/>
                </a:lnTo>
                <a:lnTo>
                  <a:pt x="602" y="518"/>
                </a:lnTo>
                <a:lnTo>
                  <a:pt x="670" y="444"/>
                </a:lnTo>
                <a:lnTo>
                  <a:pt x="752" y="370"/>
                </a:lnTo>
                <a:lnTo>
                  <a:pt x="844" y="298"/>
                </a:lnTo>
                <a:lnTo>
                  <a:pt x="950" y="226"/>
                </a:lnTo>
                <a:lnTo>
                  <a:pt x="1070" y="154"/>
                </a:lnTo>
                <a:lnTo>
                  <a:pt x="1202" y="84"/>
                </a:lnTo>
                <a:lnTo>
                  <a:pt x="1348" y="16"/>
                </a:lnTo>
                <a:lnTo>
                  <a:pt x="1244" y="0"/>
                </a:lnTo>
                <a:lnTo>
                  <a:pt x="1244" y="0"/>
                </a:lnTo>
                <a:lnTo>
                  <a:pt x="1244" y="0"/>
                </a:lnTo>
                <a:close/>
                <a:moveTo>
                  <a:pt x="2820" y="1934"/>
                </a:moveTo>
                <a:lnTo>
                  <a:pt x="2820" y="1934"/>
                </a:lnTo>
                <a:lnTo>
                  <a:pt x="2820" y="1934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>
            <a:outerShdw dist="206741" dir="8249373" algn="ctr" rotWithShape="0">
              <a:srgbClr val="C1D1D3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Oval 39"/>
          <p:cNvSpPr>
            <a:spLocks noChangeArrowheads="1"/>
          </p:cNvSpPr>
          <p:nvPr/>
        </p:nvSpPr>
        <p:spPr bwMode="gray">
          <a:xfrm rot="16200000">
            <a:off x="3604977" y="4267756"/>
            <a:ext cx="1195067" cy="1500983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eaVert" wrap="none" anchor="ctr"/>
          <a:lstStyle/>
          <a:p>
            <a:r>
              <a:rPr lang="en-US" dirty="0" smtClean="0"/>
              <a:t>Owner</a:t>
            </a:r>
            <a:endParaRPr lang="en-US" dirty="0"/>
          </a:p>
        </p:txBody>
      </p:sp>
      <p:sp>
        <p:nvSpPr>
          <p:cNvPr id="8" name="Oval 46"/>
          <p:cNvSpPr>
            <a:spLocks noChangeArrowheads="1"/>
          </p:cNvSpPr>
          <p:nvPr/>
        </p:nvSpPr>
        <p:spPr bwMode="gray">
          <a:xfrm rot="16200000">
            <a:off x="1701957" y="3793141"/>
            <a:ext cx="1024384" cy="1362906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eaVert" wrap="none" anchor="ctr"/>
          <a:lstStyle/>
          <a:p>
            <a:r>
              <a:rPr lang="en-US" dirty="0" smtClean="0"/>
              <a:t>Manager</a:t>
            </a:r>
            <a:endParaRPr lang="en-US" dirty="0"/>
          </a:p>
        </p:txBody>
      </p:sp>
      <p:sp>
        <p:nvSpPr>
          <p:cNvPr id="9" name="Oval 52"/>
          <p:cNvSpPr>
            <a:spLocks noChangeArrowheads="1"/>
          </p:cNvSpPr>
          <p:nvPr/>
        </p:nvSpPr>
        <p:spPr bwMode="gray">
          <a:xfrm rot="16200000">
            <a:off x="1615261" y="2317768"/>
            <a:ext cx="862809" cy="1104068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eaVert" wrap="none" anchor="ctr"/>
          <a:lstStyle/>
          <a:p>
            <a:r>
              <a:rPr lang="en-US" dirty="0" smtClean="0"/>
              <a:t>Member</a:t>
            </a:r>
            <a:endParaRPr lang="en-US" dirty="0"/>
          </a:p>
        </p:txBody>
      </p:sp>
      <p:sp>
        <p:nvSpPr>
          <p:cNvPr id="10" name="Oval 58"/>
          <p:cNvSpPr>
            <a:spLocks noChangeArrowheads="1"/>
          </p:cNvSpPr>
          <p:nvPr/>
        </p:nvSpPr>
        <p:spPr bwMode="gray">
          <a:xfrm rot="16200000">
            <a:off x="2893218" y="1778792"/>
            <a:ext cx="714377" cy="966789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eaVert" wrap="none" anchor="ctr"/>
          <a:lstStyle/>
          <a:p>
            <a:r>
              <a:rPr lang="en-US" dirty="0" err="1" smtClean="0"/>
              <a:t>Unlogin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806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273870" y="5256427"/>
            <a:ext cx="3602428" cy="1296773"/>
            <a:chOff x="1552575" y="5743575"/>
            <a:chExt cx="4057650" cy="1438275"/>
          </a:xfrm>
        </p:grpSpPr>
        <p:sp>
          <p:nvSpPr>
            <p:cNvPr id="36" name="Rounded Rectangle 35"/>
            <p:cNvSpPr/>
            <p:nvPr/>
          </p:nvSpPr>
          <p:spPr>
            <a:xfrm>
              <a:off x="1552575" y="5743575"/>
              <a:ext cx="4057650" cy="143827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300" kern="100">
                  <a:effectLst/>
                  <a:latin typeface="Times New Roman"/>
                  <a:ea typeface="Calibri"/>
                  <a:cs typeface="Times New Roman"/>
                </a:rPr>
                <a:t>Database server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1752600" y="6315075"/>
              <a:ext cx="1152525" cy="619125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300" kern="100">
                  <a:effectLst/>
                  <a:latin typeface="Times New Roman"/>
                  <a:ea typeface="Calibri"/>
                  <a:cs typeface="Times New Roman"/>
                </a:rPr>
                <a:t>Server Asia</a:t>
              </a: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3000375" y="6315075"/>
              <a:ext cx="1152525" cy="619125"/>
            </a:xfrm>
            <a:prstGeom prst="roundRect">
              <a:avLst/>
            </a:prstGeom>
            <a:solidFill>
              <a:srgbClr val="F23E4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300" kern="100">
                  <a:effectLst/>
                  <a:latin typeface="Times New Roman"/>
                  <a:ea typeface="Calibri"/>
                  <a:cs typeface="Times New Roman"/>
                </a:rPr>
                <a:t>Server MiddelEast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4257675" y="6315075"/>
              <a:ext cx="1152525" cy="619125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300" kern="100">
                  <a:effectLst/>
                  <a:latin typeface="Times New Roman"/>
                  <a:ea typeface="Calibri"/>
                  <a:cs typeface="Times New Roman"/>
                </a:rPr>
                <a:t>Server American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37091" y="2379481"/>
            <a:ext cx="3940684" cy="2215678"/>
            <a:chOff x="1285875" y="2552700"/>
            <a:chExt cx="4438650" cy="2457450"/>
          </a:xfrm>
        </p:grpSpPr>
        <p:sp>
          <p:nvSpPr>
            <p:cNvPr id="29" name="Rounded Rectangle 28"/>
            <p:cNvSpPr/>
            <p:nvPr/>
          </p:nvSpPr>
          <p:spPr>
            <a:xfrm>
              <a:off x="1285875" y="2552700"/>
              <a:ext cx="4438650" cy="245745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300" kern="100">
                  <a:effectLst/>
                  <a:latin typeface="Times New Roman"/>
                  <a:ea typeface="Calibri"/>
                  <a:cs typeface="Times New Roman"/>
                </a:rPr>
                <a:t>Web server</a:t>
              </a: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1905000" y="4200525"/>
              <a:ext cx="1152525" cy="6191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300" kern="100">
                  <a:effectLst/>
                  <a:latin typeface="Times New Roman"/>
                  <a:ea typeface="Calibri"/>
                  <a:cs typeface="Times New Roman"/>
                </a:rPr>
                <a:t>View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990850" y="3200400"/>
              <a:ext cx="1152525" cy="6191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300" kern="100">
                  <a:effectLst/>
                  <a:latin typeface="Times New Roman"/>
                  <a:ea typeface="Calibri"/>
                  <a:cs typeface="Times New Roman"/>
                </a:rPr>
                <a:t>Model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4143375" y="4200525"/>
              <a:ext cx="1152525" cy="6191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300" kern="100">
                  <a:effectLst/>
                  <a:latin typeface="Times New Roman"/>
                  <a:ea typeface="Calibri"/>
                  <a:cs typeface="Times New Roman"/>
                </a:rPr>
                <a:t>Controller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V="1">
              <a:off x="2714625" y="3819525"/>
              <a:ext cx="47625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>
              <a:off x="3057525" y="4505325"/>
              <a:ext cx="10858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 flipV="1">
              <a:off x="4038600" y="3819525"/>
              <a:ext cx="47625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1895476" y="77924"/>
            <a:ext cx="6105524" cy="1545822"/>
            <a:chOff x="0" y="0"/>
            <a:chExt cx="6877050" cy="1714500"/>
          </a:xfrm>
        </p:grpSpPr>
        <p:grpSp>
          <p:nvGrpSpPr>
            <p:cNvPr id="14" name="Group 13"/>
            <p:cNvGrpSpPr/>
            <p:nvPr/>
          </p:nvGrpSpPr>
          <p:grpSpPr>
            <a:xfrm>
              <a:off x="0" y="0"/>
              <a:ext cx="2209800" cy="1714500"/>
              <a:chOff x="0" y="0"/>
              <a:chExt cx="2209800" cy="1714500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0" y="0"/>
                <a:ext cx="2209800" cy="1714500"/>
              </a:xfrm>
              <a:prstGeom prst="roundRect">
                <a:avLst/>
              </a:prstGeom>
              <a:ln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Clients Asia</a:t>
                </a: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609600" y="1104900"/>
                <a:ext cx="942974" cy="457199"/>
              </a:xfrm>
              <a:prstGeom prst="round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Client n</a:t>
                </a:r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85725" y="485775"/>
                <a:ext cx="942340" cy="456565"/>
              </a:xfrm>
              <a:prstGeom prst="round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Client 1</a:t>
                </a:r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1171575" y="495300"/>
                <a:ext cx="942340" cy="456565"/>
              </a:xfrm>
              <a:prstGeom prst="round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Client 2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4667250" y="0"/>
              <a:ext cx="2209800" cy="1714500"/>
              <a:chOff x="4667250" y="0"/>
              <a:chExt cx="2209800" cy="17145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4667250" y="0"/>
                <a:ext cx="2209800" cy="1714500"/>
              </a:xfrm>
              <a:prstGeom prst="roundRect">
                <a:avLst/>
              </a:prstGeom>
              <a:ln>
                <a:solidFill>
                  <a:schemeClr val="accent4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Clients American</a:t>
                </a: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5276850" y="1104900"/>
                <a:ext cx="942974" cy="457199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Client n</a:t>
                </a:r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4752975" y="485775"/>
                <a:ext cx="942340" cy="456565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Client 1</a:t>
                </a:r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5838825" y="495300"/>
                <a:ext cx="942340" cy="456565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Client 2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2333625" y="0"/>
              <a:ext cx="2209800" cy="1714500"/>
              <a:chOff x="2333625" y="0"/>
              <a:chExt cx="2209800" cy="1714500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2333625" y="0"/>
                <a:ext cx="2209800" cy="1714500"/>
              </a:xfrm>
              <a:prstGeom prst="roundRect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Clients MiddelEast</a:t>
                </a:r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2943225" y="1104900"/>
                <a:ext cx="942974" cy="457199"/>
              </a:xfrm>
              <a:prstGeom prst="roundRect">
                <a:avLst/>
              </a:prstGeom>
              <a:solidFill>
                <a:srgbClr val="F23E4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Client n</a:t>
                </a:r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2419350" y="485775"/>
                <a:ext cx="942340" cy="456565"/>
              </a:xfrm>
              <a:prstGeom prst="roundRect">
                <a:avLst/>
              </a:prstGeom>
              <a:solidFill>
                <a:srgbClr val="F23E4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Client 1</a:t>
                </a: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3505200" y="495300"/>
                <a:ext cx="942340" cy="456565"/>
              </a:xfrm>
              <a:prstGeom prst="roundRect">
                <a:avLst/>
              </a:prstGeom>
              <a:solidFill>
                <a:srgbClr val="F23E4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Client 2</a:t>
                </a:r>
              </a:p>
            </p:txBody>
          </p:sp>
        </p:grpSp>
      </p:grpSp>
      <p:cxnSp>
        <p:nvCxnSpPr>
          <p:cNvPr id="10" name="Straight Arrow Connector 9"/>
          <p:cNvCxnSpPr/>
          <p:nvPr/>
        </p:nvCxnSpPr>
        <p:spPr>
          <a:xfrm>
            <a:off x="3392260" y="1623746"/>
            <a:ext cx="1395307" cy="755735"/>
          </a:xfrm>
          <a:prstGeom prst="straightConnector1">
            <a:avLst/>
          </a:prstGeom>
          <a:ln>
            <a:solidFill>
              <a:schemeClr val="accent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007433" y="1623746"/>
            <a:ext cx="0" cy="755735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227299" y="1623746"/>
            <a:ext cx="1353025" cy="755735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032802" y="4595159"/>
            <a:ext cx="0" cy="6612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0492" y="3042509"/>
            <a:ext cx="27029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Thiết</a:t>
            </a:r>
            <a:r>
              <a:rPr lang="en-US" sz="2000" dirty="0"/>
              <a:t> </a:t>
            </a:r>
            <a:r>
              <a:rPr lang="en-US" sz="2000" dirty="0" err="1"/>
              <a:t>kê</a:t>
            </a:r>
            <a:r>
              <a:rPr lang="en-US" sz="2000" dirty="0"/>
              <a:t>́ </a:t>
            </a:r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hình</a:t>
            </a:r>
            <a:r>
              <a:rPr lang="en-US" sz="2000" dirty="0"/>
              <a:t> 3 </a:t>
            </a:r>
            <a:r>
              <a:rPr lang="en-US" sz="2000" dirty="0" err="1"/>
              <a:t>tầng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7864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11" name="Text Box 145"/>
          <p:cNvSpPr txBox="1"/>
          <p:nvPr/>
        </p:nvSpPr>
        <p:spPr>
          <a:xfrm>
            <a:off x="2286000" y="2531350"/>
            <a:ext cx="748182" cy="373257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kern="100">
                <a:effectLst/>
                <a:latin typeface="Times New Roman"/>
                <a:ea typeface="Calibri"/>
                <a:cs typeface="Times New Roman"/>
              </a:rPr>
              <a:t>Uses</a:t>
            </a:r>
          </a:p>
        </p:txBody>
      </p:sp>
      <p:sp>
        <p:nvSpPr>
          <p:cNvPr id="12" name="Text Box 143"/>
          <p:cNvSpPr txBox="1"/>
          <p:nvPr/>
        </p:nvSpPr>
        <p:spPr>
          <a:xfrm>
            <a:off x="3135287" y="2510614"/>
            <a:ext cx="748182" cy="373257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kern="100">
                <a:effectLst/>
                <a:latin typeface="Times New Roman"/>
                <a:ea typeface="Calibri"/>
                <a:cs typeface="Times New Roman"/>
              </a:rPr>
              <a:t>Uses</a:t>
            </a:r>
          </a:p>
        </p:txBody>
      </p:sp>
      <p:sp>
        <p:nvSpPr>
          <p:cNvPr id="13" name="Text Box 138"/>
          <p:cNvSpPr txBox="1"/>
          <p:nvPr/>
        </p:nvSpPr>
        <p:spPr>
          <a:xfrm>
            <a:off x="7240177" y="2469141"/>
            <a:ext cx="1162715" cy="549518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kern="100">
                <a:effectLst/>
                <a:latin typeface="Times New Roman"/>
                <a:ea typeface="Calibri"/>
                <a:cs typeface="Times New Roman"/>
              </a:rPr>
              <a:t>Injects dependencies</a:t>
            </a:r>
          </a:p>
        </p:txBody>
      </p:sp>
      <p:sp>
        <p:nvSpPr>
          <p:cNvPr id="14" name="Text Box 135"/>
          <p:cNvSpPr txBox="1"/>
          <p:nvPr/>
        </p:nvSpPr>
        <p:spPr>
          <a:xfrm>
            <a:off x="4469882" y="2520982"/>
            <a:ext cx="748182" cy="373257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kern="100" dirty="0">
                <a:effectLst/>
                <a:latin typeface="Times New Roman"/>
                <a:ea typeface="Calibri"/>
                <a:cs typeface="Times New Roman"/>
              </a:rPr>
              <a:t>Uses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376995" y="1090162"/>
            <a:ext cx="2841069" cy="1181982"/>
            <a:chOff x="85725" y="371475"/>
            <a:chExt cx="2676525" cy="1085850"/>
          </a:xfrm>
        </p:grpSpPr>
        <p:sp>
          <p:nvSpPr>
            <p:cNvPr id="33" name="Rounded Rectangle 32"/>
            <p:cNvSpPr/>
            <p:nvPr/>
          </p:nvSpPr>
          <p:spPr>
            <a:xfrm>
              <a:off x="85725" y="371475"/>
              <a:ext cx="2676525" cy="108585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300" kern="100">
                  <a:effectLst/>
                  <a:latin typeface="Times New Roman"/>
                  <a:ea typeface="Calibri"/>
                  <a:cs typeface="Times New Roman"/>
                </a:rPr>
                <a:t>Core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333375" y="800100"/>
              <a:ext cx="923925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300" kern="100">
                  <a:effectLst/>
                  <a:latin typeface="Times New Roman"/>
                  <a:ea typeface="Calibri"/>
                  <a:cs typeface="Times New Roman"/>
                </a:rPr>
                <a:t>Domain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1647825" y="800100"/>
              <a:ext cx="923925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300" kern="100">
                  <a:effectLst/>
                  <a:latin typeface="Times New Roman"/>
                  <a:ea typeface="Calibri"/>
                  <a:cs typeface="Times New Roman"/>
                </a:rPr>
                <a:t>Interface</a:t>
              </a:r>
            </a:p>
          </p:txBody>
        </p:sp>
      </p:grpSp>
      <p:sp>
        <p:nvSpPr>
          <p:cNvPr id="16" name="Rounded Rectangle 15"/>
          <p:cNvSpPr/>
          <p:nvPr/>
        </p:nvSpPr>
        <p:spPr>
          <a:xfrm>
            <a:off x="6249342" y="1193845"/>
            <a:ext cx="2022113" cy="974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kern="100">
                <a:effectLst/>
                <a:latin typeface="Times New Roman"/>
                <a:ea typeface="Calibri"/>
                <a:cs typeface="Times New Roman"/>
              </a:rPr>
              <a:t>Service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064514" y="3288233"/>
            <a:ext cx="5267605" cy="25505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kern="100">
                <a:effectLst/>
                <a:latin typeface="Times New Roman"/>
                <a:ea typeface="Calibri"/>
                <a:cs typeface="Times New Roman"/>
              </a:rPr>
              <a:t>Web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015853" y="1681153"/>
            <a:ext cx="12328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128"/>
          <p:cNvSpPr txBox="1"/>
          <p:nvPr/>
        </p:nvSpPr>
        <p:spPr>
          <a:xfrm>
            <a:off x="5248396" y="1370105"/>
            <a:ext cx="1000947" cy="30068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kern="100">
                <a:effectLst/>
                <a:latin typeface="Times New Roman"/>
                <a:ea typeface="Calibri"/>
                <a:cs typeface="Times New Roman"/>
              </a:rPr>
              <a:t>Implement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3307167" y="4967891"/>
            <a:ext cx="1213268" cy="5287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kern="100">
                <a:effectLst/>
                <a:latin typeface="Times New Roman"/>
                <a:ea typeface="Calibri"/>
                <a:cs typeface="Times New Roman"/>
              </a:rPr>
              <a:t>View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4035128" y="3962170"/>
            <a:ext cx="1213268" cy="5287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kern="100">
                <a:effectLst/>
                <a:latin typeface="Times New Roman"/>
                <a:ea typeface="Calibri"/>
                <a:cs typeface="Times New Roman"/>
              </a:rPr>
              <a:t>Controller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5147290" y="4967891"/>
            <a:ext cx="1213268" cy="5287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kern="100">
                <a:effectLst/>
                <a:latin typeface="Times New Roman"/>
                <a:ea typeface="Calibri"/>
                <a:cs typeface="Times New Roman"/>
              </a:rPr>
              <a:t>Model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6552659" y="3962170"/>
            <a:ext cx="1405369" cy="5287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kern="100">
                <a:effectLst/>
                <a:latin typeface="Times New Roman"/>
                <a:ea typeface="Calibri"/>
                <a:cs typeface="Times New Roman"/>
              </a:rPr>
              <a:t>UnityContainer</a:t>
            </a:r>
          </a:p>
        </p:txBody>
      </p:sp>
      <p:cxnSp>
        <p:nvCxnSpPr>
          <p:cNvPr id="24" name="Elbow Connector 23"/>
          <p:cNvCxnSpPr/>
          <p:nvPr/>
        </p:nvCxnSpPr>
        <p:spPr>
          <a:xfrm rot="16200000" flipV="1">
            <a:off x="3586935" y="3018658"/>
            <a:ext cx="1894972" cy="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rot="5400000">
            <a:off x="4932834" y="2180448"/>
            <a:ext cx="1798896" cy="175418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7280619" y="2168461"/>
            <a:ext cx="0" cy="1797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4166565" y="4490951"/>
            <a:ext cx="367687" cy="476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530545" y="5227098"/>
            <a:ext cx="6167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904636" y="4490951"/>
            <a:ext cx="545971" cy="476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rot="16200000" flipV="1">
            <a:off x="2532529" y="2718305"/>
            <a:ext cx="2128949" cy="839177"/>
          </a:xfrm>
          <a:prstGeom prst="bentConnector3">
            <a:avLst>
              <a:gd name="adj1" fmla="val 32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rot="16200000" flipV="1">
            <a:off x="1468231" y="3388187"/>
            <a:ext cx="3158863" cy="521031"/>
          </a:xfrm>
          <a:prstGeom prst="bentConnector3">
            <a:avLst>
              <a:gd name="adj1" fmla="val -21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136"/>
          <p:cNvSpPr txBox="1"/>
          <p:nvPr/>
        </p:nvSpPr>
        <p:spPr>
          <a:xfrm>
            <a:off x="4605197" y="685800"/>
            <a:ext cx="748182" cy="373257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kern="100">
                <a:effectLst/>
                <a:latin typeface="Times New Roman"/>
                <a:ea typeface="Calibri"/>
                <a:cs typeface="Times New Roman"/>
              </a:rPr>
              <a:t>Uses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704317" y="924270"/>
            <a:ext cx="0" cy="269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3175730" y="924270"/>
            <a:ext cx="3531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175730" y="924270"/>
            <a:ext cx="1685" cy="6324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52400" y="3048000"/>
            <a:ext cx="20222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Kiến</a:t>
            </a:r>
            <a:r>
              <a:rPr lang="en-US" sz="2000" dirty="0"/>
              <a:t> </a:t>
            </a:r>
            <a:r>
              <a:rPr lang="en-US" sz="2000" dirty="0" err="1"/>
              <a:t>trúc</a:t>
            </a:r>
            <a:r>
              <a:rPr lang="en-US" sz="2000" dirty="0"/>
              <a:t> Website</a:t>
            </a:r>
          </a:p>
        </p:txBody>
      </p:sp>
    </p:spTree>
    <p:extLst>
      <p:ext uri="{BB962C8B-B14F-4D97-AF65-F5344CB8AC3E}">
        <p14:creationId xmlns:p14="http://schemas.microsoft.com/office/powerpoint/2010/main" val="1884703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9" grpId="0" animBg="1"/>
      <p:bldP spid="32" grpId="0" animBg="1"/>
      <p:bldP spid="3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71600"/>
            <a:ext cx="8008666" cy="422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63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ội</a:t>
            </a:r>
            <a:r>
              <a:rPr lang="en-US" dirty="0" smtClean="0"/>
              <a:t> dung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 smtClean="0"/>
          </a:p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RavenDB</a:t>
            </a:r>
            <a:endParaRPr lang="en-US" dirty="0" smtClean="0"/>
          </a:p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6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1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15" presetClass="emph" presetSubtype="0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err="1" smtClean="0"/>
              <a:t>Về</a:t>
            </a:r>
            <a:r>
              <a:rPr lang="en-US" b="1" dirty="0" smtClean="0"/>
              <a:t> </a:t>
            </a:r>
            <a:r>
              <a:rPr lang="en-US" b="1" dirty="0" err="1" smtClean="0"/>
              <a:t>mặc</a:t>
            </a:r>
            <a:r>
              <a:rPr lang="en-US" b="1" dirty="0" smtClean="0"/>
              <a:t> </a:t>
            </a:r>
            <a:r>
              <a:rPr lang="en-US" b="1" dirty="0" err="1" smtClean="0"/>
              <a:t>lý</a:t>
            </a:r>
            <a:r>
              <a:rPr lang="en-US" b="1" dirty="0" smtClean="0"/>
              <a:t> </a:t>
            </a:r>
            <a:r>
              <a:rPr lang="en-US" b="1" dirty="0" err="1" smtClean="0"/>
              <a:t>thuyết</a:t>
            </a:r>
            <a:endParaRPr lang="en-US" b="1" dirty="0" smtClean="0"/>
          </a:p>
          <a:p>
            <a:pPr lvl="1"/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khá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 smtClean="0"/>
              <a:t>NoSQL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NoSQL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: key-value store, column families, document database </a:t>
            </a:r>
            <a:r>
              <a:rPr lang="en-US" dirty="0" err="1"/>
              <a:t>và</a:t>
            </a:r>
            <a:r>
              <a:rPr lang="en-US" dirty="0"/>
              <a:t> graph database.</a:t>
            </a:r>
          </a:p>
          <a:p>
            <a:pPr lvl="1"/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,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document database. </a:t>
            </a:r>
            <a:endParaRPr lang="en-US" dirty="0" smtClean="0"/>
          </a:p>
          <a:p>
            <a:r>
              <a:rPr lang="en-US" b="1" dirty="0" err="1" smtClean="0"/>
              <a:t>Về</a:t>
            </a:r>
            <a:r>
              <a:rPr lang="en-US" b="1" dirty="0" smtClean="0"/>
              <a:t> </a:t>
            </a:r>
            <a:r>
              <a:rPr lang="en-US" b="1" dirty="0" err="1" smtClean="0"/>
              <a:t>thực</a:t>
            </a:r>
            <a:r>
              <a:rPr lang="en-US" b="1" dirty="0" smtClean="0"/>
              <a:t> </a:t>
            </a:r>
            <a:r>
              <a:rPr lang="en-US" b="1" dirty="0" err="1" smtClean="0"/>
              <a:t>nghiệm</a:t>
            </a:r>
            <a:r>
              <a:rPr lang="en-US" b="1" dirty="0" smtClean="0"/>
              <a:t>:</a:t>
            </a:r>
          </a:p>
          <a:p>
            <a:pPr marL="365760" lvl="1" indent="0">
              <a:buNone/>
            </a:pP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Google </a:t>
            </a:r>
            <a:r>
              <a:rPr lang="en-US" dirty="0" smtClean="0"/>
              <a:t>Groups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RavenDB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smtClean="0"/>
              <a:t>Web.</a:t>
            </a:r>
            <a:endParaRPr lang="en-US" dirty="0"/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-22860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62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,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document </a:t>
            </a:r>
            <a:r>
              <a:rPr lang="en-US" dirty="0" smtClean="0"/>
              <a:t>database</a:t>
            </a:r>
            <a:endParaRPr lang="en-US" dirty="0"/>
          </a:p>
          <a:p>
            <a:pPr lvl="0"/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kĩ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RavenDB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smtClean="0"/>
              <a:t>qua.</a:t>
            </a:r>
            <a:endParaRPr lang="en-US" dirty="0"/>
          </a:p>
          <a:p>
            <a:pPr lvl="0"/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: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,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,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414"/>
            <a:ext cx="17526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38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</a:t>
            </a:r>
            <a:r>
              <a:rPr lang="en-US" dirty="0" err="1" smtClean="0"/>
              <a:t>ướng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tán</a:t>
            </a:r>
            <a:r>
              <a:rPr lang="en-US" dirty="0"/>
              <a:t> </a:t>
            </a:r>
            <a:endParaRPr lang="en-US" dirty="0" smtClean="0"/>
          </a:p>
          <a:p>
            <a:pPr marL="0" lv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/>
              <a:t>liệu</a:t>
            </a:r>
            <a:r>
              <a:rPr lang="en-US" dirty="0"/>
              <a:t> ở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transaction. </a:t>
            </a:r>
          </a:p>
          <a:p>
            <a:pPr lvl="0"/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, </a:t>
            </a:r>
            <a:r>
              <a:rPr lang="en-US" dirty="0" err="1"/>
              <a:t>config</a:t>
            </a:r>
            <a:r>
              <a:rPr lang="en-US" dirty="0"/>
              <a:t> server, backup </a:t>
            </a:r>
            <a:r>
              <a:rPr lang="en-US" dirty="0" err="1"/>
              <a:t>và</a:t>
            </a:r>
            <a:r>
              <a:rPr lang="en-US" dirty="0"/>
              <a:t> restore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NoSQL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0"/>
            <a:ext cx="23622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98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90500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/>
              <a:t>l</a:t>
            </a:r>
            <a:r>
              <a:rPr lang="en-US" sz="4000" dirty="0" err="1" smtClean="0"/>
              <a:t>ý</a:t>
            </a:r>
            <a:r>
              <a:rPr lang="en-US" sz="4000" dirty="0" smtClean="0"/>
              <a:t> do </a:t>
            </a:r>
            <a:r>
              <a:rPr lang="en-US" sz="4000" dirty="0" err="1" smtClean="0"/>
              <a:t>lựa</a:t>
            </a:r>
            <a:r>
              <a:rPr lang="en-US" sz="4000" dirty="0" smtClean="0"/>
              <a:t> </a:t>
            </a:r>
            <a:r>
              <a:rPr lang="en-US" sz="4000" dirty="0" err="1" smtClean="0"/>
              <a:t>chọn</a:t>
            </a:r>
            <a:r>
              <a:rPr lang="en-US" sz="4000" dirty="0" smtClean="0"/>
              <a:t> </a:t>
            </a:r>
            <a:r>
              <a:rPr lang="en-US" sz="4000" dirty="0" err="1" smtClean="0"/>
              <a:t>đề</a:t>
            </a:r>
            <a:r>
              <a:rPr lang="en-US" sz="4000" dirty="0" smtClean="0"/>
              <a:t> </a:t>
            </a:r>
            <a:r>
              <a:rPr lang="en-US" sz="4000" dirty="0" err="1" smtClean="0"/>
              <a:t>tài</a:t>
            </a:r>
            <a:r>
              <a:rPr lang="en-US" sz="4000" dirty="0" smtClean="0"/>
              <a:t> ?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5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133600"/>
            <a:ext cx="8382000" cy="1752600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smtClean="0"/>
              <a:t>CÁM ƠN THẦY CÔ ĐÃ THEO DÕI</a:t>
            </a:r>
            <a:endParaRPr lang="en-US" sz="4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3341862"/>
            <a:ext cx="4006534" cy="30261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228600"/>
            <a:ext cx="4974800" cy="31132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74" y="1729376"/>
            <a:ext cx="1905000" cy="24669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248124"/>
            <a:ext cx="5410200" cy="3606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305" y="685800"/>
            <a:ext cx="6685829" cy="4953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121" y="1502029"/>
            <a:ext cx="1463040" cy="14569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59" y="3628421"/>
            <a:ext cx="1463040" cy="14569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3581400"/>
            <a:ext cx="1463040" cy="145694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180" y="1545954"/>
            <a:ext cx="1463040" cy="145694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094" y="3733800"/>
            <a:ext cx="1463040" cy="145694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596240" y="2562135"/>
            <a:ext cx="621195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1000 </a:t>
            </a:r>
            <a:r>
              <a:rPr lang="en-US" sz="7200" dirty="0" err="1" smtClean="0">
                <a:solidFill>
                  <a:srgbClr val="FF0000"/>
                </a:solidFill>
              </a:rPr>
              <a:t>tỷ</a:t>
            </a:r>
            <a:r>
              <a:rPr lang="en-US" sz="7200" dirty="0" smtClean="0">
                <a:solidFill>
                  <a:srgbClr val="FF0000"/>
                </a:solidFill>
              </a:rPr>
              <a:t> </a:t>
            </a:r>
            <a:r>
              <a:rPr lang="en-US" sz="7200" dirty="0" err="1" smtClean="0">
                <a:solidFill>
                  <a:srgbClr val="FF0000"/>
                </a:solidFill>
              </a:rPr>
              <a:t>truy</a:t>
            </a:r>
            <a:r>
              <a:rPr lang="en-US" sz="7200" dirty="0" smtClean="0">
                <a:solidFill>
                  <a:srgbClr val="FF0000"/>
                </a:solidFill>
              </a:rPr>
              <a:t> </a:t>
            </a:r>
            <a:r>
              <a:rPr lang="en-US" sz="7200" dirty="0" err="1" smtClean="0">
                <a:solidFill>
                  <a:srgbClr val="FF0000"/>
                </a:solidFill>
              </a:rPr>
              <a:t>cập</a:t>
            </a:r>
            <a:endParaRPr lang="en-US" sz="7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58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1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318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16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162" tmFilter="0, 0; 0.125,0.2665; 0.25,0.4; 0.375,0.465; 0.5,0.5;  0.625,0.535; 0.75,0.6; 0.875,0.7335; 1,1">
                                          <p:stCondLst>
                                            <p:cond delay="11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81" tmFilter="0, 0; 0.125,0.2665; 0.25,0.4; 0.375,0.465; 0.5,0.5;  0.625,0.535; 0.75,0.6; 0.875,0.7335; 1,1">
                                          <p:stCondLst>
                                            <p:cond delay="23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87" tmFilter="0, 0; 0.125,0.2665; 0.25,0.4; 0.375,0.465; 0.5,0.5;  0.625,0.535; 0.75,0.6; 0.875,0.7335; 1,1">
                                          <p:stCondLst>
                                            <p:cond delay="289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46">
                                          <p:stCondLst>
                                            <p:cond delay="113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290" decel="50000">
                                          <p:stCondLst>
                                            <p:cond delay="118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46">
                                          <p:stCondLst>
                                            <p:cond delay="229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290" decel="50000">
                                          <p:stCondLst>
                                            <p:cond delay="23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46">
                                          <p:stCondLst>
                                            <p:cond delay="287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290" decel="50000">
                                          <p:stCondLst>
                                            <p:cond delay="291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46">
                                          <p:stCondLst>
                                            <p:cond delay="31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290" decel="50000">
                                          <p:stCondLst>
                                            <p:cond delay="321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4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555" y="0"/>
            <a:ext cx="4930588" cy="381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1" y="2069910"/>
            <a:ext cx="3295650" cy="3295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37" y="2667000"/>
            <a:ext cx="6696073" cy="395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34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8500"/>
                            </p:stCondLst>
                            <p:childTnLst>
                              <p:par>
                                <p:cTn id="28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314325" y="838200"/>
            <a:ext cx="8220075" cy="48006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981200" y="5798993"/>
            <a:ext cx="56435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MongoDB</a:t>
            </a:r>
            <a:r>
              <a:rPr lang="en-US" dirty="0"/>
              <a:t> vs. SQL Server 2008 Performance </a:t>
            </a:r>
            <a:r>
              <a:rPr lang="en-US" dirty="0" smtClean="0"/>
              <a:t>Showdown</a:t>
            </a:r>
          </a:p>
        </p:txBody>
      </p:sp>
    </p:spTree>
    <p:extLst>
      <p:ext uri="{BB962C8B-B14F-4D97-AF65-F5344CB8AC3E}">
        <p14:creationId xmlns:p14="http://schemas.microsoft.com/office/powerpoint/2010/main" val="72898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302047513"/>
              </p:ext>
            </p:extLst>
          </p:nvPr>
        </p:nvGraphicFramePr>
        <p:xfrm>
          <a:off x="586740" y="1371600"/>
          <a:ext cx="7642860" cy="5095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3733800" y="3232261"/>
            <a:ext cx="1339739" cy="1339739"/>
            <a:chOff x="4775304" y="940281"/>
            <a:chExt cx="1339739" cy="1339739"/>
          </a:xfrm>
        </p:grpSpPr>
        <p:sp>
          <p:nvSpPr>
            <p:cNvPr id="9" name="Oval 8"/>
            <p:cNvSpPr/>
            <p:nvPr/>
          </p:nvSpPr>
          <p:spPr>
            <a:xfrm>
              <a:off x="4775304" y="940281"/>
              <a:ext cx="1339739" cy="1339739"/>
            </a:xfrm>
            <a:prstGeom prst="ellipse">
              <a:avLst/>
            </a:prstGeom>
            <a:solidFill>
              <a:srgbClr val="002060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Oval 4"/>
            <p:cNvSpPr/>
            <p:nvPr/>
          </p:nvSpPr>
          <p:spPr>
            <a:xfrm>
              <a:off x="4971504" y="1136481"/>
              <a:ext cx="947339" cy="9473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19050" rIns="19050" bIns="190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NOSQL</a:t>
              </a:r>
              <a:endParaRPr lang="vi-VN" sz="1500" kern="1200" dirty="0"/>
            </a:p>
          </p:txBody>
        </p:sp>
      </p:grpSp>
      <p:sp>
        <p:nvSpPr>
          <p:cNvPr id="11" name="Multiply 10"/>
          <p:cNvSpPr/>
          <p:nvPr/>
        </p:nvSpPr>
        <p:spPr>
          <a:xfrm>
            <a:off x="3070169" y="762000"/>
            <a:ext cx="2644831" cy="2552985"/>
          </a:xfrm>
          <a:prstGeom prst="mathMultiply">
            <a:avLst>
              <a:gd name="adj1" fmla="val 0"/>
            </a:avLst>
          </a:prstGeom>
          <a:ln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Multiply 11"/>
          <p:cNvSpPr/>
          <p:nvPr/>
        </p:nvSpPr>
        <p:spPr>
          <a:xfrm>
            <a:off x="4713315" y="1600200"/>
            <a:ext cx="2644831" cy="2552985"/>
          </a:xfrm>
          <a:prstGeom prst="mathMultiply">
            <a:avLst>
              <a:gd name="adj1" fmla="val 0"/>
            </a:avLst>
          </a:prstGeom>
          <a:ln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Multiply 12"/>
          <p:cNvSpPr/>
          <p:nvPr/>
        </p:nvSpPr>
        <p:spPr>
          <a:xfrm>
            <a:off x="4713314" y="3520440"/>
            <a:ext cx="2644831" cy="2552985"/>
          </a:xfrm>
          <a:prstGeom prst="mathMultiply">
            <a:avLst>
              <a:gd name="adj1" fmla="val 0"/>
            </a:avLst>
          </a:prstGeom>
          <a:ln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Multiply 13"/>
          <p:cNvSpPr/>
          <p:nvPr/>
        </p:nvSpPr>
        <p:spPr>
          <a:xfrm>
            <a:off x="3097208" y="4508753"/>
            <a:ext cx="2644831" cy="2552985"/>
          </a:xfrm>
          <a:prstGeom prst="mathMultiply">
            <a:avLst>
              <a:gd name="adj1" fmla="val 0"/>
            </a:avLst>
          </a:prstGeom>
          <a:ln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Multiply 14"/>
          <p:cNvSpPr/>
          <p:nvPr/>
        </p:nvSpPr>
        <p:spPr>
          <a:xfrm>
            <a:off x="1460134" y="3511743"/>
            <a:ext cx="2644831" cy="2552985"/>
          </a:xfrm>
          <a:prstGeom prst="mathMultiply">
            <a:avLst>
              <a:gd name="adj1" fmla="val 0"/>
            </a:avLst>
          </a:prstGeom>
          <a:ln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6" name="Multiply 15"/>
          <p:cNvSpPr/>
          <p:nvPr/>
        </p:nvSpPr>
        <p:spPr>
          <a:xfrm>
            <a:off x="1441819" y="1701866"/>
            <a:ext cx="2644831" cy="2552985"/>
          </a:xfrm>
          <a:prstGeom prst="mathMultiply">
            <a:avLst>
              <a:gd name="adj1" fmla="val 0"/>
            </a:avLst>
          </a:prstGeom>
          <a:ln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417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3738300" y="3249350"/>
            <a:ext cx="1339739" cy="1339739"/>
          </a:xfrm>
          <a:custGeom>
            <a:avLst/>
            <a:gdLst>
              <a:gd name="connsiteX0" fmla="*/ 0 w 1339739"/>
              <a:gd name="connsiteY0" fmla="*/ 669870 h 1339739"/>
              <a:gd name="connsiteX1" fmla="*/ 669870 w 1339739"/>
              <a:gd name="connsiteY1" fmla="*/ 0 h 1339739"/>
              <a:gd name="connsiteX2" fmla="*/ 1339740 w 1339739"/>
              <a:gd name="connsiteY2" fmla="*/ 669870 h 1339739"/>
              <a:gd name="connsiteX3" fmla="*/ 669870 w 1339739"/>
              <a:gd name="connsiteY3" fmla="*/ 1339740 h 1339739"/>
              <a:gd name="connsiteX4" fmla="*/ 0 w 1339739"/>
              <a:gd name="connsiteY4" fmla="*/ 669870 h 133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9739" h="1339739">
                <a:moveTo>
                  <a:pt x="0" y="669870"/>
                </a:moveTo>
                <a:cubicBezTo>
                  <a:pt x="0" y="299911"/>
                  <a:pt x="299911" y="0"/>
                  <a:pt x="669870" y="0"/>
                </a:cubicBezTo>
                <a:cubicBezTo>
                  <a:pt x="1039829" y="0"/>
                  <a:pt x="1339740" y="299911"/>
                  <a:pt x="1339740" y="669870"/>
                </a:cubicBezTo>
                <a:cubicBezTo>
                  <a:pt x="1339740" y="1039829"/>
                  <a:pt x="1039829" y="1339740"/>
                  <a:pt x="669870" y="1339740"/>
                </a:cubicBezTo>
                <a:cubicBezTo>
                  <a:pt x="299911" y="1339740"/>
                  <a:pt x="0" y="1039829"/>
                  <a:pt x="0" y="669870"/>
                </a:cubicBezTo>
                <a:close/>
              </a:path>
            </a:pathLst>
          </a:custGeom>
          <a:solidFill>
            <a:srgbClr val="002060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1600" tIns="221600" rIns="221600" bIns="2216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 smtClean="0"/>
              <a:t>RDBMS</a:t>
            </a:r>
            <a:endParaRPr lang="vi-VN" sz="2000" kern="1200" dirty="0"/>
          </a:p>
        </p:txBody>
      </p:sp>
      <p:sp>
        <p:nvSpPr>
          <p:cNvPr id="17" name="Freeform 16"/>
          <p:cNvSpPr/>
          <p:nvPr/>
        </p:nvSpPr>
        <p:spPr>
          <a:xfrm rot="16200000">
            <a:off x="4266342" y="2762023"/>
            <a:ext cx="283655" cy="455511"/>
          </a:xfrm>
          <a:custGeom>
            <a:avLst/>
            <a:gdLst>
              <a:gd name="connsiteX0" fmla="*/ 0 w 283655"/>
              <a:gd name="connsiteY0" fmla="*/ 91102 h 455511"/>
              <a:gd name="connsiteX1" fmla="*/ 141828 w 283655"/>
              <a:gd name="connsiteY1" fmla="*/ 91102 h 455511"/>
              <a:gd name="connsiteX2" fmla="*/ 141828 w 283655"/>
              <a:gd name="connsiteY2" fmla="*/ 0 h 455511"/>
              <a:gd name="connsiteX3" fmla="*/ 283655 w 283655"/>
              <a:gd name="connsiteY3" fmla="*/ 227756 h 455511"/>
              <a:gd name="connsiteX4" fmla="*/ 141828 w 283655"/>
              <a:gd name="connsiteY4" fmla="*/ 455511 h 455511"/>
              <a:gd name="connsiteX5" fmla="*/ 141828 w 283655"/>
              <a:gd name="connsiteY5" fmla="*/ 364409 h 455511"/>
              <a:gd name="connsiteX6" fmla="*/ 0 w 283655"/>
              <a:gd name="connsiteY6" fmla="*/ 364409 h 455511"/>
              <a:gd name="connsiteX7" fmla="*/ 0 w 283655"/>
              <a:gd name="connsiteY7" fmla="*/ 91102 h 455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655" h="455511">
                <a:moveTo>
                  <a:pt x="0" y="91102"/>
                </a:moveTo>
                <a:lnTo>
                  <a:pt x="141828" y="91102"/>
                </a:lnTo>
                <a:lnTo>
                  <a:pt x="141828" y="0"/>
                </a:lnTo>
                <a:lnTo>
                  <a:pt x="283655" y="227756"/>
                </a:lnTo>
                <a:lnTo>
                  <a:pt x="141828" y="455511"/>
                </a:lnTo>
                <a:lnTo>
                  <a:pt x="141828" y="364409"/>
                </a:lnTo>
                <a:lnTo>
                  <a:pt x="0" y="364409"/>
                </a:lnTo>
                <a:lnTo>
                  <a:pt x="0" y="91102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91102" rIns="85096" bIns="91102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vi-VN" sz="1400" kern="1200"/>
          </a:p>
        </p:txBody>
      </p:sp>
      <p:sp>
        <p:nvSpPr>
          <p:cNvPr id="18" name="Freeform 17"/>
          <p:cNvSpPr/>
          <p:nvPr/>
        </p:nvSpPr>
        <p:spPr>
          <a:xfrm>
            <a:off x="3738300" y="1374412"/>
            <a:ext cx="1339739" cy="1339739"/>
          </a:xfrm>
          <a:custGeom>
            <a:avLst/>
            <a:gdLst>
              <a:gd name="connsiteX0" fmla="*/ 0 w 1339739"/>
              <a:gd name="connsiteY0" fmla="*/ 669870 h 1339739"/>
              <a:gd name="connsiteX1" fmla="*/ 669870 w 1339739"/>
              <a:gd name="connsiteY1" fmla="*/ 0 h 1339739"/>
              <a:gd name="connsiteX2" fmla="*/ 1339740 w 1339739"/>
              <a:gd name="connsiteY2" fmla="*/ 669870 h 1339739"/>
              <a:gd name="connsiteX3" fmla="*/ 669870 w 1339739"/>
              <a:gd name="connsiteY3" fmla="*/ 1339740 h 1339739"/>
              <a:gd name="connsiteX4" fmla="*/ 0 w 1339739"/>
              <a:gd name="connsiteY4" fmla="*/ 669870 h 133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9739" h="1339739">
                <a:moveTo>
                  <a:pt x="0" y="669870"/>
                </a:moveTo>
                <a:cubicBezTo>
                  <a:pt x="0" y="299911"/>
                  <a:pt x="299911" y="0"/>
                  <a:pt x="669870" y="0"/>
                </a:cubicBezTo>
                <a:cubicBezTo>
                  <a:pt x="1039829" y="0"/>
                  <a:pt x="1339740" y="299911"/>
                  <a:pt x="1339740" y="669870"/>
                </a:cubicBezTo>
                <a:cubicBezTo>
                  <a:pt x="1339740" y="1039829"/>
                  <a:pt x="1039829" y="1339740"/>
                  <a:pt x="669870" y="1339740"/>
                </a:cubicBezTo>
                <a:cubicBezTo>
                  <a:pt x="299911" y="1339740"/>
                  <a:pt x="0" y="1039829"/>
                  <a:pt x="0" y="669870"/>
                </a:cubicBez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980" tIns="213980" rIns="213980" bIns="213980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/>
              <a:t>Non Relation</a:t>
            </a:r>
            <a:endParaRPr lang="vi-VN" sz="1400" kern="1200" dirty="0"/>
          </a:p>
        </p:txBody>
      </p:sp>
      <p:sp>
        <p:nvSpPr>
          <p:cNvPr id="19" name="Freeform 18"/>
          <p:cNvSpPr/>
          <p:nvPr/>
        </p:nvSpPr>
        <p:spPr>
          <a:xfrm rot="19800000">
            <a:off x="5071261" y="3226743"/>
            <a:ext cx="283655" cy="455511"/>
          </a:xfrm>
          <a:custGeom>
            <a:avLst/>
            <a:gdLst>
              <a:gd name="connsiteX0" fmla="*/ 0 w 283655"/>
              <a:gd name="connsiteY0" fmla="*/ 91102 h 455511"/>
              <a:gd name="connsiteX1" fmla="*/ 141828 w 283655"/>
              <a:gd name="connsiteY1" fmla="*/ 91102 h 455511"/>
              <a:gd name="connsiteX2" fmla="*/ 141828 w 283655"/>
              <a:gd name="connsiteY2" fmla="*/ 0 h 455511"/>
              <a:gd name="connsiteX3" fmla="*/ 283655 w 283655"/>
              <a:gd name="connsiteY3" fmla="*/ 227756 h 455511"/>
              <a:gd name="connsiteX4" fmla="*/ 141828 w 283655"/>
              <a:gd name="connsiteY4" fmla="*/ 455511 h 455511"/>
              <a:gd name="connsiteX5" fmla="*/ 141828 w 283655"/>
              <a:gd name="connsiteY5" fmla="*/ 364409 h 455511"/>
              <a:gd name="connsiteX6" fmla="*/ 0 w 283655"/>
              <a:gd name="connsiteY6" fmla="*/ 364409 h 455511"/>
              <a:gd name="connsiteX7" fmla="*/ 0 w 283655"/>
              <a:gd name="connsiteY7" fmla="*/ 91102 h 455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655" h="455511">
                <a:moveTo>
                  <a:pt x="0" y="91102"/>
                </a:moveTo>
                <a:lnTo>
                  <a:pt x="141828" y="91102"/>
                </a:lnTo>
                <a:lnTo>
                  <a:pt x="141828" y="0"/>
                </a:lnTo>
                <a:lnTo>
                  <a:pt x="283655" y="227756"/>
                </a:lnTo>
                <a:lnTo>
                  <a:pt x="141828" y="455511"/>
                </a:lnTo>
                <a:lnTo>
                  <a:pt x="141828" y="364409"/>
                </a:lnTo>
                <a:lnTo>
                  <a:pt x="0" y="364409"/>
                </a:lnTo>
                <a:lnTo>
                  <a:pt x="0" y="91102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91102" rIns="85096" bIns="91101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vi-VN" sz="1400" kern="1200"/>
          </a:p>
        </p:txBody>
      </p:sp>
      <p:sp>
        <p:nvSpPr>
          <p:cNvPr id="20" name="Freeform 19"/>
          <p:cNvSpPr/>
          <p:nvPr/>
        </p:nvSpPr>
        <p:spPr>
          <a:xfrm>
            <a:off x="5362044" y="2311881"/>
            <a:ext cx="1339739" cy="1339739"/>
          </a:xfrm>
          <a:custGeom>
            <a:avLst/>
            <a:gdLst>
              <a:gd name="connsiteX0" fmla="*/ 0 w 1339739"/>
              <a:gd name="connsiteY0" fmla="*/ 669870 h 1339739"/>
              <a:gd name="connsiteX1" fmla="*/ 669870 w 1339739"/>
              <a:gd name="connsiteY1" fmla="*/ 0 h 1339739"/>
              <a:gd name="connsiteX2" fmla="*/ 1339740 w 1339739"/>
              <a:gd name="connsiteY2" fmla="*/ 669870 h 1339739"/>
              <a:gd name="connsiteX3" fmla="*/ 669870 w 1339739"/>
              <a:gd name="connsiteY3" fmla="*/ 1339740 h 1339739"/>
              <a:gd name="connsiteX4" fmla="*/ 0 w 1339739"/>
              <a:gd name="connsiteY4" fmla="*/ 669870 h 133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9739" h="1339739">
                <a:moveTo>
                  <a:pt x="0" y="669870"/>
                </a:moveTo>
                <a:cubicBezTo>
                  <a:pt x="0" y="299911"/>
                  <a:pt x="299911" y="0"/>
                  <a:pt x="669870" y="0"/>
                </a:cubicBezTo>
                <a:cubicBezTo>
                  <a:pt x="1039829" y="0"/>
                  <a:pt x="1339740" y="299911"/>
                  <a:pt x="1339740" y="669870"/>
                </a:cubicBezTo>
                <a:cubicBezTo>
                  <a:pt x="1339740" y="1039829"/>
                  <a:pt x="1039829" y="1339740"/>
                  <a:pt x="669870" y="1339740"/>
                </a:cubicBezTo>
                <a:cubicBezTo>
                  <a:pt x="299911" y="1339740"/>
                  <a:pt x="0" y="1039829"/>
                  <a:pt x="0" y="669870"/>
                </a:cubicBez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980" tIns="213980" rIns="213980" bIns="213980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/>
              <a:t>Distributed</a:t>
            </a:r>
            <a:endParaRPr lang="vi-VN" sz="1400" kern="1200" dirty="0"/>
          </a:p>
        </p:txBody>
      </p:sp>
      <p:sp>
        <p:nvSpPr>
          <p:cNvPr id="21" name="Freeform 20"/>
          <p:cNvSpPr/>
          <p:nvPr/>
        </p:nvSpPr>
        <p:spPr>
          <a:xfrm rot="1800000">
            <a:off x="5071261" y="4156184"/>
            <a:ext cx="283655" cy="455511"/>
          </a:xfrm>
          <a:custGeom>
            <a:avLst/>
            <a:gdLst>
              <a:gd name="connsiteX0" fmla="*/ 0 w 283655"/>
              <a:gd name="connsiteY0" fmla="*/ 91102 h 455511"/>
              <a:gd name="connsiteX1" fmla="*/ 141828 w 283655"/>
              <a:gd name="connsiteY1" fmla="*/ 91102 h 455511"/>
              <a:gd name="connsiteX2" fmla="*/ 141828 w 283655"/>
              <a:gd name="connsiteY2" fmla="*/ 0 h 455511"/>
              <a:gd name="connsiteX3" fmla="*/ 283655 w 283655"/>
              <a:gd name="connsiteY3" fmla="*/ 227756 h 455511"/>
              <a:gd name="connsiteX4" fmla="*/ 141828 w 283655"/>
              <a:gd name="connsiteY4" fmla="*/ 455511 h 455511"/>
              <a:gd name="connsiteX5" fmla="*/ 141828 w 283655"/>
              <a:gd name="connsiteY5" fmla="*/ 364409 h 455511"/>
              <a:gd name="connsiteX6" fmla="*/ 0 w 283655"/>
              <a:gd name="connsiteY6" fmla="*/ 364409 h 455511"/>
              <a:gd name="connsiteX7" fmla="*/ 0 w 283655"/>
              <a:gd name="connsiteY7" fmla="*/ 91102 h 455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655" h="455511">
                <a:moveTo>
                  <a:pt x="0" y="91102"/>
                </a:moveTo>
                <a:lnTo>
                  <a:pt x="141828" y="91102"/>
                </a:lnTo>
                <a:lnTo>
                  <a:pt x="141828" y="0"/>
                </a:lnTo>
                <a:lnTo>
                  <a:pt x="283655" y="227756"/>
                </a:lnTo>
                <a:lnTo>
                  <a:pt x="141828" y="455511"/>
                </a:lnTo>
                <a:lnTo>
                  <a:pt x="141828" y="364409"/>
                </a:lnTo>
                <a:lnTo>
                  <a:pt x="0" y="364409"/>
                </a:lnTo>
                <a:lnTo>
                  <a:pt x="0" y="91102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91101" rIns="85096" bIns="91102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vi-VN" sz="1400" kern="1200"/>
          </a:p>
        </p:txBody>
      </p:sp>
      <p:sp>
        <p:nvSpPr>
          <p:cNvPr id="22" name="Freeform 21"/>
          <p:cNvSpPr/>
          <p:nvPr/>
        </p:nvSpPr>
        <p:spPr>
          <a:xfrm>
            <a:off x="5362044" y="4186819"/>
            <a:ext cx="1339739" cy="1339739"/>
          </a:xfrm>
          <a:custGeom>
            <a:avLst/>
            <a:gdLst>
              <a:gd name="connsiteX0" fmla="*/ 0 w 1339739"/>
              <a:gd name="connsiteY0" fmla="*/ 669870 h 1339739"/>
              <a:gd name="connsiteX1" fmla="*/ 669870 w 1339739"/>
              <a:gd name="connsiteY1" fmla="*/ 0 h 1339739"/>
              <a:gd name="connsiteX2" fmla="*/ 1339740 w 1339739"/>
              <a:gd name="connsiteY2" fmla="*/ 669870 h 1339739"/>
              <a:gd name="connsiteX3" fmla="*/ 669870 w 1339739"/>
              <a:gd name="connsiteY3" fmla="*/ 1339740 h 1339739"/>
              <a:gd name="connsiteX4" fmla="*/ 0 w 1339739"/>
              <a:gd name="connsiteY4" fmla="*/ 669870 h 133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9739" h="1339739">
                <a:moveTo>
                  <a:pt x="0" y="669870"/>
                </a:moveTo>
                <a:cubicBezTo>
                  <a:pt x="0" y="299911"/>
                  <a:pt x="299911" y="0"/>
                  <a:pt x="669870" y="0"/>
                </a:cubicBezTo>
                <a:cubicBezTo>
                  <a:pt x="1039829" y="0"/>
                  <a:pt x="1339740" y="299911"/>
                  <a:pt x="1339740" y="669870"/>
                </a:cubicBezTo>
                <a:cubicBezTo>
                  <a:pt x="1339740" y="1039829"/>
                  <a:pt x="1039829" y="1339740"/>
                  <a:pt x="669870" y="1339740"/>
                </a:cubicBezTo>
                <a:cubicBezTo>
                  <a:pt x="299911" y="1339740"/>
                  <a:pt x="0" y="1039829"/>
                  <a:pt x="0" y="669870"/>
                </a:cubicBez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980" tIns="213980" rIns="213980" bIns="213980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vi-VN" sz="1400" kern="1200" dirty="0" err="1" smtClean="0"/>
              <a:t>Horizontal</a:t>
            </a:r>
            <a:r>
              <a:rPr lang="vi-VN" sz="1400" kern="1200" dirty="0" smtClean="0"/>
              <a:t> </a:t>
            </a:r>
            <a:r>
              <a:rPr lang="vi-VN" sz="1400" kern="1200" dirty="0" err="1" smtClean="0"/>
              <a:t>Scalable</a:t>
            </a:r>
            <a:endParaRPr lang="vi-VN" sz="1400" kern="1200" dirty="0"/>
          </a:p>
        </p:txBody>
      </p:sp>
      <p:sp>
        <p:nvSpPr>
          <p:cNvPr id="23" name="Freeform 22"/>
          <p:cNvSpPr/>
          <p:nvPr/>
        </p:nvSpPr>
        <p:spPr>
          <a:xfrm rot="5400000">
            <a:off x="4266342" y="4620905"/>
            <a:ext cx="283655" cy="455511"/>
          </a:xfrm>
          <a:custGeom>
            <a:avLst/>
            <a:gdLst>
              <a:gd name="connsiteX0" fmla="*/ 0 w 283655"/>
              <a:gd name="connsiteY0" fmla="*/ 91102 h 455511"/>
              <a:gd name="connsiteX1" fmla="*/ 141828 w 283655"/>
              <a:gd name="connsiteY1" fmla="*/ 91102 h 455511"/>
              <a:gd name="connsiteX2" fmla="*/ 141828 w 283655"/>
              <a:gd name="connsiteY2" fmla="*/ 0 h 455511"/>
              <a:gd name="connsiteX3" fmla="*/ 283655 w 283655"/>
              <a:gd name="connsiteY3" fmla="*/ 227756 h 455511"/>
              <a:gd name="connsiteX4" fmla="*/ 141828 w 283655"/>
              <a:gd name="connsiteY4" fmla="*/ 455511 h 455511"/>
              <a:gd name="connsiteX5" fmla="*/ 141828 w 283655"/>
              <a:gd name="connsiteY5" fmla="*/ 364409 h 455511"/>
              <a:gd name="connsiteX6" fmla="*/ 0 w 283655"/>
              <a:gd name="connsiteY6" fmla="*/ 364409 h 455511"/>
              <a:gd name="connsiteX7" fmla="*/ 0 w 283655"/>
              <a:gd name="connsiteY7" fmla="*/ 91102 h 455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655" h="455511">
                <a:moveTo>
                  <a:pt x="0" y="91102"/>
                </a:moveTo>
                <a:lnTo>
                  <a:pt x="141828" y="91102"/>
                </a:lnTo>
                <a:lnTo>
                  <a:pt x="141828" y="0"/>
                </a:lnTo>
                <a:lnTo>
                  <a:pt x="283655" y="227756"/>
                </a:lnTo>
                <a:lnTo>
                  <a:pt x="141828" y="455511"/>
                </a:lnTo>
                <a:lnTo>
                  <a:pt x="141828" y="364409"/>
                </a:lnTo>
                <a:lnTo>
                  <a:pt x="0" y="364409"/>
                </a:lnTo>
                <a:lnTo>
                  <a:pt x="0" y="91102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91100" rIns="85096" bIns="91103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vi-VN" sz="1400" kern="1200"/>
          </a:p>
        </p:txBody>
      </p:sp>
      <p:sp>
        <p:nvSpPr>
          <p:cNvPr id="24" name="Freeform 23"/>
          <p:cNvSpPr/>
          <p:nvPr/>
        </p:nvSpPr>
        <p:spPr>
          <a:xfrm>
            <a:off x="3738300" y="5124288"/>
            <a:ext cx="1339739" cy="1339739"/>
          </a:xfrm>
          <a:custGeom>
            <a:avLst/>
            <a:gdLst>
              <a:gd name="connsiteX0" fmla="*/ 0 w 1339739"/>
              <a:gd name="connsiteY0" fmla="*/ 669870 h 1339739"/>
              <a:gd name="connsiteX1" fmla="*/ 669870 w 1339739"/>
              <a:gd name="connsiteY1" fmla="*/ 0 h 1339739"/>
              <a:gd name="connsiteX2" fmla="*/ 1339740 w 1339739"/>
              <a:gd name="connsiteY2" fmla="*/ 669870 h 1339739"/>
              <a:gd name="connsiteX3" fmla="*/ 669870 w 1339739"/>
              <a:gd name="connsiteY3" fmla="*/ 1339740 h 1339739"/>
              <a:gd name="connsiteX4" fmla="*/ 0 w 1339739"/>
              <a:gd name="connsiteY4" fmla="*/ 669870 h 133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9739" h="1339739">
                <a:moveTo>
                  <a:pt x="0" y="669870"/>
                </a:moveTo>
                <a:cubicBezTo>
                  <a:pt x="0" y="299911"/>
                  <a:pt x="299911" y="0"/>
                  <a:pt x="669870" y="0"/>
                </a:cubicBezTo>
                <a:cubicBezTo>
                  <a:pt x="1039829" y="0"/>
                  <a:pt x="1339740" y="299911"/>
                  <a:pt x="1339740" y="669870"/>
                </a:cubicBezTo>
                <a:cubicBezTo>
                  <a:pt x="1339740" y="1039829"/>
                  <a:pt x="1039829" y="1339740"/>
                  <a:pt x="669870" y="1339740"/>
                </a:cubicBezTo>
                <a:cubicBezTo>
                  <a:pt x="299911" y="1339740"/>
                  <a:pt x="0" y="1039829"/>
                  <a:pt x="0" y="669870"/>
                </a:cubicBez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980" tIns="213980" rIns="213980" bIns="213980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vi-VN" sz="1400" kern="1200" dirty="0" err="1" smtClean="0"/>
              <a:t>Schema-free</a:t>
            </a:r>
            <a:endParaRPr lang="vi-VN" sz="1400" kern="1200" dirty="0"/>
          </a:p>
        </p:txBody>
      </p:sp>
      <p:sp>
        <p:nvSpPr>
          <p:cNvPr id="25" name="Freeform 24"/>
          <p:cNvSpPr/>
          <p:nvPr/>
        </p:nvSpPr>
        <p:spPr>
          <a:xfrm rot="19800000">
            <a:off x="3461422" y="4156183"/>
            <a:ext cx="283656" cy="455512"/>
          </a:xfrm>
          <a:custGeom>
            <a:avLst/>
            <a:gdLst>
              <a:gd name="connsiteX0" fmla="*/ 0 w 283655"/>
              <a:gd name="connsiteY0" fmla="*/ 91102 h 455511"/>
              <a:gd name="connsiteX1" fmla="*/ 141828 w 283655"/>
              <a:gd name="connsiteY1" fmla="*/ 91102 h 455511"/>
              <a:gd name="connsiteX2" fmla="*/ 141828 w 283655"/>
              <a:gd name="connsiteY2" fmla="*/ 0 h 455511"/>
              <a:gd name="connsiteX3" fmla="*/ 283655 w 283655"/>
              <a:gd name="connsiteY3" fmla="*/ 227756 h 455511"/>
              <a:gd name="connsiteX4" fmla="*/ 141828 w 283655"/>
              <a:gd name="connsiteY4" fmla="*/ 455511 h 455511"/>
              <a:gd name="connsiteX5" fmla="*/ 141828 w 283655"/>
              <a:gd name="connsiteY5" fmla="*/ 364409 h 455511"/>
              <a:gd name="connsiteX6" fmla="*/ 0 w 283655"/>
              <a:gd name="connsiteY6" fmla="*/ 364409 h 455511"/>
              <a:gd name="connsiteX7" fmla="*/ 0 w 283655"/>
              <a:gd name="connsiteY7" fmla="*/ 91102 h 455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655" h="455511">
                <a:moveTo>
                  <a:pt x="283655" y="364409"/>
                </a:moveTo>
                <a:lnTo>
                  <a:pt x="141827" y="364409"/>
                </a:lnTo>
                <a:lnTo>
                  <a:pt x="141827" y="455511"/>
                </a:lnTo>
                <a:lnTo>
                  <a:pt x="0" y="227755"/>
                </a:lnTo>
                <a:lnTo>
                  <a:pt x="141827" y="0"/>
                </a:lnTo>
                <a:lnTo>
                  <a:pt x="141827" y="91102"/>
                </a:lnTo>
                <a:lnTo>
                  <a:pt x="283655" y="91102"/>
                </a:lnTo>
                <a:lnTo>
                  <a:pt x="283655" y="364409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5096" tIns="91102" rIns="0" bIns="91102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vi-VN" sz="1400" kern="1200"/>
          </a:p>
        </p:txBody>
      </p:sp>
      <p:sp>
        <p:nvSpPr>
          <p:cNvPr id="26" name="Freeform 25"/>
          <p:cNvSpPr/>
          <p:nvPr/>
        </p:nvSpPr>
        <p:spPr>
          <a:xfrm>
            <a:off x="2114556" y="4186819"/>
            <a:ext cx="1339739" cy="1339739"/>
          </a:xfrm>
          <a:custGeom>
            <a:avLst/>
            <a:gdLst>
              <a:gd name="connsiteX0" fmla="*/ 0 w 1339739"/>
              <a:gd name="connsiteY0" fmla="*/ 669870 h 1339739"/>
              <a:gd name="connsiteX1" fmla="*/ 669870 w 1339739"/>
              <a:gd name="connsiteY1" fmla="*/ 0 h 1339739"/>
              <a:gd name="connsiteX2" fmla="*/ 1339740 w 1339739"/>
              <a:gd name="connsiteY2" fmla="*/ 669870 h 1339739"/>
              <a:gd name="connsiteX3" fmla="*/ 669870 w 1339739"/>
              <a:gd name="connsiteY3" fmla="*/ 1339740 h 1339739"/>
              <a:gd name="connsiteX4" fmla="*/ 0 w 1339739"/>
              <a:gd name="connsiteY4" fmla="*/ 669870 h 133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9739" h="1339739">
                <a:moveTo>
                  <a:pt x="0" y="669870"/>
                </a:moveTo>
                <a:cubicBezTo>
                  <a:pt x="0" y="299911"/>
                  <a:pt x="299911" y="0"/>
                  <a:pt x="669870" y="0"/>
                </a:cubicBezTo>
                <a:cubicBezTo>
                  <a:pt x="1039829" y="0"/>
                  <a:pt x="1339740" y="299911"/>
                  <a:pt x="1339740" y="669870"/>
                </a:cubicBezTo>
                <a:cubicBezTo>
                  <a:pt x="1339740" y="1039829"/>
                  <a:pt x="1039829" y="1339740"/>
                  <a:pt x="669870" y="1339740"/>
                </a:cubicBezTo>
                <a:cubicBezTo>
                  <a:pt x="299911" y="1339740"/>
                  <a:pt x="0" y="1039829"/>
                  <a:pt x="0" y="669870"/>
                </a:cubicBez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980" tIns="213980" rIns="213980" bIns="213980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smtClean="0"/>
              <a:t>Eventual Consistence</a:t>
            </a:r>
            <a:endParaRPr lang="vi-VN" sz="1400" kern="1200" dirty="0"/>
          </a:p>
        </p:txBody>
      </p:sp>
      <p:sp>
        <p:nvSpPr>
          <p:cNvPr id="27" name="Freeform 26"/>
          <p:cNvSpPr/>
          <p:nvPr/>
        </p:nvSpPr>
        <p:spPr>
          <a:xfrm rot="1800000">
            <a:off x="3461422" y="3226743"/>
            <a:ext cx="283656" cy="455511"/>
          </a:xfrm>
          <a:custGeom>
            <a:avLst/>
            <a:gdLst>
              <a:gd name="connsiteX0" fmla="*/ 0 w 283655"/>
              <a:gd name="connsiteY0" fmla="*/ 91102 h 455511"/>
              <a:gd name="connsiteX1" fmla="*/ 141828 w 283655"/>
              <a:gd name="connsiteY1" fmla="*/ 91102 h 455511"/>
              <a:gd name="connsiteX2" fmla="*/ 141828 w 283655"/>
              <a:gd name="connsiteY2" fmla="*/ 0 h 455511"/>
              <a:gd name="connsiteX3" fmla="*/ 283655 w 283655"/>
              <a:gd name="connsiteY3" fmla="*/ 227756 h 455511"/>
              <a:gd name="connsiteX4" fmla="*/ 141828 w 283655"/>
              <a:gd name="connsiteY4" fmla="*/ 455511 h 455511"/>
              <a:gd name="connsiteX5" fmla="*/ 141828 w 283655"/>
              <a:gd name="connsiteY5" fmla="*/ 364409 h 455511"/>
              <a:gd name="connsiteX6" fmla="*/ 0 w 283655"/>
              <a:gd name="connsiteY6" fmla="*/ 364409 h 455511"/>
              <a:gd name="connsiteX7" fmla="*/ 0 w 283655"/>
              <a:gd name="connsiteY7" fmla="*/ 91102 h 455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655" h="455511">
                <a:moveTo>
                  <a:pt x="283655" y="364409"/>
                </a:moveTo>
                <a:lnTo>
                  <a:pt x="141827" y="364409"/>
                </a:lnTo>
                <a:lnTo>
                  <a:pt x="141827" y="455511"/>
                </a:lnTo>
                <a:lnTo>
                  <a:pt x="0" y="227755"/>
                </a:lnTo>
                <a:lnTo>
                  <a:pt x="141827" y="0"/>
                </a:lnTo>
                <a:lnTo>
                  <a:pt x="141827" y="91102"/>
                </a:lnTo>
                <a:lnTo>
                  <a:pt x="283655" y="91102"/>
                </a:lnTo>
                <a:lnTo>
                  <a:pt x="283655" y="364409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5096" tIns="91102" rIns="0" bIns="91101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vi-VN" sz="1400" kern="1200"/>
          </a:p>
        </p:txBody>
      </p:sp>
      <p:sp>
        <p:nvSpPr>
          <p:cNvPr id="28" name="Freeform 27"/>
          <p:cNvSpPr/>
          <p:nvPr/>
        </p:nvSpPr>
        <p:spPr>
          <a:xfrm>
            <a:off x="2114556" y="2311881"/>
            <a:ext cx="1339739" cy="1339739"/>
          </a:xfrm>
          <a:custGeom>
            <a:avLst/>
            <a:gdLst>
              <a:gd name="connsiteX0" fmla="*/ 0 w 1339739"/>
              <a:gd name="connsiteY0" fmla="*/ 669870 h 1339739"/>
              <a:gd name="connsiteX1" fmla="*/ 669870 w 1339739"/>
              <a:gd name="connsiteY1" fmla="*/ 0 h 1339739"/>
              <a:gd name="connsiteX2" fmla="*/ 1339740 w 1339739"/>
              <a:gd name="connsiteY2" fmla="*/ 669870 h 1339739"/>
              <a:gd name="connsiteX3" fmla="*/ 669870 w 1339739"/>
              <a:gd name="connsiteY3" fmla="*/ 1339740 h 1339739"/>
              <a:gd name="connsiteX4" fmla="*/ 0 w 1339739"/>
              <a:gd name="connsiteY4" fmla="*/ 669870 h 133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9739" h="1339739">
                <a:moveTo>
                  <a:pt x="0" y="669870"/>
                </a:moveTo>
                <a:cubicBezTo>
                  <a:pt x="0" y="299911"/>
                  <a:pt x="299911" y="0"/>
                  <a:pt x="669870" y="0"/>
                </a:cubicBezTo>
                <a:cubicBezTo>
                  <a:pt x="1039829" y="0"/>
                  <a:pt x="1339740" y="299911"/>
                  <a:pt x="1339740" y="669870"/>
                </a:cubicBezTo>
                <a:cubicBezTo>
                  <a:pt x="1339740" y="1039829"/>
                  <a:pt x="1039829" y="1339740"/>
                  <a:pt x="669870" y="1339740"/>
                </a:cubicBezTo>
                <a:cubicBezTo>
                  <a:pt x="299911" y="1339740"/>
                  <a:pt x="0" y="1039829"/>
                  <a:pt x="0" y="669870"/>
                </a:cubicBez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980" tIns="213980" rIns="213980" bIns="213980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/>
              <a:t>Open source</a:t>
            </a:r>
            <a:endParaRPr lang="vi-VN" sz="1400" kern="1200" dirty="0"/>
          </a:p>
        </p:txBody>
      </p:sp>
      <p:grpSp>
        <p:nvGrpSpPr>
          <p:cNvPr id="8" name="Group 7"/>
          <p:cNvGrpSpPr/>
          <p:nvPr/>
        </p:nvGrpSpPr>
        <p:grpSpPr>
          <a:xfrm>
            <a:off x="3733800" y="3232261"/>
            <a:ext cx="1339739" cy="1339739"/>
            <a:chOff x="4775304" y="940281"/>
            <a:chExt cx="1339739" cy="1339739"/>
          </a:xfrm>
        </p:grpSpPr>
        <p:sp>
          <p:nvSpPr>
            <p:cNvPr id="9" name="Oval 8"/>
            <p:cNvSpPr/>
            <p:nvPr/>
          </p:nvSpPr>
          <p:spPr>
            <a:xfrm>
              <a:off x="4775304" y="940281"/>
              <a:ext cx="1339739" cy="1339739"/>
            </a:xfrm>
            <a:prstGeom prst="ellipse">
              <a:avLst/>
            </a:prstGeom>
            <a:solidFill>
              <a:srgbClr val="002060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Oval 4"/>
            <p:cNvSpPr/>
            <p:nvPr/>
          </p:nvSpPr>
          <p:spPr>
            <a:xfrm>
              <a:off x="4971504" y="1136481"/>
              <a:ext cx="947339" cy="9473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19050" rIns="19050" bIns="190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NOSQL</a:t>
              </a:r>
              <a:endParaRPr lang="vi-VN" sz="15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680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2" grpId="0" animBg="1"/>
      <p:bldP spid="24" grpId="0" animBg="1"/>
      <p:bldP spid="26" grpId="0" animBg="1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nosql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phi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SQL</a:t>
            </a:r>
            <a:endParaRPr lang="en-US" dirty="0" smtClean="0">
              <a:sym typeface="Wingdings" pitchFamily="2" charset="2"/>
            </a:endParaRPr>
          </a:p>
          <a:p>
            <a:pPr lvl="0"/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smtClean="0"/>
              <a:t>database</a:t>
            </a:r>
            <a:endParaRPr lang="en-US" dirty="0"/>
          </a:p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index</a:t>
            </a:r>
          </a:p>
          <a:p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tán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6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uanvan_template">
  <a:themeElements>
    <a:clrScheme name="Custom 1">
      <a:dk1>
        <a:sysClr val="windowText" lastClr="000000"/>
      </a:dk1>
      <a:lt1>
        <a:sysClr val="window" lastClr="FFFFFF"/>
      </a:lt1>
      <a:dk2>
        <a:srgbClr val="E65C01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Luan va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luanvan_template</Template>
  <TotalTime>1661</TotalTime>
  <Words>2692</Words>
  <Application>Microsoft Office PowerPoint</Application>
  <PresentationFormat>On-screen Show (4:3)</PresentationFormat>
  <Paragraphs>422</Paragraphs>
  <Slides>30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MS Mincho</vt:lpstr>
      <vt:lpstr>Arial</vt:lpstr>
      <vt:lpstr>Calibri</vt:lpstr>
      <vt:lpstr>Times New Roman</vt:lpstr>
      <vt:lpstr>Wingdings</vt:lpstr>
      <vt:lpstr>Wingdings 2</vt:lpstr>
      <vt:lpstr>luanvan_template</vt:lpstr>
      <vt:lpstr>KHOÁ LUẬN TỐT NGHIỆP TÌM HIỂU NOSQL VÀ ỨNG DỤNG</vt:lpstr>
      <vt:lpstr>nội dung trình bày</vt:lpstr>
      <vt:lpstr>lý do lựa chọn đề tài ?</vt:lpstr>
      <vt:lpstr>PowerPoint Presentation</vt:lpstr>
      <vt:lpstr>PowerPoint Presentation</vt:lpstr>
      <vt:lpstr>PowerPoint Presentation</vt:lpstr>
      <vt:lpstr>nosql là gì</vt:lpstr>
      <vt:lpstr>nosql là gì</vt:lpstr>
      <vt:lpstr>cách làm việc của nosql</vt:lpstr>
      <vt:lpstr>cách làm việc của nosql để đạt  hiệu suất cao</vt:lpstr>
      <vt:lpstr>áp dụng vào đâu ?</vt:lpstr>
      <vt:lpstr>mục tiêu đề tài</vt:lpstr>
      <vt:lpstr>CÁC GIẢI PHÁP CƠ SỞ DỮ LIỆU NOSQL</vt:lpstr>
      <vt:lpstr>nội dung trình bày</vt:lpstr>
      <vt:lpstr>giới thiệu về ravendb</vt:lpstr>
      <vt:lpstr>tại sao chọn ravendb?</vt:lpstr>
      <vt:lpstr>PowerPoint Presentation</vt:lpstr>
      <vt:lpstr>so sánh ravendb với mongodb và couchdb</vt:lpstr>
      <vt:lpstr>so sánh ravendb với mongodb và couchdb</vt:lpstr>
      <vt:lpstr>so sánh ravendb với mongodb và couchdb</vt:lpstr>
      <vt:lpstr>nội dung trình bày</vt:lpstr>
      <vt:lpstr>người dùng của hệ thống</vt:lpstr>
      <vt:lpstr>PowerPoint Presentation</vt:lpstr>
      <vt:lpstr>PowerPoint Presentation</vt:lpstr>
      <vt:lpstr>giao diện chương trình</vt:lpstr>
      <vt:lpstr>nội dung trình bày</vt:lpstr>
      <vt:lpstr>kết quả đạt được</vt:lpstr>
      <vt:lpstr>chưa làm được</vt:lpstr>
      <vt:lpstr>hướng phát triển</vt:lpstr>
      <vt:lpstr>CÁM ƠN THẦY CÔ ĐÃ THEO DÕI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</dc:title>
  <dc:creator>Duong Than Dan</dc:creator>
  <cp:lastModifiedBy>huylamtheo@live.com</cp:lastModifiedBy>
  <cp:revision>91</cp:revision>
  <dcterms:created xsi:type="dcterms:W3CDTF">2013-01-21T13:20:08Z</dcterms:created>
  <dcterms:modified xsi:type="dcterms:W3CDTF">2013-03-09T01:32:01Z</dcterms:modified>
</cp:coreProperties>
</file>