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8" r:id="rId4"/>
    <p:sldId id="312" r:id="rId5"/>
    <p:sldId id="308" r:id="rId6"/>
    <p:sldId id="287" r:id="rId7"/>
    <p:sldId id="260" r:id="rId8"/>
    <p:sldId id="310" r:id="rId9"/>
    <p:sldId id="311" r:id="rId10"/>
    <p:sldId id="313" r:id="rId11"/>
    <p:sldId id="263" r:id="rId12"/>
    <p:sldId id="288" r:id="rId13"/>
    <p:sldId id="281" r:id="rId14"/>
    <p:sldId id="306" r:id="rId15"/>
    <p:sldId id="307" r:id="rId16"/>
    <p:sldId id="28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DDDDDD"/>
    <a:srgbClr val="FEFEFE"/>
    <a:srgbClr val="FF9933"/>
    <a:srgbClr val="FF6600"/>
    <a:srgbClr val="FFFF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6825" autoAdjust="0"/>
  </p:normalViewPr>
  <p:slideViewPr>
    <p:cSldViewPr>
      <p:cViewPr varScale="1">
        <p:scale>
          <a:sx n="72" d="100"/>
          <a:sy n="7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CE1A-1F03-4B33-8C19-865F873B8CB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688-0D22-466C-A897-2A5A2B995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F8688-0D22-466C-A897-2A5A2B9955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F8688-0D22-466C-A897-2A5A2B9955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09" y="196"/>
              </a:cxn>
              <a:cxn ang="0">
                <a:pos x="2006" y="975"/>
              </a:cxn>
              <a:cxn ang="0">
                <a:pos x="2666" y="1296"/>
              </a:cxn>
              <a:cxn ang="0">
                <a:pos x="1911" y="1015"/>
              </a:cxn>
              <a:cxn ang="0">
                <a:pos x="1111" y="460"/>
              </a:cxn>
              <a:cxn ang="0">
                <a:pos x="9" y="446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552" y="847"/>
              </a:cxn>
              <a:cxn ang="0">
                <a:pos x="2365" y="2148"/>
              </a:cxn>
              <a:cxn ang="0">
                <a:pos x="3098" y="2664"/>
              </a:cxn>
              <a:cxn ang="0">
                <a:pos x="2197" y="2247"/>
              </a:cxn>
              <a:cxn ang="0">
                <a:pos x="1274" y="1288"/>
              </a:cxn>
              <a:cxn ang="0">
                <a:pos x="0" y="901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59" y="1027"/>
              </a:cxn>
              <a:cxn ang="0">
                <a:pos x="1153" y="2216"/>
              </a:cxn>
              <a:cxn ang="0">
                <a:pos x="1589" y="2905"/>
              </a:cxn>
              <a:cxn ang="0">
                <a:pos x="1302" y="2209"/>
              </a:cxn>
              <a:cxn ang="0">
                <a:pos x="1399" y="994"/>
              </a:cxn>
              <a:cxn ang="0">
                <a:pos x="876" y="0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/>
            <a:ahLst/>
            <a:cxnLst>
              <a:cxn ang="0">
                <a:pos x="1788" y="0"/>
              </a:cxn>
              <a:cxn ang="0">
                <a:pos x="1795" y="1185"/>
              </a:cxn>
              <a:cxn ang="0">
                <a:pos x="453" y="1409"/>
              </a:cxn>
              <a:cxn ang="0">
                <a:pos x="13" y="2080"/>
              </a:cxn>
              <a:cxn ang="0">
                <a:pos x="501" y="1145"/>
              </a:cxn>
              <a:cxn ang="0">
                <a:pos x="1781" y="13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392" y="997"/>
              </a:cxn>
              <a:cxn ang="0">
                <a:pos x="203" y="2149"/>
              </a:cxn>
              <a:cxn ang="0">
                <a:pos x="399" y="2955"/>
              </a:cxn>
              <a:cxn ang="0">
                <a:pos x="514" y="2108"/>
              </a:cxn>
              <a:cxn ang="0">
                <a:pos x="1273" y="1410"/>
              </a:cxn>
              <a:cxn ang="0">
                <a:pos x="1883" y="739"/>
              </a:cxn>
              <a:cxn ang="0">
                <a:pos x="2073" y="0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391" descr="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85800" y="2971800"/>
            <a:ext cx="28273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21" name="Rectangle 24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561975" y="434975"/>
            <a:ext cx="7772400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>
              <a:defRPr sz="69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" y="2286000"/>
            <a:ext cx="6400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2590800" y="6477000"/>
            <a:ext cx="21336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228600" y="6461125"/>
            <a:ext cx="1524000" cy="244475"/>
          </a:xfrm>
        </p:spPr>
        <p:txBody>
          <a:bodyPr/>
          <a:lstStyle>
            <a:lvl1pPr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1905000" y="6477000"/>
            <a:ext cx="533400" cy="244475"/>
          </a:xfrm>
        </p:spPr>
        <p:txBody>
          <a:bodyPr/>
          <a:lstStyle>
            <a:lvl1pPr algn="ctr"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1C40D6-17F4-4A77-B0F3-C11A45F6B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8370" name="Picture 2" descr="C:\Users\Dunghd\Pictures\Screenpresso\2011-06-06 00h23_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927600" cy="590550"/>
          </a:xfrm>
          <a:prstGeom prst="rect">
            <a:avLst/>
          </a:prstGeom>
          <a:noFill/>
        </p:spPr>
      </p:pic>
      <p:pic>
        <p:nvPicPr>
          <p:cNvPr id="58374" name="Picture 6" descr="C:\Users\Dunghd\Desktop\gp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590800"/>
            <a:ext cx="3962400" cy="3820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A19DB-5187-4EC4-9D06-47963F2F5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402FC-2E93-4467-AEBB-019A9FE5A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805C-5AC5-412F-BD7B-4FA6EA7C9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6683-7F54-4020-A47B-2EB39A0DD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8C06-1652-46C9-A56B-9391269AD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D6F9-F0B0-4DAF-A6BB-0E47747EB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337E9-8087-4B02-BAB6-39C2B83FE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3461-EA33-4416-A557-ED3DE5D2D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0B23D-0802-4378-A097-A17B1375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2892-771B-48ED-8A75-C803A633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19200"/>
          </a:xfrm>
        </p:spPr>
        <p:txBody>
          <a:bodyPr/>
          <a:lstStyle>
            <a:lvl1pPr>
              <a:defRPr sz="4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BD0C0-F886-42CB-8D55-940439926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4"/>
          <p:cNvSpPr>
            <a:spLocks noChangeArrowheads="1"/>
          </p:cNvSpPr>
          <p:nvPr userDrawn="1"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FC6AB-5A72-4CBB-9EA8-DFE103FA9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3CD54-3429-4E19-9D74-7B8EF6ED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0483-4589-405B-B754-C4CA9701C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C06B-4E14-4CCC-AD93-96AE9A9BF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1569-6FA3-4EDF-B62E-C479DB895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D15F-431C-4E9B-8FC3-FDAFBE84F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29DE-DF2A-4300-A279-F2CC19988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4282-7C6A-4000-B75D-04FD01855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3357-4C0C-4D3E-86FE-8C8531679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00D1-02CA-4DFD-82EA-9662E2194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F2DA-D4D5-4FBA-BE13-914188046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1283" y="266"/>
                </a:cxn>
                <a:cxn ang="0">
                  <a:pos x="2711" y="1117"/>
                </a:cxn>
                <a:cxn ang="0">
                  <a:pos x="3429" y="1368"/>
                </a:cxn>
                <a:cxn ang="0">
                  <a:pos x="4215" y="1429"/>
                </a:cxn>
                <a:cxn ang="0">
                  <a:pos x="3409" y="1395"/>
                </a:cxn>
                <a:cxn ang="0">
                  <a:pos x="2663" y="1192"/>
                </a:cxn>
                <a:cxn ang="0">
                  <a:pos x="1340" y="570"/>
                </a:cxn>
                <a:cxn ang="0">
                  <a:pos x="15" y="770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89" y="561"/>
                </a:cxn>
                <a:cxn ang="0">
                  <a:pos x="2067" y="1089"/>
                </a:cxn>
                <a:cxn ang="0">
                  <a:pos x="2846" y="1692"/>
                </a:cxn>
                <a:cxn ang="0">
                  <a:pos x="2846" y="1699"/>
                </a:cxn>
                <a:cxn ang="0">
                  <a:pos x="1308" y="703"/>
                </a:cxn>
                <a:cxn ang="0">
                  <a:pos x="7" y="442"/>
                </a:cxn>
                <a:cxn ang="0">
                  <a:pos x="0" y="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362" y="922"/>
                </a:cxn>
                <a:cxn ang="0">
                  <a:pos x="1504" y="2026"/>
                </a:cxn>
                <a:cxn ang="0">
                  <a:pos x="1707" y="2792"/>
                </a:cxn>
                <a:cxn ang="0">
                  <a:pos x="2141" y="3327"/>
                </a:cxn>
                <a:cxn ang="0">
                  <a:pos x="1755" y="2785"/>
                </a:cxn>
                <a:cxn ang="0">
                  <a:pos x="1646" y="1979"/>
                </a:cxn>
                <a:cxn ang="0">
                  <a:pos x="1721" y="854"/>
                </a:cxn>
                <a:cxn ang="0">
                  <a:pos x="1328" y="0"/>
                </a:cxn>
                <a:cxn ang="0">
                  <a:pos x="0" y="0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/>
              <a:ahLst/>
              <a:cxnLst>
                <a:cxn ang="0">
                  <a:pos x="942" y="38"/>
                </a:cxn>
                <a:cxn ang="0">
                  <a:pos x="956" y="741"/>
                </a:cxn>
                <a:cxn ang="0">
                  <a:pos x="312" y="804"/>
                </a:cxn>
                <a:cxn ang="0">
                  <a:pos x="61" y="1570"/>
                </a:cxn>
                <a:cxn ang="0">
                  <a:pos x="197" y="547"/>
                </a:cxn>
                <a:cxn ang="0">
                  <a:pos x="570" y="86"/>
                </a:cxn>
                <a:cxn ang="0">
                  <a:pos x="956" y="32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30" y="881"/>
                </a:cxn>
                <a:cxn ang="0">
                  <a:pos x="61" y="2054"/>
                </a:cxn>
                <a:cxn ang="0">
                  <a:pos x="183" y="2901"/>
                </a:cxn>
                <a:cxn ang="0">
                  <a:pos x="777" y="3867"/>
                </a:cxn>
                <a:cxn ang="0">
                  <a:pos x="542" y="2840"/>
                </a:cxn>
                <a:cxn ang="0">
                  <a:pos x="705" y="2054"/>
                </a:cxn>
                <a:cxn ang="0">
                  <a:pos x="1410" y="983"/>
                </a:cxn>
                <a:cxn ang="0">
                  <a:pos x="1654" y="0"/>
                </a:cxn>
                <a:cxn ang="0">
                  <a:pos x="1626" y="14"/>
                </a:cxn>
                <a:cxn ang="0">
                  <a:pos x="95" y="14"/>
                </a:cxn>
                <a:cxn ang="0">
                  <a:pos x="0" y="21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/>
              <a:ahLst/>
              <a:cxnLst>
                <a:cxn ang="0">
                  <a:pos x="6" y="604"/>
                </a:cxn>
                <a:cxn ang="0">
                  <a:pos x="1369" y="15"/>
                </a:cxn>
                <a:cxn ang="0">
                  <a:pos x="3246" y="516"/>
                </a:cxn>
                <a:cxn ang="0">
                  <a:pos x="4574" y="577"/>
                </a:cxn>
                <a:cxn ang="0">
                  <a:pos x="3313" y="679"/>
                </a:cxn>
                <a:cxn ang="0">
                  <a:pos x="1470" y="435"/>
                </a:cxn>
                <a:cxn ang="0">
                  <a:pos x="691" y="1038"/>
                </a:cxn>
                <a:cxn ang="0">
                  <a:pos x="6" y="1038"/>
                </a:cxn>
                <a:cxn ang="0">
                  <a:pos x="0" y="604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B857CC9F-DBB6-4DF1-99A7-61CA62519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80" name="Picture 183" descr="02"/>
          <p:cNvPicPr>
            <a:picLocks noChangeAspect="1" noChangeArrowheads="1"/>
          </p:cNvPicPr>
          <p:nvPr/>
        </p:nvPicPr>
        <p:blipFill>
          <a:blip r:embed="rId14" cstate="print"/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84" descr="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39821B-03D2-4EB7-AE98-230E1A7B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7526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TÌM HIỂU HỆ THỐNG ĐỊNH VỊ GPS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XÂY DỰNG HỆ THỐNG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WEB – MOBILE</a:t>
            </a:r>
            <a:endParaRPr lang="en-US" sz="6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62200"/>
            <a:ext cx="8534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SVTH: HUỲNH ĐỨC DŨNG 06T1 - NGUYỄN VĂN HUỲNH 06T2</a:t>
            </a:r>
          </a:p>
          <a:p>
            <a:pPr eaLnBrk="1" hangingPunct="1">
              <a:defRPr/>
            </a:pPr>
            <a:r>
              <a:rPr lang="en-US" dirty="0" smtClean="0"/>
              <a:t>GVHD : GV. </a:t>
            </a:r>
            <a:r>
              <a:rPr lang="en-US" dirty="0" err="1" smtClean="0"/>
              <a:t>ThS</a:t>
            </a:r>
            <a:r>
              <a:rPr lang="en-US" dirty="0" smtClean="0"/>
              <a:t>. MAI VĂN HÀ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</p:txBody>
      </p:sp>
      <p:sp>
        <p:nvSpPr>
          <p:cNvPr id="12291" name="Freeform 47"/>
          <p:cNvSpPr>
            <a:spLocks/>
          </p:cNvSpPr>
          <p:nvPr/>
        </p:nvSpPr>
        <p:spPr bwMode="gray">
          <a:xfrm>
            <a:off x="841375" y="1905000"/>
            <a:ext cx="3659188" cy="1879600"/>
          </a:xfrm>
          <a:custGeom>
            <a:avLst/>
            <a:gdLst>
              <a:gd name="T0" fmla="*/ 2304 w 2305"/>
              <a:gd name="T1" fmla="*/ 691 h 1184"/>
              <a:gd name="T2" fmla="*/ 1991 w 2305"/>
              <a:gd name="T3" fmla="*/ 833 h 1184"/>
              <a:gd name="T4" fmla="*/ 1817 w 2305"/>
              <a:gd name="T5" fmla="*/ 1184 h 1184"/>
              <a:gd name="T6" fmla="*/ 0 w 2305"/>
              <a:gd name="T7" fmla="*/ 1184 h 1184"/>
              <a:gd name="T8" fmla="*/ 0 w 2305"/>
              <a:gd name="T9" fmla="*/ 1 h 1184"/>
              <a:gd name="T10" fmla="*/ 2305 w 2305"/>
              <a:gd name="T11" fmla="*/ 0 h 1184"/>
              <a:gd name="T12" fmla="*/ 2304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691"/>
                </a:moveTo>
                <a:cubicBezTo>
                  <a:pt x="2183" y="700"/>
                  <a:pt x="2056" y="766"/>
                  <a:pt x="1991" y="833"/>
                </a:cubicBezTo>
                <a:cubicBezTo>
                  <a:pt x="1926" y="900"/>
                  <a:pt x="1835" y="1007"/>
                  <a:pt x="1817" y="1184"/>
                </a:cubicBezTo>
                <a:lnTo>
                  <a:pt x="0" y="1184"/>
                </a:lnTo>
                <a:lnTo>
                  <a:pt x="0" y="1"/>
                </a:lnTo>
                <a:lnTo>
                  <a:pt x="2305" y="0"/>
                </a:lnTo>
                <a:lnTo>
                  <a:pt x="2304" y="691"/>
                </a:lnTo>
                <a:close/>
              </a:path>
            </a:pathLst>
          </a:custGeom>
          <a:solidFill>
            <a:schemeClr val="accent2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gray">
          <a:xfrm>
            <a:off x="841375" y="2024063"/>
            <a:ext cx="365283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3" name="Freeform 49"/>
          <p:cNvSpPr>
            <a:spLocks/>
          </p:cNvSpPr>
          <p:nvPr/>
        </p:nvSpPr>
        <p:spPr bwMode="gray">
          <a:xfrm>
            <a:off x="4643438" y="1908175"/>
            <a:ext cx="3659187" cy="1879600"/>
          </a:xfrm>
          <a:custGeom>
            <a:avLst/>
            <a:gdLst>
              <a:gd name="T0" fmla="*/ 1 w 2305"/>
              <a:gd name="T1" fmla="*/ 691 h 1184"/>
              <a:gd name="T2" fmla="*/ 314 w 2305"/>
              <a:gd name="T3" fmla="*/ 833 h 1184"/>
              <a:gd name="T4" fmla="*/ 481 w 2305"/>
              <a:gd name="T5" fmla="*/ 1182 h 1184"/>
              <a:gd name="T6" fmla="*/ 2305 w 2305"/>
              <a:gd name="T7" fmla="*/ 1184 h 1184"/>
              <a:gd name="T8" fmla="*/ 2305 w 2305"/>
              <a:gd name="T9" fmla="*/ 1 h 1184"/>
              <a:gd name="T10" fmla="*/ 0 w 2305"/>
              <a:gd name="T11" fmla="*/ 0 h 1184"/>
              <a:gd name="T12" fmla="*/ 1 w 2305"/>
              <a:gd name="T13" fmla="*/ 691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1" y="691"/>
                </a:moveTo>
                <a:cubicBezTo>
                  <a:pt x="122" y="700"/>
                  <a:pt x="249" y="766"/>
                  <a:pt x="314" y="833"/>
                </a:cubicBezTo>
                <a:cubicBezTo>
                  <a:pt x="379" y="900"/>
                  <a:pt x="463" y="1005"/>
                  <a:pt x="481" y="1182"/>
                </a:cubicBezTo>
                <a:lnTo>
                  <a:pt x="2305" y="1184"/>
                </a:lnTo>
                <a:lnTo>
                  <a:pt x="2305" y="1"/>
                </a:lnTo>
                <a:lnTo>
                  <a:pt x="0" y="0"/>
                </a:lnTo>
                <a:lnTo>
                  <a:pt x="1" y="691"/>
                </a:lnTo>
                <a:close/>
              </a:path>
            </a:pathLst>
          </a:custGeom>
          <a:solidFill>
            <a:schemeClr val="fol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ltGray">
          <a:xfrm flipH="1">
            <a:off x="4635500" y="2027238"/>
            <a:ext cx="3663950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5" name="Freeform 51"/>
          <p:cNvSpPr>
            <a:spLocks/>
          </p:cNvSpPr>
          <p:nvPr/>
        </p:nvSpPr>
        <p:spPr bwMode="blackGray">
          <a:xfrm>
            <a:off x="838200" y="3914775"/>
            <a:ext cx="3659188" cy="1879600"/>
          </a:xfrm>
          <a:custGeom>
            <a:avLst/>
            <a:gdLst>
              <a:gd name="T0" fmla="*/ 2304 w 2305"/>
              <a:gd name="T1" fmla="*/ 493 h 1184"/>
              <a:gd name="T2" fmla="*/ 1991 w 2305"/>
              <a:gd name="T3" fmla="*/ 351 h 1184"/>
              <a:gd name="T4" fmla="*/ 1813 w 2305"/>
              <a:gd name="T5" fmla="*/ 1 h 1184"/>
              <a:gd name="T6" fmla="*/ 0 w 2305"/>
              <a:gd name="T7" fmla="*/ 0 h 1184"/>
              <a:gd name="T8" fmla="*/ 0 w 2305"/>
              <a:gd name="T9" fmla="*/ 1183 h 1184"/>
              <a:gd name="T10" fmla="*/ 2305 w 2305"/>
              <a:gd name="T11" fmla="*/ 1184 h 1184"/>
              <a:gd name="T12" fmla="*/ 2304 w 2305"/>
              <a:gd name="T13" fmla="*/ 493 h 1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4"/>
              <a:gd name="T23" fmla="*/ 2305 w 2305"/>
              <a:gd name="T24" fmla="*/ 1184 h 1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4">
                <a:moveTo>
                  <a:pt x="2304" y="493"/>
                </a:moveTo>
                <a:cubicBezTo>
                  <a:pt x="2183" y="484"/>
                  <a:pt x="2056" y="418"/>
                  <a:pt x="1991" y="351"/>
                </a:cubicBezTo>
                <a:cubicBezTo>
                  <a:pt x="1926" y="284"/>
                  <a:pt x="1831" y="178"/>
                  <a:pt x="1813" y="1"/>
                </a:cubicBezTo>
                <a:lnTo>
                  <a:pt x="0" y="0"/>
                </a:lnTo>
                <a:lnTo>
                  <a:pt x="0" y="1183"/>
                </a:lnTo>
                <a:lnTo>
                  <a:pt x="2305" y="1184"/>
                </a:lnTo>
                <a:lnTo>
                  <a:pt x="2304" y="493"/>
                </a:lnTo>
                <a:close/>
              </a:path>
            </a:pathLst>
          </a:custGeom>
          <a:solidFill>
            <a:schemeClr val="accent1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296" name="Freeform 52"/>
          <p:cNvSpPr>
            <a:spLocks/>
          </p:cNvSpPr>
          <p:nvPr/>
        </p:nvSpPr>
        <p:spPr bwMode="gray">
          <a:xfrm>
            <a:off x="4640263" y="3905250"/>
            <a:ext cx="3659187" cy="1881188"/>
          </a:xfrm>
          <a:custGeom>
            <a:avLst/>
            <a:gdLst>
              <a:gd name="T0" fmla="*/ 1 w 2305"/>
              <a:gd name="T1" fmla="*/ 494 h 1185"/>
              <a:gd name="T2" fmla="*/ 314 w 2305"/>
              <a:gd name="T3" fmla="*/ 352 h 1185"/>
              <a:gd name="T4" fmla="*/ 483 w 2305"/>
              <a:gd name="T5" fmla="*/ 0 h 1185"/>
              <a:gd name="T6" fmla="*/ 2305 w 2305"/>
              <a:gd name="T7" fmla="*/ 1 h 1185"/>
              <a:gd name="T8" fmla="*/ 2305 w 2305"/>
              <a:gd name="T9" fmla="*/ 1184 h 1185"/>
              <a:gd name="T10" fmla="*/ 0 w 2305"/>
              <a:gd name="T11" fmla="*/ 1185 h 1185"/>
              <a:gd name="T12" fmla="*/ 1 w 2305"/>
              <a:gd name="T13" fmla="*/ 494 h 11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05"/>
              <a:gd name="T22" fmla="*/ 0 h 1185"/>
              <a:gd name="T23" fmla="*/ 2305 w 2305"/>
              <a:gd name="T24" fmla="*/ 1185 h 11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05" h="1185">
                <a:moveTo>
                  <a:pt x="1" y="494"/>
                </a:moveTo>
                <a:cubicBezTo>
                  <a:pt x="122" y="485"/>
                  <a:pt x="249" y="419"/>
                  <a:pt x="314" y="352"/>
                </a:cubicBezTo>
                <a:cubicBezTo>
                  <a:pt x="379" y="285"/>
                  <a:pt x="465" y="177"/>
                  <a:pt x="483" y="0"/>
                </a:cubicBezTo>
                <a:lnTo>
                  <a:pt x="2305" y="1"/>
                </a:lnTo>
                <a:lnTo>
                  <a:pt x="2305" y="1184"/>
                </a:lnTo>
                <a:lnTo>
                  <a:pt x="0" y="1185"/>
                </a:lnTo>
                <a:lnTo>
                  <a:pt x="1" y="494"/>
                </a:lnTo>
                <a:close/>
              </a:path>
            </a:pathLst>
          </a:custGeom>
          <a:solidFill>
            <a:schemeClr val="hlink">
              <a:alpha val="14902"/>
            </a:schemeClr>
          </a:solidFill>
          <a:ln w="9525">
            <a:round/>
            <a:headEnd/>
            <a:tailEnd/>
          </a:ln>
          <a:scene3d>
            <a:camera prst="legacyPerspectiveFront"/>
            <a:lightRig rig="legacyFlat3" dir="b"/>
          </a:scene3d>
          <a:sp3d extrusionH="1762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3365" name="Freeform 53"/>
          <p:cNvSpPr>
            <a:spLocks/>
          </p:cNvSpPr>
          <p:nvPr/>
        </p:nvSpPr>
        <p:spPr bwMode="ltGray">
          <a:xfrm>
            <a:off x="5102225" y="4044950"/>
            <a:ext cx="3186113" cy="461963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80000"/>
                </a:schemeClr>
              </a:gs>
              <a:gs pos="50000">
                <a:schemeClr val="hlink">
                  <a:gamma/>
                  <a:shade val="89020"/>
                  <a:invGamma/>
                </a:schemeClr>
              </a:gs>
              <a:gs pos="100000">
                <a:schemeClr val="hlink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6" name="Freeform 54"/>
          <p:cNvSpPr>
            <a:spLocks/>
          </p:cNvSpPr>
          <p:nvPr/>
        </p:nvSpPr>
        <p:spPr bwMode="gray">
          <a:xfrm flipH="1">
            <a:off x="838200" y="4021138"/>
            <a:ext cx="3165475" cy="461962"/>
          </a:xfrm>
          <a:custGeom>
            <a:avLst/>
            <a:gdLst/>
            <a:ahLst/>
            <a:cxnLst>
              <a:cxn ang="0">
                <a:pos x="176" y="3"/>
              </a:cxn>
              <a:cxn ang="0">
                <a:pos x="0" y="291"/>
              </a:cxn>
              <a:cxn ang="0">
                <a:pos x="2007" y="291"/>
              </a:cxn>
              <a:cxn ang="0">
                <a:pos x="2007" y="0"/>
              </a:cxn>
              <a:cxn ang="0">
                <a:pos x="176" y="3"/>
              </a:cxn>
            </a:cxnLst>
            <a:rect l="0" t="0" r="r" b="b"/>
            <a:pathLst>
              <a:path w="2007" h="291">
                <a:moveTo>
                  <a:pt x="176" y="3"/>
                </a:moveTo>
                <a:cubicBezTo>
                  <a:pt x="133" y="163"/>
                  <a:pt x="72" y="214"/>
                  <a:pt x="0" y="291"/>
                </a:cubicBezTo>
                <a:lnTo>
                  <a:pt x="2007" y="291"/>
                </a:lnTo>
                <a:lnTo>
                  <a:pt x="2007" y="0"/>
                </a:lnTo>
                <a:lnTo>
                  <a:pt x="176" y="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shade val="89020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gray">
          <a:xfrm>
            <a:off x="987425" y="2027238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Tốc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đô</a:t>
            </a:r>
            <a:r>
              <a:rPr lang="en-US" sz="2000" dirty="0" smtClean="0">
                <a:solidFill>
                  <a:srgbClr val="FFFFFF"/>
                </a:solidFill>
              </a:rPr>
              <a:t>̣ </a:t>
            </a:r>
            <a:r>
              <a:rPr lang="en-US" sz="2000" dirty="0" err="1" smtClean="0">
                <a:solidFill>
                  <a:srgbClr val="FFFFFF"/>
                </a:solidFill>
              </a:rPr>
              <a:t>cao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gray">
          <a:xfrm>
            <a:off x="987425" y="4049713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Hiệu</a:t>
            </a:r>
            <a:r>
              <a:rPr lang="en-US" sz="2000" dirty="0" smtClean="0">
                <a:solidFill>
                  <a:srgbClr val="FFFFFF"/>
                </a:solidFill>
              </a:rPr>
              <a:t> quả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gray">
          <a:xfrm>
            <a:off x="5892800" y="2038350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sư</a:t>
            </a:r>
            <a:r>
              <a:rPr lang="en-US" sz="2000" dirty="0" smtClean="0">
                <a:solidFill>
                  <a:srgbClr val="FFFFFF"/>
                </a:solidFill>
              </a:rPr>
              <a:t>̉ </a:t>
            </a:r>
            <a:r>
              <a:rPr lang="en-US" sz="2000" dirty="0" err="1" smtClean="0">
                <a:solidFill>
                  <a:srgbClr val="FFFFFF"/>
                </a:solidFill>
              </a:rPr>
              <a:t>dụng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gray">
          <a:xfrm>
            <a:off x="5892800" y="4073525"/>
            <a:ext cx="2257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dirty="0" err="1" smtClean="0">
                <a:solidFill>
                  <a:srgbClr val="FFFFFF"/>
                </a:solidFill>
              </a:rPr>
              <a:t>Dê</a:t>
            </a:r>
            <a:r>
              <a:rPr lang="en-US" sz="2000" dirty="0" smtClean="0">
                <a:solidFill>
                  <a:srgbClr val="FFFFFF"/>
                </a:solidFill>
              </a:rPr>
              <a:t>̃ </a:t>
            </a:r>
            <a:r>
              <a:rPr lang="en-US" sz="2000" dirty="0" err="1" smtClean="0">
                <a:solidFill>
                  <a:srgbClr val="FFFFFF"/>
                </a:solidFill>
              </a:rPr>
              <a:t>học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304" name="Rectangle 60"/>
          <p:cNvSpPr>
            <a:spLocks noChangeArrowheads="1"/>
          </p:cNvSpPr>
          <p:nvPr/>
        </p:nvSpPr>
        <p:spPr bwMode="black">
          <a:xfrm>
            <a:off x="5192713" y="2651125"/>
            <a:ext cx="2989262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110000"/>
              </a:lnSpc>
            </a:pPr>
            <a:r>
              <a:rPr lang="en-US" sz="1600" b="0" dirty="0" smtClean="0">
                <a:latin typeface="Calibri" pitchFamily="34" charset="0"/>
              </a:rPr>
              <a:t>Framework </a:t>
            </a: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những</a:t>
            </a:r>
            <a:r>
              <a:rPr lang="en-US" sz="1600" b="0" dirty="0" smtClean="0">
                <a:latin typeface="Calibri" pitchFamily="34" charset="0"/>
              </a:rPr>
              <a:t> class  </a:t>
            </a:r>
            <a:r>
              <a:rPr lang="en-US" sz="1600" b="0" dirty="0" err="1" smtClean="0">
                <a:latin typeface="Calibri" pitchFamily="34" charset="0"/>
              </a:rPr>
              <a:t>đê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người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dễ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dàng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5" name="Text Box 61"/>
          <p:cNvSpPr txBox="1">
            <a:spLocks noChangeArrowheads="1"/>
          </p:cNvSpPr>
          <p:nvPr/>
        </p:nvSpPr>
        <p:spPr bwMode="black">
          <a:xfrm>
            <a:off x="911225" y="4830763"/>
            <a:ext cx="3352800" cy="8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Học</a:t>
            </a:r>
            <a:r>
              <a:rPr lang="en-US" sz="1600" b="0" dirty="0" smtClean="0">
                <a:latin typeface="Calibri" pitchFamily="34" charset="0"/>
              </a:rPr>
              <a:t> ý </a:t>
            </a:r>
            <a:r>
              <a:rPr lang="en-US" sz="1600" b="0" dirty="0" err="1" smtClean="0">
                <a:latin typeface="Calibri" pitchFamily="34" charset="0"/>
              </a:rPr>
              <a:t>tưởng</a:t>
            </a:r>
            <a:r>
              <a:rPr lang="en-US" sz="1600" b="0" dirty="0" smtClean="0">
                <a:latin typeface="Calibri" pitchFamily="34" charset="0"/>
              </a:rPr>
              <a:t> hay </a:t>
            </a:r>
            <a:r>
              <a:rPr lang="en-US" sz="1600" b="0" dirty="0" err="1" smtClean="0">
                <a:latin typeface="Calibri" pitchFamily="34" charset="0"/>
              </a:rPr>
              <a:t>tư</a:t>
            </a:r>
            <a:r>
              <a:rPr lang="en-US" sz="1600" b="0" dirty="0" smtClean="0">
                <a:latin typeface="Calibri" pitchFamily="34" charset="0"/>
              </a:rPr>
              <a:t>̀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endParaRPr lang="en-US" sz="1600" b="0" dirty="0"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Xây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dựng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bởi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đội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ngư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nhiều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kinh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nghiệm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trong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việc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phát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triển</a:t>
            </a:r>
            <a:r>
              <a:rPr lang="en-US" sz="1600" b="0" dirty="0" smtClean="0">
                <a:latin typeface="Calibri" pitchFamily="34" charset="0"/>
              </a:rPr>
              <a:t> PHP framework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12306" name="Text Box 62"/>
          <p:cNvSpPr txBox="1">
            <a:spLocks noChangeArrowheads="1"/>
          </p:cNvSpPr>
          <p:nvPr/>
        </p:nvSpPr>
        <p:spPr bwMode="black">
          <a:xfrm>
            <a:off x="4808538" y="4830763"/>
            <a:ext cx="3352800" cy="6586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Tài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liệu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hô</a:t>
            </a:r>
            <a:r>
              <a:rPr lang="en-US" sz="1600" b="0" dirty="0" smtClean="0">
                <a:latin typeface="Calibri" pitchFamily="34" charset="0"/>
              </a:rPr>
              <a:t>̃ </a:t>
            </a:r>
            <a:r>
              <a:rPr lang="en-US" sz="1600" b="0" dirty="0" err="1" smtClean="0">
                <a:latin typeface="Calibri" pitchFamily="34" charset="0"/>
              </a:rPr>
              <a:t>trơ</a:t>
            </a:r>
            <a:r>
              <a:rPr lang="en-US" sz="1600" b="0" dirty="0" smtClean="0">
                <a:latin typeface="Calibri" pitchFamily="34" charset="0"/>
              </a:rPr>
              <a:t>̣ </a:t>
            </a:r>
            <a:r>
              <a:rPr lang="en-US" sz="1600" b="0" dirty="0" err="1" smtClean="0">
                <a:latin typeface="Calibri" pitchFamily="34" charset="0"/>
              </a:rPr>
              <a:t>tốt</a:t>
            </a:r>
            <a:endParaRPr lang="en-US" sz="1600" b="0" dirty="0">
              <a:latin typeface="Calibri" pitchFamily="34" charset="0"/>
            </a:endParaRPr>
          </a:p>
          <a:p>
            <a:pPr algn="r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600" b="0" dirty="0" err="1" smtClean="0">
                <a:latin typeface="Calibri" pitchFamily="34" charset="0"/>
              </a:rPr>
              <a:t>Cộng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đồng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sư</a:t>
            </a:r>
            <a:r>
              <a:rPr lang="en-US" sz="1600" b="0" dirty="0" smtClean="0">
                <a:latin typeface="Calibri" pitchFamily="34" charset="0"/>
              </a:rPr>
              <a:t>̉ </a:t>
            </a:r>
            <a:r>
              <a:rPr lang="en-US" sz="1600" b="0" dirty="0" err="1" smtClean="0">
                <a:latin typeface="Calibri" pitchFamily="34" charset="0"/>
              </a:rPr>
              <a:t>dụng</a:t>
            </a:r>
            <a:r>
              <a:rPr lang="en-US" sz="1600" b="0" dirty="0" smtClean="0">
                <a:latin typeface="Calibri" pitchFamily="34" charset="0"/>
              </a:rPr>
              <a:t> framework </a:t>
            </a:r>
            <a:r>
              <a:rPr lang="en-US" sz="1600" b="0" dirty="0" err="1" smtClean="0">
                <a:latin typeface="Calibri" pitchFamily="34" charset="0"/>
              </a:rPr>
              <a:t>thân</a:t>
            </a:r>
            <a:r>
              <a:rPr lang="en-US" sz="1600" b="0" dirty="0" smtClean="0">
                <a:latin typeface="Calibri" pitchFamily="34" charset="0"/>
              </a:rPr>
              <a:t> </a:t>
            </a:r>
            <a:r>
              <a:rPr lang="en-US" sz="1600" b="0" dirty="0" err="1" smtClean="0">
                <a:latin typeface="Calibri" pitchFamily="34" charset="0"/>
              </a:rPr>
              <a:t>thiện</a:t>
            </a:r>
            <a:endParaRPr lang="en-US" sz="1600" b="0" dirty="0">
              <a:latin typeface="Calibri" pitchFamily="34" charset="0"/>
            </a:endParaRPr>
          </a:p>
        </p:txBody>
      </p:sp>
      <p:grpSp>
        <p:nvGrpSpPr>
          <p:cNvPr id="12307" name="Group 63"/>
          <p:cNvGrpSpPr>
            <a:grpSpLocks/>
          </p:cNvGrpSpPr>
          <p:nvPr/>
        </p:nvGrpSpPr>
        <p:grpSpPr bwMode="auto">
          <a:xfrm>
            <a:off x="3727450" y="3005138"/>
            <a:ext cx="1682750" cy="1682750"/>
            <a:chOff x="2350" y="2010"/>
            <a:chExt cx="1060" cy="1060"/>
          </a:xfrm>
        </p:grpSpPr>
        <p:sp>
          <p:nvSpPr>
            <p:cNvPr id="13376" name="Oval 64"/>
            <p:cNvSpPr>
              <a:spLocks noChangeArrowheads="1"/>
            </p:cNvSpPr>
            <p:nvPr/>
          </p:nvSpPr>
          <p:spPr bwMode="gray">
            <a:xfrm>
              <a:off x="2350" y="2010"/>
              <a:ext cx="1060" cy="106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310" name="Group 65"/>
            <p:cNvGrpSpPr>
              <a:grpSpLocks/>
            </p:cNvGrpSpPr>
            <p:nvPr/>
          </p:nvGrpSpPr>
          <p:grpSpPr bwMode="auto">
            <a:xfrm rot="-2288454">
              <a:off x="2439" y="2081"/>
              <a:ext cx="887" cy="907"/>
              <a:chOff x="887" y="2040"/>
              <a:chExt cx="433" cy="422"/>
            </a:xfrm>
          </p:grpSpPr>
          <p:pic>
            <p:nvPicPr>
              <p:cNvPr id="12312" name="Picture 66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13" name="Oval 67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F6600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314" name="Picture 68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311" name="Picture 6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428" y="2053"/>
              <a:ext cx="915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82" name="Text Box 70"/>
          <p:cNvSpPr txBox="1">
            <a:spLocks noChangeArrowheads="1"/>
          </p:cNvSpPr>
          <p:nvPr/>
        </p:nvSpPr>
        <p:spPr bwMode="white">
          <a:xfrm>
            <a:off x="3970338" y="354647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 err="1" smtClean="0">
                <a:solidFill>
                  <a:srgbClr val="FFFFFF"/>
                </a:solidFill>
                <a:latin typeface="Calibri" pitchFamily="34" charset="0"/>
              </a:rPr>
              <a:t>Yii</a:t>
            </a:r>
            <a:endParaRPr lang="en-US" sz="3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2315" name="Picture 27" descr="C:\Users\Dunghd\Pictures\Screenpresso\2011-06-06 07h25_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2590800"/>
            <a:ext cx="2378134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21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PhoneGap</a:t>
            </a:r>
            <a:endParaRPr lang="en-US" dirty="0" smtClean="0"/>
          </a:p>
        </p:txBody>
      </p:sp>
      <p:sp>
        <p:nvSpPr>
          <p:cNvPr id="11268" name="Freeform 43"/>
          <p:cNvSpPr>
            <a:spLocks/>
          </p:cNvSpPr>
          <p:nvPr/>
        </p:nvSpPr>
        <p:spPr bwMode="invGray">
          <a:xfrm>
            <a:off x="3433763" y="2540000"/>
            <a:ext cx="1900237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Freeform 44"/>
          <p:cNvSpPr>
            <a:spLocks/>
          </p:cNvSpPr>
          <p:nvPr/>
        </p:nvSpPr>
        <p:spPr bwMode="invGray">
          <a:xfrm>
            <a:off x="5353050" y="2474913"/>
            <a:ext cx="366713" cy="156210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45"/>
          <p:cNvSpPr>
            <a:spLocks/>
          </p:cNvSpPr>
          <p:nvPr/>
        </p:nvSpPr>
        <p:spPr bwMode="invGray">
          <a:xfrm flipH="1">
            <a:off x="5753100" y="2540000"/>
            <a:ext cx="1900238" cy="1376363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71" name="Group 46"/>
          <p:cNvGrpSpPr>
            <a:grpSpLocks/>
          </p:cNvGrpSpPr>
          <p:nvPr/>
        </p:nvGrpSpPr>
        <p:grpSpPr bwMode="auto">
          <a:xfrm>
            <a:off x="3071813" y="1341438"/>
            <a:ext cx="1362075" cy="1322387"/>
            <a:chOff x="4320" y="1152"/>
            <a:chExt cx="414" cy="402"/>
          </a:xfrm>
        </p:grpSpPr>
        <p:sp>
          <p:nvSpPr>
            <p:cNvPr id="46127" name="AutoShape 4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28" name="Freeform 4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2" name="Rectangle 49"/>
          <p:cNvSpPr>
            <a:spLocks noChangeArrowheads="1"/>
          </p:cNvSpPr>
          <p:nvPr/>
        </p:nvSpPr>
        <p:spPr bwMode="gray">
          <a:xfrm>
            <a:off x="3184070" y="1722438"/>
            <a:ext cx="1210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HTML5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11273" name="Group 50"/>
          <p:cNvGrpSpPr>
            <a:grpSpLocks/>
          </p:cNvGrpSpPr>
          <p:nvPr/>
        </p:nvGrpSpPr>
        <p:grpSpPr bwMode="auto">
          <a:xfrm>
            <a:off x="4851400" y="1341438"/>
            <a:ext cx="1362075" cy="1322387"/>
            <a:chOff x="4320" y="1152"/>
            <a:chExt cx="414" cy="402"/>
          </a:xfrm>
        </p:grpSpPr>
        <p:sp>
          <p:nvSpPr>
            <p:cNvPr id="46131" name="AutoShape 5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2" name="Freeform 5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1274" name="Group 53"/>
          <p:cNvGrpSpPr>
            <a:grpSpLocks/>
          </p:cNvGrpSpPr>
          <p:nvPr/>
        </p:nvGrpSpPr>
        <p:grpSpPr bwMode="auto">
          <a:xfrm>
            <a:off x="6638925" y="1350963"/>
            <a:ext cx="1362075" cy="1322387"/>
            <a:chOff x="4320" y="1152"/>
            <a:chExt cx="414" cy="402"/>
          </a:xfrm>
        </p:grpSpPr>
        <p:sp>
          <p:nvSpPr>
            <p:cNvPr id="46134" name="AutoShape 54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135" name="Freeform 55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5" name="Rectangle 56"/>
          <p:cNvSpPr>
            <a:spLocks noChangeArrowheads="1"/>
          </p:cNvSpPr>
          <p:nvPr/>
        </p:nvSpPr>
        <p:spPr bwMode="gray">
          <a:xfrm>
            <a:off x="5212556" y="1722438"/>
            <a:ext cx="62388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cs typeface="Arial" charset="0"/>
              </a:rPr>
              <a:t>JS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276" name="Rectangle 57"/>
          <p:cNvSpPr>
            <a:spLocks noChangeArrowheads="1"/>
          </p:cNvSpPr>
          <p:nvPr/>
        </p:nvSpPr>
        <p:spPr bwMode="gray">
          <a:xfrm>
            <a:off x="6847501" y="1731963"/>
            <a:ext cx="9893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cs typeface="Arial" charset="0"/>
              </a:rPr>
              <a:t>CSS3</a:t>
            </a: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1279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52900"/>
            <a:ext cx="28194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7" name="Picture 23" descr="C:\Users\Dunghd\Pictures\Screenpresso\2011-06-06 07h14_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14800"/>
            <a:ext cx="4724400" cy="1921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/>
              <a:t>ĐỀ TÀI TỐT NGHIỆP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8" name="Rectangle 4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31" name="Group 45"/>
          <p:cNvGrpSpPr>
            <a:grpSpLocks/>
          </p:cNvGrpSpPr>
          <p:nvPr/>
        </p:nvGrpSpPr>
        <p:grpSpPr bwMode="auto">
          <a:xfrm>
            <a:off x="4043363" y="2587625"/>
            <a:ext cx="1711325" cy="536575"/>
            <a:chOff x="3964" y="2071"/>
            <a:chExt cx="1484" cy="330"/>
          </a:xfrm>
        </p:grpSpPr>
        <p:sp>
          <p:nvSpPr>
            <p:cNvPr id="22570" name="AutoShape 4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AutoShape 4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4" name="Group 50"/>
          <p:cNvGrpSpPr>
            <a:grpSpLocks/>
          </p:cNvGrpSpPr>
          <p:nvPr/>
        </p:nvGrpSpPr>
        <p:grpSpPr bwMode="auto">
          <a:xfrm>
            <a:off x="995363" y="3763963"/>
            <a:ext cx="2273300" cy="536575"/>
            <a:chOff x="3964" y="2071"/>
            <a:chExt cx="1484" cy="330"/>
          </a:xfrm>
        </p:grpSpPr>
        <p:sp>
          <p:nvSpPr>
            <p:cNvPr id="22568" name="AutoShape 51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AutoShape 52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53"/>
          <p:cNvGrpSpPr>
            <a:grpSpLocks/>
          </p:cNvGrpSpPr>
          <p:nvPr/>
        </p:nvGrpSpPr>
        <p:grpSpPr bwMode="auto">
          <a:xfrm>
            <a:off x="6040438" y="3763963"/>
            <a:ext cx="2273300" cy="536575"/>
            <a:chOff x="3964" y="2071"/>
            <a:chExt cx="1484" cy="330"/>
          </a:xfrm>
        </p:grpSpPr>
        <p:sp>
          <p:nvSpPr>
            <p:cNvPr id="22566" name="AutoShape 54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AutoShape 55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56"/>
          <p:cNvGrpSpPr>
            <a:grpSpLocks/>
          </p:cNvGrpSpPr>
          <p:nvPr/>
        </p:nvGrpSpPr>
        <p:grpSpPr bwMode="auto">
          <a:xfrm>
            <a:off x="3514725" y="3773488"/>
            <a:ext cx="2273300" cy="536575"/>
            <a:chOff x="3964" y="2071"/>
            <a:chExt cx="1484" cy="330"/>
          </a:xfrm>
        </p:grpSpPr>
        <p:sp>
          <p:nvSpPr>
            <p:cNvPr id="22564" name="AutoShape 57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AutoShape 58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1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59"/>
          <p:cNvGrpSpPr>
            <a:grpSpLocks/>
          </p:cNvGrpSpPr>
          <p:nvPr/>
        </p:nvGrpSpPr>
        <p:grpSpPr bwMode="auto">
          <a:xfrm>
            <a:off x="1870075" y="2587625"/>
            <a:ext cx="1711325" cy="536575"/>
            <a:chOff x="3964" y="2071"/>
            <a:chExt cx="1484" cy="330"/>
          </a:xfrm>
        </p:grpSpPr>
        <p:sp>
          <p:nvSpPr>
            <p:cNvPr id="22562" name="AutoShape 60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AutoShape 61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8" name="Group 62"/>
          <p:cNvGrpSpPr>
            <a:grpSpLocks/>
          </p:cNvGrpSpPr>
          <p:nvPr/>
        </p:nvGrpSpPr>
        <p:grpSpPr bwMode="auto">
          <a:xfrm>
            <a:off x="1928813" y="1728788"/>
            <a:ext cx="1597025" cy="536575"/>
            <a:chOff x="3964" y="2071"/>
            <a:chExt cx="1484" cy="330"/>
          </a:xfrm>
        </p:grpSpPr>
        <p:sp>
          <p:nvSpPr>
            <p:cNvPr id="22560" name="AutoShape 6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AutoShape 6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09" name="Rectangle 65"/>
          <p:cNvSpPr>
            <a:spLocks noChangeArrowheads="1"/>
          </p:cNvSpPr>
          <p:nvPr/>
        </p:nvSpPr>
        <p:spPr bwMode="ltGray">
          <a:xfrm>
            <a:off x="1014413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ltGray">
          <a:xfrm>
            <a:off x="2178050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2541" name="AutoShape 67"/>
          <p:cNvCxnSpPr>
            <a:cxnSpLocks noChangeShapeType="1"/>
          </p:cNvCxnSpPr>
          <p:nvPr/>
        </p:nvCxnSpPr>
        <p:spPr bwMode="black">
          <a:xfrm flipH="1">
            <a:off x="3600450" y="2828925"/>
            <a:ext cx="430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2" name="AutoShape 68"/>
          <p:cNvCxnSpPr>
            <a:cxnSpLocks noChangeShapeType="1"/>
            <a:stCxn id="22568" idx="0"/>
            <a:endCxn id="22562" idx="2"/>
          </p:cNvCxnSpPr>
          <p:nvPr/>
        </p:nvCxnSpPr>
        <p:spPr bwMode="black">
          <a:xfrm rot="-5400000">
            <a:off x="2108994" y="3147219"/>
            <a:ext cx="639763" cy="5937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543" name="AutoShape 69"/>
          <p:cNvCxnSpPr>
            <a:cxnSpLocks noChangeShapeType="1"/>
            <a:stCxn id="22566" idx="0"/>
            <a:endCxn id="22562" idx="2"/>
          </p:cNvCxnSpPr>
          <p:nvPr/>
        </p:nvCxnSpPr>
        <p:spPr bwMode="black">
          <a:xfrm rot="5400000" flipH="1">
            <a:off x="4631531" y="1218407"/>
            <a:ext cx="639763" cy="4451350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814" name="Text Box 70"/>
          <p:cNvSpPr txBox="1">
            <a:spLocks noChangeArrowheads="1"/>
          </p:cNvSpPr>
          <p:nvPr/>
        </p:nvSpPr>
        <p:spPr bwMode="black">
          <a:xfrm>
            <a:off x="1828800" y="1828800"/>
            <a:ext cx="17526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Web-Mobile</a:t>
            </a:r>
            <a:endParaRPr lang="en-US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22545" name="Text Box 71"/>
          <p:cNvSpPr txBox="1">
            <a:spLocks noChangeArrowheads="1"/>
          </p:cNvSpPr>
          <p:nvPr/>
        </p:nvSpPr>
        <p:spPr bwMode="black">
          <a:xfrm>
            <a:off x="4052888" y="2687638"/>
            <a:ext cx="1689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0" dirty="0" smtClean="0">
                <a:solidFill>
                  <a:srgbClr val="000000"/>
                </a:solidFill>
                <a:latin typeface="Calibri" pitchFamily="34" charset="0"/>
              </a:rPr>
              <a:t>Mobile</a:t>
            </a:r>
            <a:endParaRPr lang="en-US" sz="16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6" name="Text Box 72"/>
          <p:cNvSpPr txBox="1">
            <a:spLocks noChangeArrowheads="1"/>
          </p:cNvSpPr>
          <p:nvPr/>
        </p:nvSpPr>
        <p:spPr bwMode="black">
          <a:xfrm>
            <a:off x="6081713" y="3854450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đường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7" name="Text Box 73"/>
          <p:cNvSpPr txBox="1">
            <a:spLocks noChangeArrowheads="1"/>
          </p:cNvSpPr>
          <p:nvPr/>
        </p:nvSpPr>
        <p:spPr bwMode="black">
          <a:xfrm>
            <a:off x="1022350" y="384492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Du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lịch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trực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tuyến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black">
          <a:xfrm>
            <a:off x="914400" y="4786313"/>
            <a:ext cx="13081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Đăng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19" name="Text Box 75"/>
          <p:cNvSpPr txBox="1">
            <a:spLocks noChangeArrowheads="1"/>
          </p:cNvSpPr>
          <p:nvPr/>
        </p:nvSpPr>
        <p:spPr bwMode="black">
          <a:xfrm>
            <a:off x="2073275" y="4786313"/>
            <a:ext cx="13081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Tìm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kiếm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ảnh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theo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địa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danh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0" name="Text Box 76"/>
          <p:cNvSpPr txBox="1">
            <a:spLocks noChangeArrowheads="1"/>
          </p:cNvSpPr>
          <p:nvPr/>
        </p:nvSpPr>
        <p:spPr bwMode="black">
          <a:xfrm>
            <a:off x="3544888" y="3851275"/>
            <a:ext cx="2200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sẻ,bình</a:t>
            </a: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alibri" pitchFamily="34" charset="0"/>
              </a:rPr>
              <a:t>luận</a:t>
            </a: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ltGray">
          <a:xfrm>
            <a:off x="3532188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ltGray">
          <a:xfrm>
            <a:off x="4695825" y="4451350"/>
            <a:ext cx="1085850" cy="12636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sy="50000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black">
          <a:xfrm>
            <a:off x="3432175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Chia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sẻ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lên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các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trang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mạng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xa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̃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hội</a:t>
            </a:r>
            <a:endParaRPr lang="en-US" sz="1400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black">
          <a:xfrm>
            <a:off x="4591050" y="4786313"/>
            <a:ext cx="13081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182326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Hê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̣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thống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comment,</a:t>
            </a:r>
            <a:b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</a:b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đánh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  <a:latin typeface="Calibri" pitchFamily="34" charset="0"/>
              </a:rPr>
              <a:t>gia</a:t>
            </a:r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</a:rPr>
              <a:t>́</a:t>
            </a:r>
            <a:endParaRPr lang="en-US" sz="1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557" name="Text Box 83"/>
          <p:cNvSpPr txBox="1">
            <a:spLocks noChangeArrowheads="1"/>
          </p:cNvSpPr>
          <p:nvPr/>
        </p:nvSpPr>
        <p:spPr bwMode="black">
          <a:xfrm>
            <a:off x="2000250" y="2663825"/>
            <a:ext cx="14605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Website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2558" name="AutoShape 84"/>
          <p:cNvCxnSpPr>
            <a:cxnSpLocks noChangeShapeType="1"/>
            <a:stCxn id="22560" idx="2"/>
            <a:endCxn id="22562" idx="0"/>
          </p:cNvCxnSpPr>
          <p:nvPr/>
        </p:nvCxnSpPr>
        <p:spPr bwMode="black">
          <a:xfrm flipH="1">
            <a:off x="2725738" y="2265363"/>
            <a:ext cx="15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9" name="AutoShape 85"/>
          <p:cNvCxnSpPr>
            <a:cxnSpLocks noChangeShapeType="1"/>
            <a:stCxn id="22562" idx="2"/>
            <a:endCxn id="22564" idx="0"/>
          </p:cNvCxnSpPr>
          <p:nvPr/>
        </p:nvCxnSpPr>
        <p:spPr bwMode="black">
          <a:xfrm rot="16200000" flipH="1">
            <a:off x="3363913" y="2486025"/>
            <a:ext cx="649288" cy="19256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3357-4C0C-4D3E-86FE-8C8531679F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KẾT LUẬN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141538" y="3078163"/>
            <a:ext cx="4905375" cy="2425700"/>
            <a:chOff x="995" y="1472"/>
            <a:chExt cx="3785" cy="1872"/>
          </a:xfrm>
        </p:grpSpPr>
        <p:sp>
          <p:nvSpPr>
            <p:cNvPr id="31760" name="AutoShape 4"/>
            <p:cNvSpPr>
              <a:spLocks noChangeArrowheads="1"/>
            </p:cNvSpPr>
            <p:nvPr/>
          </p:nvSpPr>
          <p:spPr bwMode="gray">
            <a:xfrm>
              <a:off x="995" y="1588"/>
              <a:ext cx="3785" cy="1756"/>
            </a:xfrm>
            <a:custGeom>
              <a:avLst/>
              <a:gdLst>
                <a:gd name="T0" fmla="*/ 332 w 21600"/>
                <a:gd name="T1" fmla="*/ 0 h 21600"/>
                <a:gd name="T2" fmla="*/ 97 w 21600"/>
                <a:gd name="T3" fmla="*/ 21 h 21600"/>
                <a:gd name="T4" fmla="*/ 0 w 21600"/>
                <a:gd name="T5" fmla="*/ 71 h 21600"/>
                <a:gd name="T6" fmla="*/ 97 w 21600"/>
                <a:gd name="T7" fmla="*/ 122 h 21600"/>
                <a:gd name="T8" fmla="*/ 332 w 21600"/>
                <a:gd name="T9" fmla="*/ 143 h 21600"/>
                <a:gd name="T10" fmla="*/ 566 w 21600"/>
                <a:gd name="T11" fmla="*/ 122 h 21600"/>
                <a:gd name="T12" fmla="*/ 663 w 21600"/>
                <a:gd name="T13" fmla="*/ 71 h 21600"/>
                <a:gd name="T14" fmla="*/ 566 w 21600"/>
                <a:gd name="T15" fmla="*/ 2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365" name="AutoShape 5"/>
            <p:cNvSpPr>
              <a:spLocks noChangeArrowheads="1"/>
            </p:cNvSpPr>
            <p:nvPr/>
          </p:nvSpPr>
          <p:spPr bwMode="gray">
            <a:xfrm>
              <a:off x="995" y="1478"/>
              <a:ext cx="3785" cy="1756"/>
            </a:xfrm>
            <a:custGeom>
              <a:avLst/>
              <a:gdLst>
                <a:gd name="T0" fmla="*/ 1893 w 21600"/>
                <a:gd name="T1" fmla="*/ 0 h 21600"/>
                <a:gd name="T2" fmla="*/ 554 w 21600"/>
                <a:gd name="T3" fmla="*/ 257 h 21600"/>
                <a:gd name="T4" fmla="*/ 0 w 21600"/>
                <a:gd name="T5" fmla="*/ 878 h 21600"/>
                <a:gd name="T6" fmla="*/ 554 w 21600"/>
                <a:gd name="T7" fmla="*/ 1499 h 21600"/>
                <a:gd name="T8" fmla="*/ 1893 w 21600"/>
                <a:gd name="T9" fmla="*/ 1756 h 21600"/>
                <a:gd name="T10" fmla="*/ 3231 w 21600"/>
                <a:gd name="T11" fmla="*/ 1499 h 21600"/>
                <a:gd name="T12" fmla="*/ 3785 w 21600"/>
                <a:gd name="T13" fmla="*/ 878 h 21600"/>
                <a:gd name="T14" fmla="*/ 3231 w 21600"/>
                <a:gd name="T15" fmla="*/ 25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13" y="10800"/>
                  </a:moveTo>
                  <a:cubicBezTo>
                    <a:pt x="3013" y="15101"/>
                    <a:pt x="6499" y="18587"/>
                    <a:pt x="10800" y="18587"/>
                  </a:cubicBezTo>
                  <a:cubicBezTo>
                    <a:pt x="15101" y="18587"/>
                    <a:pt x="18587" y="15101"/>
                    <a:pt x="18587" y="10800"/>
                  </a:cubicBezTo>
                  <a:cubicBezTo>
                    <a:pt x="18587" y="6499"/>
                    <a:pt x="15101" y="3013"/>
                    <a:pt x="10800" y="3013"/>
                  </a:cubicBezTo>
                  <a:cubicBezTo>
                    <a:pt x="6499" y="3013"/>
                    <a:pt x="3013" y="6499"/>
                    <a:pt x="3013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34902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0">
                <a:latin typeface="+mn-lt"/>
              </a:endParaRPr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gray">
            <a:xfrm flipV="1">
              <a:off x="2872" y="1472"/>
              <a:ext cx="0" cy="3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gray">
            <a:xfrm>
              <a:off x="1793" y="1974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gray">
            <a:xfrm>
              <a:off x="3951" y="1959"/>
              <a:ext cx="0" cy="1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gray">
            <a:xfrm flipV="1">
              <a:off x="3951" y="1794"/>
              <a:ext cx="384" cy="16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10"/>
            <p:cNvSpPr>
              <a:spLocks noChangeShapeType="1"/>
            </p:cNvSpPr>
            <p:nvPr/>
          </p:nvSpPr>
          <p:spPr bwMode="gray">
            <a:xfrm flipH="1" flipV="1">
              <a:off x="1413" y="1801"/>
              <a:ext cx="378" cy="17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11"/>
            <p:cNvSpPr>
              <a:spLocks noChangeShapeType="1"/>
            </p:cNvSpPr>
            <p:nvPr/>
          </p:nvSpPr>
          <p:spPr bwMode="gray">
            <a:xfrm flipH="1">
              <a:off x="1856" y="2884"/>
              <a:ext cx="291" cy="2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12"/>
            <p:cNvSpPr>
              <a:spLocks noChangeShapeType="1"/>
            </p:cNvSpPr>
            <p:nvPr/>
          </p:nvSpPr>
          <p:spPr bwMode="gray">
            <a:xfrm>
              <a:off x="3752" y="2843"/>
              <a:ext cx="365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13"/>
            <p:cNvSpPr>
              <a:spLocks noChangeShapeType="1"/>
            </p:cNvSpPr>
            <p:nvPr/>
          </p:nvSpPr>
          <p:spPr bwMode="gray">
            <a:xfrm flipH="1">
              <a:off x="1850" y="3090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14"/>
            <p:cNvSpPr>
              <a:spLocks noChangeShapeType="1"/>
            </p:cNvSpPr>
            <p:nvPr/>
          </p:nvSpPr>
          <p:spPr bwMode="gray">
            <a:xfrm flipH="1">
              <a:off x="4112" y="3022"/>
              <a:ext cx="7" cy="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8" name="Line 15"/>
          <p:cNvSpPr>
            <a:spLocks noChangeShapeType="1"/>
          </p:cNvSpPr>
          <p:nvPr/>
        </p:nvSpPr>
        <p:spPr bwMode="black">
          <a:xfrm>
            <a:off x="3700463" y="2905125"/>
            <a:ext cx="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16"/>
          <p:cNvSpPr>
            <a:spLocks noChangeShapeType="1"/>
          </p:cNvSpPr>
          <p:nvPr/>
        </p:nvSpPr>
        <p:spPr bwMode="black">
          <a:xfrm>
            <a:off x="5519738" y="2860675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17"/>
          <p:cNvSpPr>
            <a:spLocks noChangeShapeType="1"/>
          </p:cNvSpPr>
          <p:nvPr/>
        </p:nvSpPr>
        <p:spPr bwMode="black">
          <a:xfrm flipV="1">
            <a:off x="4679950" y="5203825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18"/>
          <p:cNvSpPr>
            <a:spLocks noChangeShapeType="1"/>
          </p:cNvSpPr>
          <p:nvPr/>
        </p:nvSpPr>
        <p:spPr bwMode="black">
          <a:xfrm flipH="1" flipV="1">
            <a:off x="6651625" y="44275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19"/>
          <p:cNvSpPr>
            <a:spLocks noChangeShapeType="1"/>
          </p:cNvSpPr>
          <p:nvPr/>
        </p:nvSpPr>
        <p:spPr bwMode="black">
          <a:xfrm flipV="1">
            <a:off x="1914525" y="41671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black">
          <a:xfrm>
            <a:off x="28511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GPS</a:t>
            </a:r>
            <a:endParaRPr lang="en-US" sz="1600" dirty="0">
              <a:cs typeface="Arial" charset="0"/>
            </a:endParaRPr>
          </a:p>
        </p:txBody>
      </p:sp>
      <p:sp>
        <p:nvSpPr>
          <p:cNvPr id="31754" name="Text Box 21"/>
          <p:cNvSpPr txBox="1">
            <a:spLocks noChangeArrowheads="1"/>
          </p:cNvSpPr>
          <p:nvPr/>
        </p:nvSpPr>
        <p:spPr bwMode="black">
          <a:xfrm>
            <a:off x="4692650" y="24701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>
                <a:cs typeface="Arial" charset="0"/>
              </a:rPr>
              <a:t>Google Map</a:t>
            </a:r>
            <a:endParaRPr lang="en-US" sz="1600" dirty="0">
              <a:cs typeface="Arial" charset="0"/>
            </a:endParaRPr>
          </a:p>
        </p:txBody>
      </p:sp>
      <p:sp>
        <p:nvSpPr>
          <p:cNvPr id="31755" name="Text Box 22"/>
          <p:cNvSpPr txBox="1">
            <a:spLocks noChangeArrowheads="1"/>
          </p:cNvSpPr>
          <p:nvPr/>
        </p:nvSpPr>
        <p:spPr bwMode="black">
          <a:xfrm>
            <a:off x="7229475" y="4003675"/>
            <a:ext cx="160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Yii</a:t>
            </a:r>
            <a:r>
              <a:rPr lang="en-US" sz="1600" dirty="0" smtClean="0">
                <a:cs typeface="Arial" charset="0"/>
              </a:rPr>
              <a:t> Framework</a:t>
            </a:r>
            <a:endParaRPr lang="en-US" sz="1600" dirty="0">
              <a:cs typeface="Arial" charset="0"/>
            </a:endParaRPr>
          </a:p>
        </p:txBody>
      </p:sp>
      <p:sp>
        <p:nvSpPr>
          <p:cNvPr id="31756" name="Text Box 23"/>
          <p:cNvSpPr txBox="1">
            <a:spLocks noChangeArrowheads="1"/>
          </p:cNvSpPr>
          <p:nvPr/>
        </p:nvSpPr>
        <p:spPr bwMode="black">
          <a:xfrm>
            <a:off x="3832225" y="575945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smtClean="0">
                <a:cs typeface="Arial" charset="0"/>
              </a:rPr>
              <a:t>API</a:t>
            </a:r>
            <a:endParaRPr lang="en-US" sz="1600" dirty="0">
              <a:cs typeface="Arial" charset="0"/>
            </a:endParaRPr>
          </a:p>
        </p:txBody>
      </p:sp>
      <p:sp>
        <p:nvSpPr>
          <p:cNvPr id="31757" name="Text Box 24"/>
          <p:cNvSpPr txBox="1">
            <a:spLocks noChangeArrowheads="1"/>
          </p:cNvSpPr>
          <p:nvPr/>
        </p:nvSpPr>
        <p:spPr bwMode="black">
          <a:xfrm>
            <a:off x="334963" y="4006850"/>
            <a:ext cx="1570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PhoneGap</a:t>
            </a:r>
            <a:endParaRPr lang="en-US" sz="1600" dirty="0">
              <a:cs typeface="Arial" charset="0"/>
            </a:endParaRPr>
          </a:p>
        </p:txBody>
      </p:sp>
      <p:sp>
        <p:nvSpPr>
          <p:cNvPr id="31758" name="Text Box 25"/>
          <p:cNvSpPr txBox="1">
            <a:spLocks noChangeArrowheads="1"/>
          </p:cNvSpPr>
          <p:nvPr/>
        </p:nvSpPr>
        <p:spPr bwMode="black">
          <a:xfrm>
            <a:off x="3535363" y="3657600"/>
            <a:ext cx="21859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 smtClean="0">
                <a:cs typeface="Arial" charset="0"/>
              </a:rPr>
              <a:t>Hê</a:t>
            </a:r>
            <a:r>
              <a:rPr lang="en-US" sz="2400" dirty="0" smtClean="0">
                <a:cs typeface="Arial" charset="0"/>
              </a:rPr>
              <a:t>̣ </a:t>
            </a:r>
            <a:r>
              <a:rPr lang="en-US" sz="2400" dirty="0" err="1" smtClean="0">
                <a:cs typeface="Arial" charset="0"/>
              </a:rPr>
              <a:t>thống</a:t>
            </a:r>
            <a:r>
              <a:rPr lang="en-US" sz="2400" dirty="0" smtClean="0">
                <a:cs typeface="Arial" charset="0"/>
              </a:rPr>
              <a:t> web-</a:t>
            </a:r>
            <a:r>
              <a:rPr lang="en-US" sz="2400" dirty="0" err="1" smtClean="0">
                <a:cs typeface="Arial" charset="0"/>
              </a:rPr>
              <a:t>mobie</a:t>
            </a:r>
            <a:endParaRPr lang="en-US" sz="2400" dirty="0">
              <a:cs typeface="Arial" charset="0"/>
            </a:endParaRPr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black">
          <a:xfrm>
            <a:off x="1600200" y="1479550"/>
            <a:ext cx="59436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000" b="0" dirty="0" err="1" smtClean="0">
                <a:cs typeface="Arial" charset="0"/>
              </a:rPr>
              <a:t>Xây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dựng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thành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công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hê</a:t>
            </a:r>
            <a:r>
              <a:rPr lang="en-US" sz="2000" b="0" dirty="0" smtClean="0">
                <a:cs typeface="Arial" charset="0"/>
              </a:rPr>
              <a:t>̣ </a:t>
            </a:r>
            <a:r>
              <a:rPr lang="en-US" sz="2000" b="0" dirty="0" err="1" smtClean="0">
                <a:cs typeface="Arial" charset="0"/>
              </a:rPr>
              <a:t>thống</a:t>
            </a:r>
            <a:r>
              <a:rPr lang="en-US" sz="2000" b="0" dirty="0" smtClean="0">
                <a:cs typeface="Arial" charset="0"/>
              </a:rPr>
              <a:t> web-mobile </a:t>
            </a:r>
            <a:r>
              <a:rPr lang="en-US" sz="2000" b="0" dirty="0" err="1" smtClean="0">
                <a:cs typeface="Arial" charset="0"/>
              </a:rPr>
              <a:t>ứng</a:t>
            </a:r>
            <a:r>
              <a:rPr lang="en-US" sz="2000" b="0" dirty="0" smtClean="0">
                <a:cs typeface="Arial" charset="0"/>
              </a:rPr>
              <a:t> </a:t>
            </a:r>
            <a:r>
              <a:rPr lang="en-US" sz="2000" b="0" dirty="0" err="1" smtClean="0">
                <a:cs typeface="Arial" charset="0"/>
              </a:rPr>
              <a:t>dụng</a:t>
            </a:r>
            <a:r>
              <a:rPr lang="en-US" sz="2000" b="0" dirty="0" smtClean="0">
                <a:cs typeface="Arial" charset="0"/>
              </a:rPr>
              <a:t> GPS </a:t>
            </a:r>
            <a:r>
              <a:rPr lang="en-US" sz="2000" b="0" dirty="0" err="1" smtClean="0">
                <a:cs typeface="Arial" charset="0"/>
              </a:rPr>
              <a:t>trong</a:t>
            </a:r>
            <a:r>
              <a:rPr lang="en-US" sz="2000" b="0" dirty="0" smtClean="0">
                <a:cs typeface="Arial" charset="0"/>
              </a:rPr>
              <a:t> du </a:t>
            </a:r>
            <a:r>
              <a:rPr lang="en-US" sz="2000" b="0" dirty="0" err="1" smtClean="0">
                <a:cs typeface="Arial" charset="0"/>
              </a:rPr>
              <a:t>lịch</a:t>
            </a:r>
            <a:endParaRPr lang="en-US" b="0" dirty="0">
              <a:cs typeface="Arial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HƯỚNG PHÁT TRIỂN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black">
          <a:xfrm rot="-3356641">
            <a:off x="5514181" y="2316957"/>
            <a:ext cx="1520825" cy="1322388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1 h 21600"/>
              <a:gd name="T4" fmla="*/ 760413 w 21600"/>
              <a:gd name="T5" fmla="*/ 65568 h 21600"/>
              <a:gd name="T6" fmla="*/ 1471680 w 21600"/>
              <a:gd name="T7" fmla="*/ 549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black">
          <a:xfrm rot="-8777407" flipH="1" flipV="1">
            <a:off x="2282825" y="3232150"/>
            <a:ext cx="1589088" cy="1555750"/>
          </a:xfrm>
          <a:custGeom>
            <a:avLst/>
            <a:gdLst>
              <a:gd name="T0" fmla="*/ 794544 w 21600"/>
              <a:gd name="T1" fmla="*/ 0 h 21600"/>
              <a:gd name="T2" fmla="*/ 51351 w 21600"/>
              <a:gd name="T3" fmla="*/ 646213 h 21600"/>
              <a:gd name="T4" fmla="*/ 794544 w 21600"/>
              <a:gd name="T5" fmla="*/ 77139 h 21600"/>
              <a:gd name="T6" fmla="*/ 1537737 w 21600"/>
              <a:gd name="T7" fmla="*/ 6462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1660525" y="2962275"/>
            <a:ext cx="939800" cy="993775"/>
            <a:chOff x="647" y="2562"/>
            <a:chExt cx="1210" cy="1278"/>
          </a:xfrm>
        </p:grpSpPr>
        <p:pic>
          <p:nvPicPr>
            <p:cNvPr id="32845" name="Picture 6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6" name="Picture 7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7" name="Oval 8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Freeform 9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4" name="AutoShape 10"/>
          <p:cNvSpPr>
            <a:spLocks noChangeArrowheads="1"/>
          </p:cNvSpPr>
          <p:nvPr/>
        </p:nvSpPr>
        <p:spPr bwMode="black">
          <a:xfrm rot="-1906354">
            <a:off x="3560763" y="2052638"/>
            <a:ext cx="1520825" cy="1322387"/>
          </a:xfrm>
          <a:custGeom>
            <a:avLst/>
            <a:gdLst>
              <a:gd name="T0" fmla="*/ 760413 w 21600"/>
              <a:gd name="T1" fmla="*/ 0 h 21600"/>
              <a:gd name="T2" fmla="*/ 49145 w 21600"/>
              <a:gd name="T3" fmla="*/ 549280 h 21600"/>
              <a:gd name="T4" fmla="*/ 760413 w 21600"/>
              <a:gd name="T5" fmla="*/ 65568 h 21600"/>
              <a:gd name="T6" fmla="*/ 1471680 w 21600"/>
              <a:gd name="T7" fmla="*/ 54928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8 w 21600"/>
              <a:gd name="T13" fmla="*/ 0 h 21600"/>
              <a:gd name="T14" fmla="*/ 21552 w 21600"/>
              <a:gd name="T15" fmla="*/ 117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26" y="9068"/>
                </a:moveTo>
                <a:cubicBezTo>
                  <a:pt x="2063" y="4438"/>
                  <a:pt x="6094" y="1070"/>
                  <a:pt x="10800" y="1071"/>
                </a:cubicBezTo>
                <a:cubicBezTo>
                  <a:pt x="15505" y="1071"/>
                  <a:pt x="19536" y="4438"/>
                  <a:pt x="20373" y="9068"/>
                </a:cubicBezTo>
                <a:lnTo>
                  <a:pt x="21427" y="8877"/>
                </a:lnTo>
                <a:cubicBezTo>
                  <a:pt x="20497" y="3737"/>
                  <a:pt x="16023" y="-1"/>
                  <a:pt x="10799" y="0"/>
                </a:cubicBezTo>
                <a:cubicBezTo>
                  <a:pt x="5576" y="0"/>
                  <a:pt x="1102" y="3737"/>
                  <a:pt x="172" y="8877"/>
                </a:cubicBezTo>
                <a:close/>
              </a:path>
            </a:pathLst>
          </a:custGeom>
          <a:solidFill>
            <a:schemeClr val="tx2">
              <a:alpha val="4705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5" name="Group 11"/>
          <p:cNvGrpSpPr>
            <a:grpSpLocks/>
          </p:cNvGrpSpPr>
          <p:nvPr/>
        </p:nvGrpSpPr>
        <p:grpSpPr bwMode="auto">
          <a:xfrm>
            <a:off x="2781300" y="2835275"/>
            <a:ext cx="1216025" cy="1285875"/>
            <a:chOff x="647" y="2562"/>
            <a:chExt cx="1210" cy="1278"/>
          </a:xfrm>
        </p:grpSpPr>
        <p:pic>
          <p:nvPicPr>
            <p:cNvPr id="32841" name="Picture 12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42" name="Picture 13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43" name="Oval 14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fol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Freeform 15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9" name="Group 34"/>
          <p:cNvGrpSpPr>
            <a:grpSpLocks/>
          </p:cNvGrpSpPr>
          <p:nvPr/>
        </p:nvGrpSpPr>
        <p:grpSpPr bwMode="auto">
          <a:xfrm>
            <a:off x="3422650" y="1600200"/>
            <a:ext cx="939800" cy="993775"/>
            <a:chOff x="647" y="2562"/>
            <a:chExt cx="1210" cy="1278"/>
          </a:xfrm>
        </p:grpSpPr>
        <p:pic>
          <p:nvPicPr>
            <p:cNvPr id="32822" name="Picture 3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23" name="Picture 3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4" name="Oval 3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Freeform 3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39"/>
          <p:cNvGrpSpPr>
            <a:grpSpLocks/>
          </p:cNvGrpSpPr>
          <p:nvPr/>
        </p:nvGrpSpPr>
        <p:grpSpPr bwMode="auto">
          <a:xfrm>
            <a:off x="4745038" y="1831975"/>
            <a:ext cx="1216025" cy="1285875"/>
            <a:chOff x="647" y="2562"/>
            <a:chExt cx="1210" cy="1278"/>
          </a:xfrm>
        </p:grpSpPr>
        <p:pic>
          <p:nvPicPr>
            <p:cNvPr id="32818" name="Picture 40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9" name="Picture 41" descr="circuler_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20" name="Oval 4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accent2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1" name="Freeform 4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44"/>
          <p:cNvGrpSpPr>
            <a:grpSpLocks/>
          </p:cNvGrpSpPr>
          <p:nvPr/>
        </p:nvGrpSpPr>
        <p:grpSpPr bwMode="auto">
          <a:xfrm>
            <a:off x="2312988" y="3989388"/>
            <a:ext cx="939800" cy="993775"/>
            <a:chOff x="647" y="2562"/>
            <a:chExt cx="1210" cy="1278"/>
          </a:xfrm>
        </p:grpSpPr>
        <p:pic>
          <p:nvPicPr>
            <p:cNvPr id="32814" name="Picture 4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5" name="Picture 4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6" name="Oval 4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7" name="Freeform 4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2" name="Group 49"/>
          <p:cNvGrpSpPr>
            <a:grpSpLocks/>
          </p:cNvGrpSpPr>
          <p:nvPr/>
        </p:nvGrpSpPr>
        <p:grpSpPr bwMode="auto">
          <a:xfrm>
            <a:off x="3622675" y="3968750"/>
            <a:ext cx="939800" cy="993775"/>
            <a:chOff x="647" y="2562"/>
            <a:chExt cx="1210" cy="1278"/>
          </a:xfrm>
        </p:grpSpPr>
        <p:pic>
          <p:nvPicPr>
            <p:cNvPr id="32810" name="Picture 5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11" name="Picture 5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12" name="Oval 5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Freeform 5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54"/>
          <p:cNvGrpSpPr>
            <a:grpSpLocks/>
          </p:cNvGrpSpPr>
          <p:nvPr/>
        </p:nvGrpSpPr>
        <p:grpSpPr bwMode="auto">
          <a:xfrm>
            <a:off x="5292725" y="3146425"/>
            <a:ext cx="939800" cy="993775"/>
            <a:chOff x="647" y="2562"/>
            <a:chExt cx="1210" cy="1278"/>
          </a:xfrm>
        </p:grpSpPr>
        <p:pic>
          <p:nvPicPr>
            <p:cNvPr id="32806" name="Picture 55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7" name="Picture 56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8" name="Oval 57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Freeform 58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4" name="Group 59"/>
          <p:cNvGrpSpPr>
            <a:grpSpLocks/>
          </p:cNvGrpSpPr>
          <p:nvPr/>
        </p:nvGrpSpPr>
        <p:grpSpPr bwMode="auto">
          <a:xfrm>
            <a:off x="6103938" y="1874838"/>
            <a:ext cx="939800" cy="993775"/>
            <a:chOff x="647" y="2562"/>
            <a:chExt cx="1210" cy="1278"/>
          </a:xfrm>
        </p:grpSpPr>
        <p:pic>
          <p:nvPicPr>
            <p:cNvPr id="32802" name="Picture 60" descr="light_shadow"/>
            <p:cNvPicPr>
              <a:picLocks noChangeAspect="1" noChangeArrowheads="1"/>
            </p:cNvPicPr>
            <p:nvPr/>
          </p:nvPicPr>
          <p:blipFill>
            <a:blip r:embed="rId2" cstate="print">
              <a:lum bright="-78000" contrast="-78000"/>
            </a:blip>
            <a:srcRect/>
            <a:stretch>
              <a:fillRect/>
            </a:stretch>
          </p:blipFill>
          <p:spPr bwMode="ltGray">
            <a:xfrm>
              <a:off x="762" y="3564"/>
              <a:ext cx="99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803" name="Picture 61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647" y="2562"/>
              <a:ext cx="1210" cy="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04" name="Oval 62"/>
            <p:cNvSpPr>
              <a:spLocks noChangeArrowheads="1"/>
            </p:cNvSpPr>
            <p:nvPr/>
          </p:nvSpPr>
          <p:spPr bwMode="ltGray">
            <a:xfrm>
              <a:off x="647" y="2562"/>
              <a:ext cx="1202" cy="1182"/>
            </a:xfrm>
            <a:prstGeom prst="ellipse">
              <a:avLst/>
            </a:prstGeom>
            <a:solidFill>
              <a:schemeClr val="hlink">
                <a:alpha val="54901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Freeform 63"/>
            <p:cNvSpPr>
              <a:spLocks/>
            </p:cNvSpPr>
            <p:nvPr/>
          </p:nvSpPr>
          <p:spPr bwMode="ltGray">
            <a:xfrm>
              <a:off x="771" y="2586"/>
              <a:ext cx="945" cy="409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5" name="Rectangle 64"/>
          <p:cNvSpPr>
            <a:spLocks noChangeArrowheads="1"/>
          </p:cNvSpPr>
          <p:nvPr/>
        </p:nvSpPr>
        <p:spPr bwMode="black">
          <a:xfrm>
            <a:off x="2819400" y="3276600"/>
            <a:ext cx="1174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Website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6" name="Rectangle 65"/>
          <p:cNvSpPr>
            <a:spLocks noChangeArrowheads="1"/>
          </p:cNvSpPr>
          <p:nvPr/>
        </p:nvSpPr>
        <p:spPr bwMode="black">
          <a:xfrm>
            <a:off x="4865688" y="2138363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80808"/>
                </a:solidFill>
                <a:cs typeface="Arial" charset="0"/>
              </a:rPr>
              <a:t>Mobile</a:t>
            </a:r>
            <a:endParaRPr lang="en-US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7" name="Rectangle 66"/>
          <p:cNvSpPr>
            <a:spLocks noChangeArrowheads="1"/>
          </p:cNvSpPr>
          <p:nvPr/>
        </p:nvSpPr>
        <p:spPr bwMode="black">
          <a:xfrm>
            <a:off x="6083300" y="2084388"/>
            <a:ext cx="990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Hình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ảnh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8" name="Rectangle 67"/>
          <p:cNvSpPr>
            <a:spLocks noChangeArrowheads="1"/>
          </p:cNvSpPr>
          <p:nvPr/>
        </p:nvSpPr>
        <p:spPr bwMode="black">
          <a:xfrm>
            <a:off x="5273675" y="334010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Tìm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đường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89" name="Rectangle 68"/>
          <p:cNvSpPr>
            <a:spLocks noChangeArrowheads="1"/>
          </p:cNvSpPr>
          <p:nvPr/>
        </p:nvSpPr>
        <p:spPr bwMode="black">
          <a:xfrm>
            <a:off x="1657350" y="318135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Thu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hút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đầu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tư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0" name="Rectangle 69"/>
          <p:cNvSpPr>
            <a:spLocks noChangeArrowheads="1"/>
          </p:cNvSpPr>
          <p:nvPr/>
        </p:nvSpPr>
        <p:spPr bwMode="black">
          <a:xfrm>
            <a:off x="2286000" y="4114800"/>
            <a:ext cx="10445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Đăng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nhập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facebook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32791" name="Rectangle 70"/>
          <p:cNvSpPr>
            <a:spLocks noChangeArrowheads="1"/>
          </p:cNvSpPr>
          <p:nvPr/>
        </p:nvSpPr>
        <p:spPr bwMode="black">
          <a:xfrm>
            <a:off x="3622675" y="419417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Quảng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80808"/>
                </a:solidFill>
                <a:cs typeface="Arial" charset="0"/>
              </a:rPr>
              <a:t>ba</a:t>
            </a:r>
            <a:r>
              <a:rPr lang="en-US" sz="1400" dirty="0" smtClean="0">
                <a:solidFill>
                  <a:srgbClr val="080808"/>
                </a:solidFill>
                <a:cs typeface="Arial" charset="0"/>
              </a:rPr>
              <a:t>́</a:t>
            </a:r>
            <a:endParaRPr lang="en-US" sz="1400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78923" name="Rectangle 75"/>
          <p:cNvSpPr>
            <a:spLocks noChangeArrowheads="1"/>
          </p:cNvSpPr>
          <p:nvPr/>
        </p:nvSpPr>
        <p:spPr bwMode="black">
          <a:xfrm>
            <a:off x="3582247" y="1870075"/>
            <a:ext cx="612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API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800" name="Rectangle 79"/>
          <p:cNvSpPr>
            <a:spLocks noChangeArrowheads="1"/>
          </p:cNvSpPr>
          <p:nvPr/>
        </p:nvSpPr>
        <p:spPr bwMode="black">
          <a:xfrm>
            <a:off x="6226175" y="3421063"/>
            <a:ext cx="19002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Tìm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đường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đi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endParaRPr lang="en-US" sz="1600" b="0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Tích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hợp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google</a:t>
            </a:r>
            <a:r>
              <a:rPr lang="en-US" sz="1600" b="0" dirty="0" smtClean="0">
                <a:cs typeface="Arial" charset="0"/>
              </a:rPr>
              <a:t> map</a:t>
            </a:r>
            <a:endParaRPr lang="en-US" sz="1600" b="0" dirty="0">
              <a:cs typeface="Arial" charset="0"/>
            </a:endParaRPr>
          </a:p>
        </p:txBody>
      </p:sp>
      <p:sp>
        <p:nvSpPr>
          <p:cNvPr id="32801" name="Rectangle 80"/>
          <p:cNvSpPr>
            <a:spLocks noChangeArrowheads="1"/>
          </p:cNvSpPr>
          <p:nvPr/>
        </p:nvSpPr>
        <p:spPr bwMode="black">
          <a:xfrm>
            <a:off x="7038975" y="2093913"/>
            <a:ext cx="1900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b="0" dirty="0" err="1" smtClean="0">
                <a:cs typeface="Arial" charset="0"/>
              </a:rPr>
              <a:t>Đăng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ảnh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tư</a:t>
            </a:r>
            <a:r>
              <a:rPr lang="en-US" sz="1600" b="0" dirty="0" smtClean="0">
                <a:cs typeface="Arial" charset="0"/>
              </a:rPr>
              <a:t>̀ </a:t>
            </a:r>
            <a:r>
              <a:rPr lang="en-US" sz="1600" b="0" dirty="0" err="1" smtClean="0">
                <a:cs typeface="Arial" charset="0"/>
              </a:rPr>
              <a:t>điện</a:t>
            </a:r>
            <a:r>
              <a:rPr lang="en-US" sz="1600" b="0" dirty="0" smtClean="0">
                <a:cs typeface="Arial" charset="0"/>
              </a:rPr>
              <a:t> </a:t>
            </a:r>
            <a:r>
              <a:rPr lang="en-US" sz="1600" b="0" dirty="0" err="1" smtClean="0">
                <a:cs typeface="Arial" charset="0"/>
              </a:rPr>
              <a:t>thoại</a:t>
            </a:r>
            <a:endParaRPr lang="en-US" sz="1600" b="0" dirty="0">
              <a:cs typeface="Arial" charset="0"/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CẢM ƠN!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6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279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NỘI DUNG</a:t>
            </a:r>
          </a:p>
        </p:txBody>
      </p:sp>
      <p:sp>
        <p:nvSpPr>
          <p:cNvPr id="7171" name="Line 81"/>
          <p:cNvSpPr>
            <a:spLocks noChangeShapeType="1"/>
          </p:cNvSpPr>
          <p:nvPr/>
        </p:nvSpPr>
        <p:spPr bwMode="black">
          <a:xfrm>
            <a:off x="2928938" y="519906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Rectangle 82"/>
          <p:cNvSpPr>
            <a:spLocks noChangeArrowheads="1"/>
          </p:cNvSpPr>
          <p:nvPr/>
        </p:nvSpPr>
        <p:spPr bwMode="black">
          <a:xfrm>
            <a:off x="3614738" y="481806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HƯỚNG PHÁT TRIỂN</a:t>
            </a:r>
          </a:p>
        </p:txBody>
      </p:sp>
      <p:sp>
        <p:nvSpPr>
          <p:cNvPr id="7173" name="Line 83"/>
          <p:cNvSpPr>
            <a:spLocks noChangeShapeType="1"/>
          </p:cNvSpPr>
          <p:nvPr/>
        </p:nvSpPr>
        <p:spPr bwMode="black">
          <a:xfrm>
            <a:off x="2971800" y="239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84"/>
          <p:cNvSpPr>
            <a:spLocks noChangeArrowheads="1"/>
          </p:cNvSpPr>
          <p:nvPr/>
        </p:nvSpPr>
        <p:spPr bwMode="black">
          <a:xfrm>
            <a:off x="3657600" y="20177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GIỚI THIỆU ĐỀ TÀI</a:t>
            </a:r>
            <a:endParaRPr lang="en-US" dirty="0"/>
          </a:p>
        </p:txBody>
      </p:sp>
      <p:sp>
        <p:nvSpPr>
          <p:cNvPr id="7175" name="Line 85"/>
          <p:cNvSpPr>
            <a:spLocks noChangeShapeType="1"/>
          </p:cNvSpPr>
          <p:nvPr/>
        </p:nvSpPr>
        <p:spPr bwMode="black">
          <a:xfrm>
            <a:off x="3462338" y="30845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Rectangle 86"/>
          <p:cNvSpPr>
            <a:spLocks noChangeArrowheads="1"/>
          </p:cNvSpPr>
          <p:nvPr/>
        </p:nvSpPr>
        <p:spPr bwMode="black">
          <a:xfrm>
            <a:off x="4114800" y="270351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PHƯƠNG PHÁP TRIỂN KHAI</a:t>
            </a:r>
            <a:endParaRPr lang="en-US" dirty="0"/>
          </a:p>
        </p:txBody>
      </p:sp>
      <p:sp>
        <p:nvSpPr>
          <p:cNvPr id="7177" name="Line 87"/>
          <p:cNvSpPr>
            <a:spLocks noChangeShapeType="1"/>
          </p:cNvSpPr>
          <p:nvPr/>
        </p:nvSpPr>
        <p:spPr bwMode="black">
          <a:xfrm>
            <a:off x="3657600" y="3810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Rectangle 88"/>
          <p:cNvSpPr>
            <a:spLocks noChangeArrowheads="1"/>
          </p:cNvSpPr>
          <p:nvPr/>
        </p:nvSpPr>
        <p:spPr bwMode="black">
          <a:xfrm>
            <a:off x="4343400" y="3429000"/>
            <a:ext cx="3552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KẾT QUẢ CHƯƠNG TRÌNH</a:t>
            </a:r>
            <a:endParaRPr lang="en-US" dirty="0"/>
          </a:p>
        </p:txBody>
      </p:sp>
      <p:sp>
        <p:nvSpPr>
          <p:cNvPr id="7179" name="Line 89"/>
          <p:cNvSpPr>
            <a:spLocks noChangeShapeType="1"/>
          </p:cNvSpPr>
          <p:nvPr/>
        </p:nvSpPr>
        <p:spPr bwMode="black">
          <a:xfrm>
            <a:off x="3462338" y="45323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Rectangle 90"/>
          <p:cNvSpPr>
            <a:spLocks noChangeArrowheads="1"/>
          </p:cNvSpPr>
          <p:nvPr/>
        </p:nvSpPr>
        <p:spPr bwMode="black">
          <a:xfrm>
            <a:off x="4114800" y="4151313"/>
            <a:ext cx="3552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/>
              <a:t>KẾT LUẬN</a:t>
            </a:r>
            <a:endParaRPr lang="en-US" dirty="0"/>
          </a:p>
        </p:txBody>
      </p:sp>
      <p:grpSp>
        <p:nvGrpSpPr>
          <p:cNvPr id="7181" name="Group 91"/>
          <p:cNvGrpSpPr>
            <a:grpSpLocks/>
          </p:cNvGrpSpPr>
          <p:nvPr/>
        </p:nvGrpSpPr>
        <p:grpSpPr bwMode="auto">
          <a:xfrm>
            <a:off x="2790825" y="2017713"/>
            <a:ext cx="393700" cy="393700"/>
            <a:chOff x="2543" y="1006"/>
            <a:chExt cx="416" cy="416"/>
          </a:xfrm>
        </p:grpSpPr>
        <p:sp>
          <p:nvSpPr>
            <p:cNvPr id="8284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14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7216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87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8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15" name="Picture 9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2" name="Group 98"/>
          <p:cNvGrpSpPr>
            <a:grpSpLocks/>
          </p:cNvGrpSpPr>
          <p:nvPr/>
        </p:nvGrpSpPr>
        <p:grpSpPr bwMode="auto">
          <a:xfrm>
            <a:off x="3325813" y="2705100"/>
            <a:ext cx="393700" cy="393700"/>
            <a:chOff x="3071" y="1006"/>
            <a:chExt cx="416" cy="416"/>
          </a:xfrm>
        </p:grpSpPr>
        <p:sp>
          <p:nvSpPr>
            <p:cNvPr id="8291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8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7210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94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12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9" name="Picture 104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3" name="Group 105"/>
          <p:cNvGrpSpPr>
            <a:grpSpLocks/>
          </p:cNvGrpSpPr>
          <p:nvPr/>
        </p:nvGrpSpPr>
        <p:grpSpPr bwMode="auto">
          <a:xfrm>
            <a:off x="3494088" y="3427413"/>
            <a:ext cx="393700" cy="393700"/>
            <a:chOff x="3647" y="1006"/>
            <a:chExt cx="416" cy="416"/>
          </a:xfrm>
        </p:grpSpPr>
        <p:sp>
          <p:nvSpPr>
            <p:cNvPr id="8298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202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7204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1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6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3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112"/>
          <p:cNvGrpSpPr>
            <a:grpSpLocks/>
          </p:cNvGrpSpPr>
          <p:nvPr/>
        </p:nvGrpSpPr>
        <p:grpSpPr bwMode="auto">
          <a:xfrm>
            <a:off x="3276600" y="4140200"/>
            <a:ext cx="393700" cy="393700"/>
            <a:chOff x="4213" y="1006"/>
            <a:chExt cx="416" cy="416"/>
          </a:xfrm>
        </p:grpSpPr>
        <p:sp>
          <p:nvSpPr>
            <p:cNvPr id="8305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6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7198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308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7200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7" name="Picture 118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5" name="Group 119"/>
          <p:cNvGrpSpPr>
            <a:grpSpLocks/>
          </p:cNvGrpSpPr>
          <p:nvPr/>
        </p:nvGrpSpPr>
        <p:grpSpPr bwMode="auto">
          <a:xfrm>
            <a:off x="2732088" y="4803775"/>
            <a:ext cx="393700" cy="393700"/>
            <a:chOff x="4803" y="1006"/>
            <a:chExt cx="416" cy="416"/>
          </a:xfrm>
        </p:grpSpPr>
        <p:sp>
          <p:nvSpPr>
            <p:cNvPr id="8312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190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7192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3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194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1" name="Picture 125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6" name="Picture 1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305050"/>
            <a:ext cx="2667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GIỚI THIỆU ĐỀ TÀI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Bối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Công nghệ hiện tại ngày càng phát triển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Thiết bị điện thoại thông minh ngày càng nhiều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vi-VN" dirty="0" smtClean="0"/>
              <a:t>Ứng dụng tin học vào du lịch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GIỚI THIỆU ĐỀ TÀI</a:t>
            </a:r>
          </a:p>
        </p:txBody>
      </p:sp>
      <p:sp>
        <p:nvSpPr>
          <p:cNvPr id="81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GPS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mobile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PhoneGap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web-mobile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90000"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PHƯƠNG PHÁP TRIỂN KHAI</a:t>
            </a:r>
          </a:p>
        </p:txBody>
      </p:sp>
      <p:grpSp>
        <p:nvGrpSpPr>
          <p:cNvPr id="9219" name="Group 43"/>
          <p:cNvGrpSpPr>
            <a:grpSpLocks/>
          </p:cNvGrpSpPr>
          <p:nvPr/>
        </p:nvGrpSpPr>
        <p:grpSpPr bwMode="auto">
          <a:xfrm>
            <a:off x="1524000" y="2092325"/>
            <a:ext cx="6248400" cy="990600"/>
            <a:chOff x="720" y="1392"/>
            <a:chExt cx="4058" cy="480"/>
          </a:xfrm>
        </p:grpSpPr>
        <p:sp>
          <p:nvSpPr>
            <p:cNvPr id="44076" name="AutoShape 4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58" name="Group 4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78" name="AutoShape 4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79" name="AutoShape 4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0" name="Group 48"/>
          <p:cNvGrpSpPr>
            <a:grpSpLocks/>
          </p:cNvGrpSpPr>
          <p:nvPr/>
        </p:nvGrpSpPr>
        <p:grpSpPr bwMode="auto">
          <a:xfrm>
            <a:off x="1295400" y="1863725"/>
            <a:ext cx="611188" cy="608013"/>
            <a:chOff x="579" y="1386"/>
            <a:chExt cx="385" cy="383"/>
          </a:xfrm>
        </p:grpSpPr>
        <p:sp>
          <p:nvSpPr>
            <p:cNvPr id="9251" name="Oval 4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52" name="Group 5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53" name="Oval 5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4" name="Oval 5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5" name="Oval 5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56" name="Oval 5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1" name="Text Box 55"/>
          <p:cNvSpPr txBox="1">
            <a:spLocks noChangeArrowheads="1"/>
          </p:cNvSpPr>
          <p:nvPr/>
        </p:nvSpPr>
        <p:spPr bwMode="gray">
          <a:xfrm>
            <a:off x="1403350" y="19335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1</a:t>
            </a:r>
          </a:p>
        </p:txBody>
      </p:sp>
      <p:grpSp>
        <p:nvGrpSpPr>
          <p:cNvPr id="9222" name="Group 56"/>
          <p:cNvGrpSpPr>
            <a:grpSpLocks/>
          </p:cNvGrpSpPr>
          <p:nvPr/>
        </p:nvGrpSpPr>
        <p:grpSpPr bwMode="auto">
          <a:xfrm>
            <a:off x="1524000" y="3336925"/>
            <a:ext cx="6248400" cy="990600"/>
            <a:chOff x="720" y="1392"/>
            <a:chExt cx="4058" cy="480"/>
          </a:xfrm>
        </p:grpSpPr>
        <p:sp>
          <p:nvSpPr>
            <p:cNvPr id="44089" name="AutoShape 5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48" name="Group 5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091" name="AutoShape 59"/>
              <p:cNvSpPr>
                <a:spLocks noChangeArrowheads="1"/>
              </p:cNvSpPr>
              <p:nvPr/>
            </p:nvSpPr>
            <p:spPr bwMode="lt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092" name="AutoShape 6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3" name="Group 61"/>
          <p:cNvGrpSpPr>
            <a:grpSpLocks/>
          </p:cNvGrpSpPr>
          <p:nvPr/>
        </p:nvGrpSpPr>
        <p:grpSpPr bwMode="auto">
          <a:xfrm>
            <a:off x="1295400" y="3108325"/>
            <a:ext cx="611188" cy="608013"/>
            <a:chOff x="579" y="1386"/>
            <a:chExt cx="385" cy="383"/>
          </a:xfrm>
        </p:grpSpPr>
        <p:sp>
          <p:nvSpPr>
            <p:cNvPr id="9241" name="Oval 6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42" name="Group 6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43" name="Oval 6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4" name="Oval 6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5" name="Oval 6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46" name="Oval 6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4" name="Text Box 68"/>
          <p:cNvSpPr txBox="1">
            <a:spLocks noChangeArrowheads="1"/>
          </p:cNvSpPr>
          <p:nvPr/>
        </p:nvSpPr>
        <p:spPr bwMode="gray">
          <a:xfrm>
            <a:off x="1403350" y="3178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2</a:t>
            </a:r>
          </a:p>
        </p:txBody>
      </p:sp>
      <p:grpSp>
        <p:nvGrpSpPr>
          <p:cNvPr id="9225" name="Group 69"/>
          <p:cNvGrpSpPr>
            <a:grpSpLocks/>
          </p:cNvGrpSpPr>
          <p:nvPr/>
        </p:nvGrpSpPr>
        <p:grpSpPr bwMode="auto">
          <a:xfrm>
            <a:off x="1524000" y="4648200"/>
            <a:ext cx="6248400" cy="990600"/>
            <a:chOff x="720" y="1392"/>
            <a:chExt cx="4058" cy="480"/>
          </a:xfrm>
        </p:grpSpPr>
        <p:sp>
          <p:nvSpPr>
            <p:cNvPr id="44102" name="AutoShape 7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38" name="Group 7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4104" name="AutoShape 7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105" name="AutoShape 7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26" name="Group 74"/>
          <p:cNvGrpSpPr>
            <a:grpSpLocks/>
          </p:cNvGrpSpPr>
          <p:nvPr/>
        </p:nvGrpSpPr>
        <p:grpSpPr bwMode="auto">
          <a:xfrm>
            <a:off x="1295400" y="4419600"/>
            <a:ext cx="611188" cy="608013"/>
            <a:chOff x="579" y="1386"/>
            <a:chExt cx="385" cy="383"/>
          </a:xfrm>
        </p:grpSpPr>
        <p:sp>
          <p:nvSpPr>
            <p:cNvPr id="9231" name="Oval 7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2" name="Group 7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233" name="Oval 7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4" name="Oval 7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5" name="Oval 7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36" name="Oval 8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27" name="Text Box 81"/>
          <p:cNvSpPr txBox="1">
            <a:spLocks noChangeArrowheads="1"/>
          </p:cNvSpPr>
          <p:nvPr/>
        </p:nvSpPr>
        <p:spPr bwMode="gray">
          <a:xfrm>
            <a:off x="1403350" y="44894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9228" name="Text Box 82"/>
          <p:cNvSpPr txBox="1">
            <a:spLocks noChangeArrowheads="1"/>
          </p:cNvSpPr>
          <p:nvPr/>
        </p:nvSpPr>
        <p:spPr bwMode="white">
          <a:xfrm>
            <a:off x="1965325" y="22701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FEFFFF"/>
                </a:solidFill>
              </a:rPr>
              <a:t>GPS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29" name="Text Box 83"/>
          <p:cNvSpPr txBox="1">
            <a:spLocks noChangeArrowheads="1"/>
          </p:cNvSpPr>
          <p:nvPr/>
        </p:nvSpPr>
        <p:spPr bwMode="white">
          <a:xfrm>
            <a:off x="1965325" y="3552825"/>
            <a:ext cx="56388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PhoneGap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9230" name="Text Box 84"/>
          <p:cNvSpPr txBox="1">
            <a:spLocks noChangeArrowheads="1"/>
          </p:cNvSpPr>
          <p:nvPr/>
        </p:nvSpPr>
        <p:spPr bwMode="white">
          <a:xfrm>
            <a:off x="1965325" y="4846638"/>
            <a:ext cx="56388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000" dirty="0" err="1" smtClean="0">
                <a:solidFill>
                  <a:srgbClr val="FEFFFF"/>
                </a:solidFill>
              </a:rPr>
              <a:t>Yii</a:t>
            </a:r>
            <a:r>
              <a:rPr lang="en-US" sz="4000" dirty="0" smtClean="0">
                <a:solidFill>
                  <a:srgbClr val="FEFFFF"/>
                </a:solidFill>
              </a:rPr>
              <a:t> Framework</a:t>
            </a:r>
          </a:p>
          <a:p>
            <a:pPr eaLnBrk="0" hangingPunct="0"/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PHƯƠNG PHÁP TRIỂN KHAI</a:t>
            </a:r>
          </a:p>
        </p:txBody>
      </p:sp>
      <p:sp>
        <p:nvSpPr>
          <p:cNvPr id="10243" name="AutoShape 48"/>
          <p:cNvSpPr>
            <a:spLocks noChangeArrowheads="1"/>
          </p:cNvSpPr>
          <p:nvPr/>
        </p:nvSpPr>
        <p:spPr bwMode="gray">
          <a:xfrm>
            <a:off x="1208088" y="4997450"/>
            <a:ext cx="6461125" cy="1022350"/>
          </a:xfrm>
          <a:prstGeom prst="roundRect">
            <a:avLst>
              <a:gd name="adj" fmla="val 50000"/>
            </a:avLst>
          </a:prstGeom>
          <a:solidFill>
            <a:srgbClr val="FEFEFE">
              <a:alpha val="92155"/>
            </a:srgbClr>
          </a:solidFill>
          <a:ln w="3810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ltGray">
          <a:xfrm>
            <a:off x="568325" y="1981200"/>
            <a:ext cx="7813675" cy="503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78824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5" name="AutoShape 50"/>
          <p:cNvSpPr>
            <a:spLocks noChangeArrowheads="1"/>
          </p:cNvSpPr>
          <p:nvPr/>
        </p:nvSpPr>
        <p:spPr bwMode="invGray">
          <a:xfrm>
            <a:off x="2063750" y="3886200"/>
            <a:ext cx="4572000" cy="990600"/>
          </a:xfrm>
          <a:prstGeom prst="downArrow">
            <a:avLst>
              <a:gd name="adj1" fmla="val 49861"/>
              <a:gd name="adj2" fmla="val 53847"/>
            </a:avLst>
          </a:prstGeom>
          <a:solidFill>
            <a:schemeClr val="tx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invGray">
          <a:xfrm>
            <a:off x="568325" y="2682875"/>
            <a:ext cx="7813675" cy="5032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78824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invGray">
          <a:xfrm>
            <a:off x="568325" y="3409950"/>
            <a:ext cx="7813675" cy="5032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68627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FEFEFE">
                <a:alpha val="70000"/>
              </a:srgbClr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black">
          <a:xfrm>
            <a:off x="2270138" y="2043113"/>
            <a:ext cx="43910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Tận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dụng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kha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̉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năng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của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Yii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Framework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49" name="Rectangle 54"/>
          <p:cNvSpPr>
            <a:spLocks noChangeArrowheads="1"/>
          </p:cNvSpPr>
          <p:nvPr/>
        </p:nvSpPr>
        <p:spPr bwMode="gray">
          <a:xfrm>
            <a:off x="1812925" y="5087938"/>
            <a:ext cx="52847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Hê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thống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hô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̃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trơ</a:t>
            </a:r>
            <a:r>
              <a:rPr lang="en-US" sz="3600" dirty="0" smtClean="0">
                <a:solidFill>
                  <a:srgbClr val="006699"/>
                </a:solidFill>
                <a:latin typeface="+mn-lt"/>
              </a:rPr>
              <a:t>̣ du </a:t>
            </a:r>
            <a:r>
              <a:rPr lang="en-US" sz="3600" dirty="0" err="1" smtClean="0">
                <a:solidFill>
                  <a:srgbClr val="006699"/>
                </a:solidFill>
                <a:latin typeface="+mn-lt"/>
              </a:rPr>
              <a:t>lịch</a:t>
            </a:r>
            <a:endParaRPr lang="en-US" sz="3600" dirty="0">
              <a:solidFill>
                <a:srgbClr val="006699"/>
              </a:solidFill>
              <a:latin typeface="+mn-lt"/>
            </a:endParaRPr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black">
          <a:xfrm>
            <a:off x="750534" y="2759075"/>
            <a:ext cx="74302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FEFEFE"/>
                </a:solidFill>
                <a:latin typeface="+mn-lt"/>
              </a:rPr>
              <a:t>Cho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phép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chạy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nhiền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flatform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mobile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dựa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vào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PhoneGap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black">
          <a:xfrm>
            <a:off x="2654893" y="3475038"/>
            <a:ext cx="362150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rgbClr val="FEFEFE"/>
                </a:solidFill>
                <a:latin typeface="+mn-lt"/>
              </a:rPr>
              <a:t>Xây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dựng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hê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̣ </a:t>
            </a:r>
            <a:r>
              <a:rPr lang="en-US" dirty="0" err="1" smtClean="0">
                <a:solidFill>
                  <a:srgbClr val="FEFEFE"/>
                </a:solidFill>
                <a:latin typeface="+mn-lt"/>
              </a:rPr>
              <a:t>thống</a:t>
            </a:r>
            <a:r>
              <a:rPr lang="en-US" dirty="0" smtClean="0">
                <a:solidFill>
                  <a:srgbClr val="FEFEFE"/>
                </a:solidFill>
                <a:latin typeface="+mn-lt"/>
              </a:rPr>
              <a:t> web-mobile</a:t>
            </a:r>
            <a:endParaRPr lang="en-US" dirty="0">
              <a:solidFill>
                <a:srgbClr val="FEFEFE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ĐỊNH VỊ GPS</a:t>
            </a:r>
          </a:p>
        </p:txBody>
      </p:sp>
      <p:sp>
        <p:nvSpPr>
          <p:cNvPr id="1031" name="Line 141"/>
          <p:cNvSpPr>
            <a:spLocks noChangeShapeType="1"/>
          </p:cNvSpPr>
          <p:nvPr/>
        </p:nvSpPr>
        <p:spPr bwMode="auto">
          <a:xfrm>
            <a:off x="1330325" y="5083175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black">
          <a:xfrm>
            <a:off x="1635125" y="5181600"/>
            <a:ext cx="31242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800" b="0" dirty="0" smtClean="0"/>
              <a:t>GPS</a:t>
            </a:r>
            <a:endParaRPr lang="en-US" sz="1600" b="0" dirty="0"/>
          </a:p>
        </p:txBody>
      </p:sp>
      <p:sp>
        <p:nvSpPr>
          <p:cNvPr id="1033" name="Line 143"/>
          <p:cNvSpPr>
            <a:spLocks noChangeShapeType="1"/>
          </p:cNvSpPr>
          <p:nvPr/>
        </p:nvSpPr>
        <p:spPr bwMode="auto">
          <a:xfrm>
            <a:off x="4835525" y="5083175"/>
            <a:ext cx="0" cy="914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299" name="Oval 147"/>
          <p:cNvSpPr>
            <a:spLocks noChangeArrowheads="1"/>
          </p:cNvSpPr>
          <p:nvPr/>
        </p:nvSpPr>
        <p:spPr bwMode="gray">
          <a:xfrm>
            <a:off x="5064125" y="5211763"/>
            <a:ext cx="180975" cy="18097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8"/>
          <p:cNvSpPr>
            <a:spLocks noChangeArrowheads="1"/>
          </p:cNvSpPr>
          <p:nvPr/>
        </p:nvSpPr>
        <p:spPr bwMode="auto">
          <a:xfrm>
            <a:off x="5276850" y="5154613"/>
            <a:ext cx="196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Xác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định</a:t>
            </a:r>
            <a:r>
              <a:rPr lang="en-US" sz="1600" b="0" dirty="0" smtClean="0"/>
              <a:t> vị  trí </a:t>
            </a:r>
            <a:r>
              <a:rPr lang="en-US" sz="1600" b="0" dirty="0" err="1" smtClean="0"/>
              <a:t>địa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li</a:t>
            </a:r>
            <a:r>
              <a:rPr lang="en-US" sz="1600" b="0" dirty="0" smtClean="0"/>
              <a:t>́</a:t>
            </a:r>
            <a:endParaRPr lang="en-US" sz="1600" b="0" dirty="0"/>
          </a:p>
        </p:txBody>
      </p:sp>
      <p:sp>
        <p:nvSpPr>
          <p:cNvPr id="49301" name="Oval 149"/>
          <p:cNvSpPr>
            <a:spLocks noChangeArrowheads="1"/>
          </p:cNvSpPr>
          <p:nvPr/>
        </p:nvSpPr>
        <p:spPr bwMode="gray">
          <a:xfrm>
            <a:off x="5064125" y="5537200"/>
            <a:ext cx="180975" cy="180975"/>
          </a:xfrm>
          <a:prstGeom prst="ellipse">
            <a:avLst/>
          </a:prstGeom>
          <a:solidFill>
            <a:schemeClr val="hlink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0" name="Rectangle 150"/>
          <p:cNvSpPr>
            <a:spLocks noChangeArrowheads="1"/>
          </p:cNvSpPr>
          <p:nvPr/>
        </p:nvSpPr>
        <p:spPr bwMode="auto">
          <a:xfrm>
            <a:off x="5276850" y="5497513"/>
            <a:ext cx="19656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Tư</a:t>
            </a:r>
            <a:r>
              <a:rPr lang="en-US" sz="1600" b="0" dirty="0" smtClean="0"/>
              <a:t>̀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tạo</a:t>
            </a:r>
            <a:endParaRPr lang="en-US" sz="1600" b="0" dirty="0"/>
          </a:p>
        </p:txBody>
      </p:sp>
      <p:sp>
        <p:nvSpPr>
          <p:cNvPr id="49303" name="Oval 151"/>
          <p:cNvSpPr>
            <a:spLocks noChangeArrowheads="1"/>
          </p:cNvSpPr>
          <p:nvPr/>
        </p:nvSpPr>
        <p:spPr bwMode="gray">
          <a:xfrm>
            <a:off x="5064125" y="5859463"/>
            <a:ext cx="180975" cy="1809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2" name="Rectangle 152"/>
          <p:cNvSpPr>
            <a:spLocks noChangeArrowheads="1"/>
          </p:cNvSpPr>
          <p:nvPr/>
        </p:nvSpPr>
        <p:spPr bwMode="auto">
          <a:xfrm>
            <a:off x="5276850" y="5802313"/>
            <a:ext cx="2081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Cần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ít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nhất</a:t>
            </a:r>
            <a:r>
              <a:rPr lang="en-US" sz="1600" b="0" dirty="0" smtClean="0"/>
              <a:t> 3 </a:t>
            </a:r>
            <a:r>
              <a:rPr lang="en-US" sz="1600" b="0" dirty="0" err="1" smtClean="0"/>
              <a:t>vê</a:t>
            </a:r>
            <a:r>
              <a:rPr lang="en-US" sz="1600" b="0" dirty="0" smtClean="0"/>
              <a:t>̣ </a:t>
            </a:r>
            <a:r>
              <a:rPr lang="en-US" sz="1600" b="0" dirty="0" err="1" smtClean="0"/>
              <a:t>tinh</a:t>
            </a:r>
            <a:endParaRPr lang="en-US" sz="1600" b="0" dirty="0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3" name="Footer Placeholder 1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pic>
        <p:nvPicPr>
          <p:cNvPr id="134" name="Picture 133" descr="1_24satellit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447800"/>
            <a:ext cx="3200400" cy="31427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VỊ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smtClean="0"/>
              <a:t>2D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1587500" cy="149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048000"/>
            <a:ext cx="2113280" cy="168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819400"/>
            <a:ext cx="2233930" cy="2061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ight Arrow 8"/>
          <p:cNvSpPr/>
          <p:nvPr/>
        </p:nvSpPr>
        <p:spPr bwMode="auto">
          <a:xfrm>
            <a:off x="1981200" y="3657600"/>
            <a:ext cx="1143000" cy="5661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486400" y="3581400"/>
            <a:ext cx="1143000" cy="5661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VỊ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ĐỀ TÀI TỐT NGHIỆP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D0C0-F886-42CB-8D55-9404399263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vidu_3D_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2251710" cy="170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idu_3D_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819400"/>
            <a:ext cx="1969770" cy="174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idu_3D_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8194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vidu_3D_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724400"/>
            <a:ext cx="2286000" cy="182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 bwMode="auto">
          <a:xfrm>
            <a:off x="2514600" y="3505200"/>
            <a:ext cx="5212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181600" y="3505200"/>
            <a:ext cx="5212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362200" y="5334000"/>
            <a:ext cx="5212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019EAF"/>
      </a:dk2>
      <a:lt2>
        <a:srgbClr val="E7FFED"/>
      </a:lt2>
      <a:accent1>
        <a:srgbClr val="CE5F0C"/>
      </a:accent1>
      <a:accent2>
        <a:srgbClr val="93A719"/>
      </a:accent2>
      <a:accent3>
        <a:srgbClr val="AACCD4"/>
      </a:accent3>
      <a:accent4>
        <a:srgbClr val="DADADA"/>
      </a:accent4>
      <a:accent5>
        <a:srgbClr val="E3B6AA"/>
      </a:accent5>
      <a:accent6>
        <a:srgbClr val="859716"/>
      </a:accent6>
      <a:hlink>
        <a:srgbClr val="9720A0"/>
      </a:hlink>
      <a:folHlink>
        <a:srgbClr val="1C4598"/>
      </a:folHlink>
    </a:clrScheme>
    <a:fontScheme name="1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1.ppt</Template>
  <TotalTime>270</TotalTime>
  <Words>426</Words>
  <Application>Microsoft Office PowerPoint</Application>
  <PresentationFormat>On-screen Show (4:3)</PresentationFormat>
  <Paragraphs>120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</vt:lpstr>
      <vt:lpstr>Custom Design</vt:lpstr>
      <vt:lpstr>TÌM HIỂU HỆ THỐNG ĐỊNH VỊ GPS XÂY DỰNG HỆ THỐNG  WEB – MOBILE</vt:lpstr>
      <vt:lpstr>NỘI DUNG</vt:lpstr>
      <vt:lpstr>GIỚI THIỆU ĐỀ TÀI</vt:lpstr>
      <vt:lpstr>GIỚI THIỆU ĐỀ TÀI</vt:lpstr>
      <vt:lpstr>PHƯƠNG PHÁP TRIỂN KHAI</vt:lpstr>
      <vt:lpstr>PHƯƠNG PHÁP TRIỂN KHAI</vt:lpstr>
      <vt:lpstr>ĐỊNH VỊ GPS</vt:lpstr>
      <vt:lpstr>ĐỊNH VỊ GPS</vt:lpstr>
      <vt:lpstr>ĐỊNH VỊ GPS</vt:lpstr>
      <vt:lpstr>Yii Framework</vt:lpstr>
      <vt:lpstr>PhoneGap</vt:lpstr>
      <vt:lpstr>Kết quả chương trình</vt:lpstr>
      <vt:lpstr>KẾT LUẬN</vt:lpstr>
      <vt:lpstr>HƯỚNG PHÁT TRIỂN</vt:lpstr>
      <vt:lpstr>CẢM ƠN!</vt:lpstr>
    </vt:vector>
  </TitlesOfParts>
  <Company>34TRIEUKHUC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Nguyen Huy Khanh</dc:creator>
  <cp:lastModifiedBy>User</cp:lastModifiedBy>
  <cp:revision>57</cp:revision>
  <dcterms:created xsi:type="dcterms:W3CDTF">2010-04-05T07:49:17Z</dcterms:created>
  <dcterms:modified xsi:type="dcterms:W3CDTF">2011-06-14T15:52:51Z</dcterms:modified>
</cp:coreProperties>
</file>