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1015491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1015491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10154912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10154912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10154912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10154912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52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Knowledge Extraction: The Problematic</a:t>
            </a:r>
            <a:endParaRPr/>
          </a:p>
        </p:txBody>
      </p:sp>
      <p:sp>
        <p:nvSpPr>
          <p:cNvPr id="55" name="Google Shape;55;p13"/>
          <p:cNvSpPr txBox="1"/>
          <p:nvPr/>
        </p:nvSpPr>
        <p:spPr>
          <a:xfrm>
            <a:off x="896800" y="1229225"/>
            <a:ext cx="3739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2"/>
                </a:solidFill>
              </a:rPr>
              <a:t>Corpus 1</a:t>
            </a:r>
            <a:endParaRPr b="1" sz="1800" u="sng">
              <a:solidFill>
                <a:schemeClr val="lt2"/>
              </a:solidFill>
            </a:endParaRPr>
          </a:p>
          <a:p>
            <a:pPr indent="0" lvl="0" marL="0" rtl="0" algn="l">
              <a:spcBef>
                <a:spcPts val="0"/>
              </a:spcBef>
              <a:spcAft>
                <a:spcPts val="0"/>
              </a:spcAft>
              <a:buNone/>
            </a:pPr>
            <a:r>
              <a:rPr i="1" lang="en">
                <a:solidFill>
                  <a:schemeClr val="lt2"/>
                </a:solidFill>
              </a:rPr>
              <a:t>Julius Cesar (12.07.100 BC; 15.03.44 BC) …</a:t>
            </a:r>
            <a:endParaRPr i="1">
              <a:solidFill>
                <a:schemeClr val="lt2"/>
              </a:solidFill>
            </a:endParaRPr>
          </a:p>
        </p:txBody>
      </p:sp>
      <p:sp>
        <p:nvSpPr>
          <p:cNvPr id="56" name="Google Shape;56;p13"/>
          <p:cNvSpPr txBox="1"/>
          <p:nvPr/>
        </p:nvSpPr>
        <p:spPr>
          <a:xfrm>
            <a:off x="5292625" y="1121375"/>
            <a:ext cx="3587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2"/>
                </a:solidFill>
              </a:rPr>
              <a:t>Corpus 2</a:t>
            </a:r>
            <a:endParaRPr b="1" sz="1800" u="sng">
              <a:solidFill>
                <a:schemeClr val="lt2"/>
              </a:solidFill>
            </a:endParaRPr>
          </a:p>
          <a:p>
            <a:pPr indent="0" lvl="0" marL="0" rtl="0" algn="l">
              <a:spcBef>
                <a:spcPts val="0"/>
              </a:spcBef>
              <a:spcAft>
                <a:spcPts val="0"/>
              </a:spcAft>
              <a:buNone/>
            </a:pPr>
            <a:r>
              <a:rPr i="1" lang="en">
                <a:solidFill>
                  <a:schemeClr val="lt2"/>
                </a:solidFill>
              </a:rPr>
              <a:t>Julius Cesar was born on 12th July -100 and assassinated on 15th March -44 …</a:t>
            </a:r>
            <a:endParaRPr i="1">
              <a:solidFill>
                <a:schemeClr val="lt2"/>
              </a:solidFill>
            </a:endParaRPr>
          </a:p>
        </p:txBody>
      </p:sp>
      <p:sp>
        <p:nvSpPr>
          <p:cNvPr id="57" name="Google Shape;57;p13"/>
          <p:cNvSpPr txBox="1"/>
          <p:nvPr/>
        </p:nvSpPr>
        <p:spPr>
          <a:xfrm>
            <a:off x="1413300" y="2340900"/>
            <a:ext cx="631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2"/>
                </a:solidFill>
              </a:rPr>
              <a:t>Each corpus can have its way of saying the same things</a:t>
            </a:r>
            <a:endParaRPr sz="1800">
              <a:solidFill>
                <a:schemeClr val="lt2"/>
              </a:solidFill>
            </a:endParaRPr>
          </a:p>
        </p:txBody>
      </p:sp>
      <p:sp>
        <p:nvSpPr>
          <p:cNvPr id="58" name="Google Shape;58;p13"/>
          <p:cNvSpPr/>
          <p:nvPr/>
        </p:nvSpPr>
        <p:spPr>
          <a:xfrm>
            <a:off x="4091550" y="2946600"/>
            <a:ext cx="960900" cy="89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Julius Cesar</a:t>
            </a:r>
            <a:endParaRPr/>
          </a:p>
        </p:txBody>
      </p:sp>
      <p:sp>
        <p:nvSpPr>
          <p:cNvPr id="59" name="Google Shape;59;p13"/>
          <p:cNvSpPr/>
          <p:nvPr/>
        </p:nvSpPr>
        <p:spPr>
          <a:xfrm>
            <a:off x="2285950" y="3885450"/>
            <a:ext cx="960900" cy="89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Birth</a:t>
            </a:r>
            <a:endParaRPr/>
          </a:p>
        </p:txBody>
      </p:sp>
      <p:sp>
        <p:nvSpPr>
          <p:cNvPr id="60" name="Google Shape;60;p13"/>
          <p:cNvSpPr/>
          <p:nvPr/>
        </p:nvSpPr>
        <p:spPr>
          <a:xfrm>
            <a:off x="5897225" y="3885450"/>
            <a:ext cx="960900" cy="892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Death</a:t>
            </a:r>
            <a:endParaRPr/>
          </a:p>
        </p:txBody>
      </p:sp>
      <p:sp>
        <p:nvSpPr>
          <p:cNvPr id="61" name="Google Shape;61;p13"/>
          <p:cNvSpPr txBox="1"/>
          <p:nvPr/>
        </p:nvSpPr>
        <p:spPr>
          <a:xfrm>
            <a:off x="311700" y="3993300"/>
            <a:ext cx="1209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2"/>
                </a:solidFill>
              </a:rPr>
              <a:t>BC 12.07.100</a:t>
            </a:r>
            <a:endParaRPr sz="1600">
              <a:solidFill>
                <a:schemeClr val="lt2"/>
              </a:solidFill>
            </a:endParaRPr>
          </a:p>
        </p:txBody>
      </p:sp>
      <p:sp>
        <p:nvSpPr>
          <p:cNvPr id="62" name="Google Shape;62;p13"/>
          <p:cNvSpPr txBox="1"/>
          <p:nvPr/>
        </p:nvSpPr>
        <p:spPr>
          <a:xfrm>
            <a:off x="7670125" y="3993300"/>
            <a:ext cx="1209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2"/>
                </a:solidFill>
              </a:rPr>
              <a:t>BC 15.03.44</a:t>
            </a:r>
            <a:endParaRPr sz="1600">
              <a:solidFill>
                <a:schemeClr val="lt2"/>
              </a:solidFill>
            </a:endParaRPr>
          </a:p>
        </p:txBody>
      </p:sp>
      <p:cxnSp>
        <p:nvCxnSpPr>
          <p:cNvPr id="63" name="Google Shape;63;p13"/>
          <p:cNvCxnSpPr>
            <a:stCxn id="58" idx="3"/>
            <a:endCxn id="59" idx="6"/>
          </p:cNvCxnSpPr>
          <p:nvPr/>
        </p:nvCxnSpPr>
        <p:spPr>
          <a:xfrm flipH="1">
            <a:off x="3246771" y="3708652"/>
            <a:ext cx="985500" cy="623100"/>
          </a:xfrm>
          <a:prstGeom prst="straightConnector1">
            <a:avLst/>
          </a:prstGeom>
          <a:noFill/>
          <a:ln cap="flat" cmpd="sng" w="28575">
            <a:solidFill>
              <a:srgbClr val="FF9900"/>
            </a:solidFill>
            <a:prstDash val="solid"/>
            <a:round/>
            <a:headEnd len="med" w="med" type="none"/>
            <a:tailEnd len="med" w="med" type="none"/>
          </a:ln>
        </p:spPr>
      </p:cxnSp>
      <p:cxnSp>
        <p:nvCxnSpPr>
          <p:cNvPr id="64" name="Google Shape;64;p13"/>
          <p:cNvCxnSpPr>
            <a:stCxn id="58" idx="5"/>
            <a:endCxn id="60" idx="2"/>
          </p:cNvCxnSpPr>
          <p:nvPr/>
        </p:nvCxnSpPr>
        <p:spPr>
          <a:xfrm>
            <a:off x="4911729" y="3708652"/>
            <a:ext cx="985500" cy="623100"/>
          </a:xfrm>
          <a:prstGeom prst="straightConnector1">
            <a:avLst/>
          </a:prstGeom>
          <a:noFill/>
          <a:ln cap="flat" cmpd="sng" w="28575">
            <a:solidFill>
              <a:srgbClr val="FF9900"/>
            </a:solidFill>
            <a:prstDash val="solid"/>
            <a:round/>
            <a:headEnd len="med" w="med" type="none"/>
            <a:tailEnd len="med" w="med" type="none"/>
          </a:ln>
        </p:spPr>
      </p:cxnSp>
      <p:cxnSp>
        <p:nvCxnSpPr>
          <p:cNvPr id="65" name="Google Shape;65;p13"/>
          <p:cNvCxnSpPr>
            <a:stCxn id="60" idx="6"/>
            <a:endCxn id="62" idx="1"/>
          </p:cNvCxnSpPr>
          <p:nvPr/>
        </p:nvCxnSpPr>
        <p:spPr>
          <a:xfrm>
            <a:off x="6858125" y="4331850"/>
            <a:ext cx="812100" cy="0"/>
          </a:xfrm>
          <a:prstGeom prst="straightConnector1">
            <a:avLst/>
          </a:prstGeom>
          <a:noFill/>
          <a:ln cap="flat" cmpd="sng" w="28575">
            <a:solidFill>
              <a:srgbClr val="FF9900"/>
            </a:solidFill>
            <a:prstDash val="solid"/>
            <a:round/>
            <a:headEnd len="med" w="med" type="none"/>
            <a:tailEnd len="med" w="med" type="none"/>
          </a:ln>
        </p:spPr>
      </p:cxnSp>
      <p:cxnSp>
        <p:nvCxnSpPr>
          <p:cNvPr id="66" name="Google Shape;66;p13"/>
          <p:cNvCxnSpPr>
            <a:stCxn id="59" idx="2"/>
            <a:endCxn id="61" idx="3"/>
          </p:cNvCxnSpPr>
          <p:nvPr/>
        </p:nvCxnSpPr>
        <p:spPr>
          <a:xfrm rot="10800000">
            <a:off x="1521250" y="4331850"/>
            <a:ext cx="764700" cy="0"/>
          </a:xfrm>
          <a:prstGeom prst="straightConnector1">
            <a:avLst/>
          </a:prstGeom>
          <a:noFill/>
          <a:ln cap="flat" cmpd="sng" w="28575">
            <a:solidFill>
              <a:srgbClr val="FF99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252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Knowledge Extraction: The Idea</a:t>
            </a:r>
            <a:endParaRPr/>
          </a:p>
        </p:txBody>
      </p:sp>
      <p:sp>
        <p:nvSpPr>
          <p:cNvPr id="72" name="Google Shape;72;p14"/>
          <p:cNvSpPr txBox="1"/>
          <p:nvPr/>
        </p:nvSpPr>
        <p:spPr>
          <a:xfrm>
            <a:off x="896800" y="1229225"/>
            <a:ext cx="3739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2"/>
                </a:solidFill>
              </a:rPr>
              <a:t>Corpus 1</a:t>
            </a:r>
            <a:endParaRPr b="1" sz="1800" u="sng">
              <a:solidFill>
                <a:schemeClr val="lt2"/>
              </a:solidFill>
            </a:endParaRPr>
          </a:p>
          <a:p>
            <a:pPr indent="0" lvl="0" marL="0" rtl="0" algn="l">
              <a:spcBef>
                <a:spcPts val="0"/>
              </a:spcBef>
              <a:spcAft>
                <a:spcPts val="0"/>
              </a:spcAft>
              <a:buNone/>
            </a:pPr>
            <a:r>
              <a:rPr i="1" lang="en">
                <a:solidFill>
                  <a:schemeClr val="lt2"/>
                </a:solidFill>
              </a:rPr>
              <a:t>Julius Cesar (12.07.100 BC; 15.03.44 BC) …</a:t>
            </a:r>
            <a:endParaRPr i="1">
              <a:solidFill>
                <a:schemeClr val="lt2"/>
              </a:solidFill>
            </a:endParaRPr>
          </a:p>
        </p:txBody>
      </p:sp>
      <p:sp>
        <p:nvSpPr>
          <p:cNvPr id="73" name="Google Shape;73;p14"/>
          <p:cNvSpPr txBox="1"/>
          <p:nvPr/>
        </p:nvSpPr>
        <p:spPr>
          <a:xfrm>
            <a:off x="5292625" y="1121375"/>
            <a:ext cx="3587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lt2"/>
                </a:solidFill>
              </a:rPr>
              <a:t>Corpus 2</a:t>
            </a:r>
            <a:endParaRPr b="1" sz="1800" u="sng">
              <a:solidFill>
                <a:schemeClr val="lt2"/>
              </a:solidFill>
            </a:endParaRPr>
          </a:p>
          <a:p>
            <a:pPr indent="0" lvl="0" marL="0" rtl="0" algn="l">
              <a:spcBef>
                <a:spcPts val="0"/>
              </a:spcBef>
              <a:spcAft>
                <a:spcPts val="0"/>
              </a:spcAft>
              <a:buNone/>
            </a:pPr>
            <a:r>
              <a:rPr i="1" lang="en">
                <a:solidFill>
                  <a:schemeClr val="lt2"/>
                </a:solidFill>
              </a:rPr>
              <a:t>Julius Cesar was born on 12th July -100 and assassinated on 15th March -44 …</a:t>
            </a:r>
            <a:endParaRPr i="1">
              <a:solidFill>
                <a:schemeClr val="lt2"/>
              </a:solidFill>
            </a:endParaRPr>
          </a:p>
        </p:txBody>
      </p:sp>
      <p:sp>
        <p:nvSpPr>
          <p:cNvPr id="74" name="Google Shape;74;p14"/>
          <p:cNvSpPr txBox="1"/>
          <p:nvPr/>
        </p:nvSpPr>
        <p:spPr>
          <a:xfrm>
            <a:off x="784300" y="3443150"/>
            <a:ext cx="3964200" cy="11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lt2"/>
                </a:solidFill>
              </a:rPr>
              <a:t>Atomic assertions</a:t>
            </a:r>
            <a:endParaRPr>
              <a:solidFill>
                <a:schemeClr val="lt2"/>
              </a:solidFill>
            </a:endParaRPr>
          </a:p>
          <a:p>
            <a:pPr indent="0" lvl="0" marL="0" rtl="0" algn="l">
              <a:spcBef>
                <a:spcPts val="0"/>
              </a:spcBef>
              <a:spcAft>
                <a:spcPts val="0"/>
              </a:spcAft>
              <a:buNone/>
            </a:pPr>
            <a:r>
              <a:rPr lang="en">
                <a:solidFill>
                  <a:schemeClr val="lt2"/>
                </a:solidFill>
              </a:rPr>
              <a:t>- </a:t>
            </a:r>
            <a:r>
              <a:rPr lang="en">
                <a:solidFill>
                  <a:schemeClr val="lt2"/>
                </a:solidFill>
              </a:rPr>
              <a:t>Julius Cesar is born on 12.07.100 BC  → birth</a:t>
            </a:r>
            <a:endParaRPr>
              <a:solidFill>
                <a:schemeClr val="lt2"/>
              </a:solidFill>
            </a:endParaRPr>
          </a:p>
          <a:p>
            <a:pPr indent="0" lvl="0" marL="0" rtl="0" algn="l">
              <a:spcBef>
                <a:spcPts val="0"/>
              </a:spcBef>
              <a:spcAft>
                <a:spcPts val="0"/>
              </a:spcAft>
              <a:buNone/>
            </a:pPr>
            <a:r>
              <a:rPr lang="en">
                <a:solidFill>
                  <a:schemeClr val="lt2"/>
                </a:solidFill>
              </a:rPr>
              <a:t>- Julius Cesar died on 15.03.44 BC → death</a:t>
            </a:r>
            <a:endParaRPr>
              <a:solidFill>
                <a:schemeClr val="lt2"/>
              </a:solidFill>
            </a:endParaRPr>
          </a:p>
          <a:p>
            <a:pPr indent="0" lvl="0" marL="0" rtl="0" algn="l">
              <a:spcBef>
                <a:spcPts val="0"/>
              </a:spcBef>
              <a:spcAft>
                <a:spcPts val="0"/>
              </a:spcAft>
              <a:buNone/>
            </a:pPr>
            <a:r>
              <a:rPr lang="en">
                <a:solidFill>
                  <a:schemeClr val="lt2"/>
                </a:solidFill>
              </a:rPr>
              <a:t>- …</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75" name="Google Shape;75;p14"/>
          <p:cNvSpPr txBox="1"/>
          <p:nvPr/>
        </p:nvSpPr>
        <p:spPr>
          <a:xfrm>
            <a:off x="2370100" y="2236076"/>
            <a:ext cx="4924200" cy="8118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rPr>
              <a:t>Make a LLM reformulate raw informations into </a:t>
            </a:r>
            <a:r>
              <a:rPr b="1" lang="en" sz="1500" u="sng">
                <a:solidFill>
                  <a:schemeClr val="lt2"/>
                </a:solidFill>
              </a:rPr>
              <a:t>semi structured information</a:t>
            </a:r>
            <a:r>
              <a:rPr lang="en" sz="1500">
                <a:solidFill>
                  <a:schemeClr val="lt2"/>
                </a:solidFill>
              </a:rPr>
              <a:t> (atomic assertions) and do some </a:t>
            </a:r>
            <a:r>
              <a:rPr b="1" lang="en" sz="1500" u="sng">
                <a:solidFill>
                  <a:schemeClr val="lt2"/>
                </a:solidFill>
              </a:rPr>
              <a:t>topic modeling</a:t>
            </a:r>
            <a:endParaRPr b="1" sz="1500" u="sng">
              <a:solidFill>
                <a:schemeClr val="lt2"/>
              </a:solidFill>
            </a:endParaRPr>
          </a:p>
        </p:txBody>
      </p:sp>
      <p:sp>
        <p:nvSpPr>
          <p:cNvPr id="76" name="Google Shape;76;p14"/>
          <p:cNvSpPr txBox="1"/>
          <p:nvPr/>
        </p:nvSpPr>
        <p:spPr>
          <a:xfrm>
            <a:off x="5394625" y="4315700"/>
            <a:ext cx="3383100" cy="6165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rPr>
              <a:t>Classic NLP on individual assertions, depending on assertion topic</a:t>
            </a:r>
            <a:endParaRPr sz="1500">
              <a:solidFill>
                <a:schemeClr val="lt2"/>
              </a:solidFill>
            </a:endParaRPr>
          </a:p>
        </p:txBody>
      </p:sp>
      <p:cxnSp>
        <p:nvCxnSpPr>
          <p:cNvPr id="77" name="Google Shape;77;p14"/>
          <p:cNvCxnSpPr/>
          <p:nvPr/>
        </p:nvCxnSpPr>
        <p:spPr>
          <a:xfrm>
            <a:off x="4572000" y="4179650"/>
            <a:ext cx="728700" cy="288300"/>
          </a:xfrm>
          <a:prstGeom prst="straightConnector1">
            <a:avLst/>
          </a:prstGeom>
          <a:noFill/>
          <a:ln cap="flat" cmpd="sng" w="9525">
            <a:solidFill>
              <a:srgbClr val="FF9900"/>
            </a:solidFill>
            <a:prstDash val="solid"/>
            <a:round/>
            <a:headEnd len="med" w="med" type="none"/>
            <a:tailEnd len="med" w="med" type="triangle"/>
          </a:ln>
        </p:spPr>
      </p:cxnSp>
      <p:cxnSp>
        <p:nvCxnSpPr>
          <p:cNvPr id="78" name="Google Shape;78;p14"/>
          <p:cNvCxnSpPr/>
          <p:nvPr/>
        </p:nvCxnSpPr>
        <p:spPr>
          <a:xfrm flipH="1">
            <a:off x="3266975" y="3111901"/>
            <a:ext cx="480900" cy="571200"/>
          </a:xfrm>
          <a:prstGeom prst="straightConnector1">
            <a:avLst/>
          </a:prstGeom>
          <a:noFill/>
          <a:ln cap="flat" cmpd="sng" w="9525">
            <a:solidFill>
              <a:srgbClr val="FF9900"/>
            </a:solidFill>
            <a:prstDash val="solid"/>
            <a:round/>
            <a:headEnd len="med" w="med" type="none"/>
            <a:tailEnd len="med" w="med" type="triangle"/>
          </a:ln>
        </p:spPr>
      </p:cxnSp>
      <p:cxnSp>
        <p:nvCxnSpPr>
          <p:cNvPr id="79" name="Google Shape;79;p14"/>
          <p:cNvCxnSpPr/>
          <p:nvPr/>
        </p:nvCxnSpPr>
        <p:spPr>
          <a:xfrm>
            <a:off x="3435100" y="1906325"/>
            <a:ext cx="270900" cy="302100"/>
          </a:xfrm>
          <a:prstGeom prst="straightConnector1">
            <a:avLst/>
          </a:prstGeom>
          <a:noFill/>
          <a:ln cap="flat" cmpd="sng" w="9525">
            <a:solidFill>
              <a:srgbClr val="FF9900"/>
            </a:solidFill>
            <a:prstDash val="solid"/>
            <a:round/>
            <a:headEnd len="med" w="med" type="none"/>
            <a:tailEnd len="med" w="med" type="triangle"/>
          </a:ln>
        </p:spPr>
      </p:cxnSp>
      <p:cxnSp>
        <p:nvCxnSpPr>
          <p:cNvPr id="80" name="Google Shape;80;p14"/>
          <p:cNvCxnSpPr/>
          <p:nvPr/>
        </p:nvCxnSpPr>
        <p:spPr>
          <a:xfrm flipH="1">
            <a:off x="6189375" y="1921175"/>
            <a:ext cx="248100" cy="272400"/>
          </a:xfrm>
          <a:prstGeom prst="straightConnector1">
            <a:avLst/>
          </a:prstGeom>
          <a:noFill/>
          <a:ln cap="flat" cmpd="sng" w="9525">
            <a:solidFill>
              <a:srgbClr val="FF99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252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 examples</a:t>
            </a:r>
            <a:endParaRPr/>
          </a:p>
        </p:txBody>
      </p:sp>
      <p:sp>
        <p:nvSpPr>
          <p:cNvPr id="86" name="Google Shape;86;p15"/>
          <p:cNvSpPr txBox="1"/>
          <p:nvPr/>
        </p:nvSpPr>
        <p:spPr>
          <a:xfrm>
            <a:off x="311700" y="912775"/>
            <a:ext cx="3019200" cy="38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chemeClr val="lt2"/>
                </a:solidFill>
              </a:rPr>
              <a:t>Daniel Peter, from the HLS:</a:t>
            </a:r>
            <a:endParaRPr b="1" sz="1700" u="sng">
              <a:solidFill>
                <a:schemeClr val="lt2"/>
              </a:solidFill>
            </a:endParaRPr>
          </a:p>
          <a:p>
            <a:pPr indent="0" lvl="0" marL="0" rtl="0" algn="l">
              <a:spcBef>
                <a:spcPts val="0"/>
              </a:spcBef>
              <a:spcAft>
                <a:spcPts val="0"/>
              </a:spcAft>
              <a:buNone/>
            </a:pPr>
            <a:r>
              <a:t/>
            </a:r>
            <a:endParaRPr b="1" u="sng">
              <a:solidFill>
                <a:schemeClr val="lt2"/>
              </a:solidFill>
            </a:endParaRPr>
          </a:p>
          <a:p>
            <a:pPr indent="0" lvl="0" marL="0" rtl="0" algn="l">
              <a:spcBef>
                <a:spcPts val="0"/>
              </a:spcBef>
              <a:spcAft>
                <a:spcPts val="0"/>
              </a:spcAft>
              <a:buNone/>
            </a:pPr>
            <a:r>
              <a:rPr lang="en" sz="1000">
                <a:solidFill>
                  <a:schemeClr val="lt2"/>
                </a:solidFill>
              </a:rPr>
              <a:t>Daniel Peter naît le 9.3.1836 à Moudon, meurt le 4.11.1919 à Vevey, protestant, de Lavey-Morcles. Fils de Jean Samuel, maître boucher, et de Jeanne-Louise Laurent. Marié(e) (1863) à Fanny-Louise Cailler, fille de François-Louis Cailler (https://hls-dhs-dss.ch/fr/articles/030578/2003-03-20/). Apprentissage de commerce à Vevey, où Daniel Peter ouvrit en 1856 une fabrique et commerce de chandelles (Frères Peter). Il diversifia ensuite ses activités et s'occupa également de la fabrication de chocolat, en association avec son beau-père (Peter, Cailler et Cie dès 1867). Inventeur de la formule du chocolat au lait (1875). Conseiller municipal à Vevey (1893-1896). En 1896, Daniel Peter vendit sa fabrique à Gabriel Montet et fut nommé directeur de la Société des chocolats au lait Peter SA. Son entreprise chocolatière, devenue Peter-Cailler-Kohler SA en 1911, fusionna avec Nestlé en 1929.</a:t>
            </a:r>
            <a:endParaRPr sz="800">
              <a:solidFill>
                <a:schemeClr val="lt2"/>
              </a:solidFill>
            </a:endParaRPr>
          </a:p>
        </p:txBody>
      </p:sp>
      <p:pic>
        <p:nvPicPr>
          <p:cNvPr id="87" name="Google Shape;87;p15"/>
          <p:cNvPicPr preferRelativeResize="0"/>
          <p:nvPr/>
        </p:nvPicPr>
        <p:blipFill>
          <a:blip r:embed="rId3">
            <a:alphaModFix/>
          </a:blip>
          <a:stretch>
            <a:fillRect/>
          </a:stretch>
        </p:blipFill>
        <p:spPr>
          <a:xfrm>
            <a:off x="3563350" y="1425000"/>
            <a:ext cx="5508301" cy="2859045"/>
          </a:xfrm>
          <a:prstGeom prst="rect">
            <a:avLst/>
          </a:prstGeom>
          <a:noFill/>
          <a:ln>
            <a:noFill/>
          </a:ln>
        </p:spPr>
      </p:pic>
      <p:sp>
        <p:nvSpPr>
          <p:cNvPr id="88" name="Google Shape;88;p15"/>
          <p:cNvSpPr txBox="1"/>
          <p:nvPr/>
        </p:nvSpPr>
        <p:spPr>
          <a:xfrm>
            <a:off x="3563350" y="912475"/>
            <a:ext cx="5508300" cy="4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rPr>
              <a:t>Part of the extracted graph</a:t>
            </a:r>
            <a:endParaRPr sz="17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