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ab1630ca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ab1630ca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ab1630ca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ab1630ca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ab1630ca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ab1630ca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ab1630caf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ab1630ca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ab1630caf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ab1630caf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bcdfbee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bcdfbee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Knex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Kn</a:t>
            </a:r>
            <a:r>
              <a:rPr lang="en"/>
              <a:t>owledge </a:t>
            </a:r>
            <a:r>
              <a:rPr lang="en" u="sng"/>
              <a:t>Ex</a:t>
            </a:r>
            <a:r>
              <a:rPr lang="en"/>
              <a:t>traction Pipeline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Knex is a pipeline that aims to extract information from raw texts and transform it into a strict ontology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has two main parts: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Python library: handles raw texts, process corpora, run batches,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Web GUI: use the Python library, visualize result, manage graph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 The Python library and how it works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Phase 1: Extraction</a:t>
            </a:r>
            <a:endParaRPr b="1"/>
          </a:p>
        </p:txBody>
      </p:sp>
      <p:sp>
        <p:nvSpPr>
          <p:cNvPr id="68" name="Google Shape;68;p15"/>
          <p:cNvSpPr/>
          <p:nvPr/>
        </p:nvSpPr>
        <p:spPr>
          <a:xfrm>
            <a:off x="542800" y="1615150"/>
            <a:ext cx="1496700" cy="11595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text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823650" y="1615150"/>
            <a:ext cx="1496700" cy="11595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7104500" y="1607650"/>
            <a:ext cx="1496700" cy="1159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 Person: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birth_date: str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birth_place: str</a:t>
            </a: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311700" y="3555025"/>
            <a:ext cx="8596800" cy="1159500"/>
            <a:chOff x="311700" y="3555025"/>
            <a:chExt cx="8596800" cy="1159500"/>
          </a:xfrm>
        </p:grpSpPr>
        <p:sp>
          <p:nvSpPr>
            <p:cNvPr id="72" name="Google Shape;72;p15"/>
            <p:cNvSpPr/>
            <p:nvPr/>
          </p:nvSpPr>
          <p:spPr>
            <a:xfrm>
              <a:off x="311700" y="3555025"/>
              <a:ext cx="1755300" cy="1159500"/>
            </a:xfrm>
            <a:prstGeom prst="homePlate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List all persons mentioned in the text</a:t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866825" y="3555025"/>
              <a:ext cx="2705100" cy="1159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For each one of them, extract the wanted information</a:t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6925" y="3555025"/>
              <a:ext cx="2409900" cy="1159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Parse the LLM answer (specific format)</a:t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498600" y="3555025"/>
              <a:ext cx="2409900" cy="11595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Validate answer and return instances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 The Python library and how it works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Phase 2: Knowledge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Unfold the property paths</a:t>
            </a:r>
            <a:endParaRPr/>
          </a:p>
        </p:txBody>
      </p:sp>
      <p:cxnSp>
        <p:nvCxnSpPr>
          <p:cNvPr id="82" name="Google Shape;82;p16"/>
          <p:cNvCxnSpPr>
            <a:stCxn id="83" idx="6"/>
            <a:endCxn id="84" idx="2"/>
          </p:cNvCxnSpPr>
          <p:nvPr/>
        </p:nvCxnSpPr>
        <p:spPr>
          <a:xfrm>
            <a:off x="6495500" y="3324725"/>
            <a:ext cx="22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>
            <a:stCxn id="84" idx="7"/>
            <a:endCxn id="86" idx="3"/>
          </p:cNvCxnSpPr>
          <p:nvPr/>
        </p:nvCxnSpPr>
        <p:spPr>
          <a:xfrm flipH="1" rot="10800000">
            <a:off x="7629398" y="2664682"/>
            <a:ext cx="266100" cy="29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>
            <a:stCxn id="88" idx="1"/>
            <a:endCxn id="84" idx="5"/>
          </p:cNvCxnSpPr>
          <p:nvPr/>
        </p:nvCxnSpPr>
        <p:spPr>
          <a:xfrm rot="10800000">
            <a:off x="7629315" y="3685582"/>
            <a:ext cx="266100" cy="29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9" name="Google Shape;89;p16"/>
          <p:cNvGrpSpPr/>
          <p:nvPr/>
        </p:nvGrpSpPr>
        <p:grpSpPr>
          <a:xfrm>
            <a:off x="340575" y="1793375"/>
            <a:ext cx="8462850" cy="3062700"/>
            <a:chOff x="464175" y="810150"/>
            <a:chExt cx="8462850" cy="3062700"/>
          </a:xfrm>
        </p:grpSpPr>
        <p:sp>
          <p:nvSpPr>
            <p:cNvPr id="90" name="Google Shape;90;p16"/>
            <p:cNvSpPr/>
            <p:nvPr/>
          </p:nvSpPr>
          <p:spPr>
            <a:xfrm>
              <a:off x="464175" y="1761750"/>
              <a:ext cx="1496700" cy="11595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class Person: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birth_date: str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birth_place: str</a:t>
              </a:r>
              <a:endParaRPr/>
            </a:p>
          </p:txBody>
        </p:sp>
        <p:grpSp>
          <p:nvGrpSpPr>
            <p:cNvPr id="91" name="Google Shape;91;p16"/>
            <p:cNvGrpSpPr/>
            <p:nvPr/>
          </p:nvGrpSpPr>
          <p:grpSpPr>
            <a:xfrm>
              <a:off x="5555300" y="810150"/>
              <a:ext cx="3371725" cy="3062700"/>
              <a:chOff x="5034375" y="740850"/>
              <a:chExt cx="3371725" cy="3062700"/>
            </a:xfrm>
          </p:grpSpPr>
          <p:sp>
            <p:nvSpPr>
              <p:cNvPr id="83" name="Google Shape;83;p16"/>
              <p:cNvSpPr/>
              <p:nvPr/>
            </p:nvSpPr>
            <p:spPr>
              <a:xfrm>
                <a:off x="5034375" y="1761750"/>
                <a:ext cx="1063800" cy="1020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Person</a:t>
                </a:r>
                <a:endParaRPr/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6324063" y="1761750"/>
                <a:ext cx="1063800" cy="1020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Birth</a:t>
                </a: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7342300" y="2782650"/>
                <a:ext cx="1063800" cy="1020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Birth place</a:t>
                </a: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7342300" y="740850"/>
                <a:ext cx="1063800" cy="1020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Birth date</a:t>
                </a:r>
                <a:endParaRPr/>
              </a:p>
            </p:txBody>
          </p:sp>
        </p:grpSp>
        <p:sp>
          <p:nvSpPr>
            <p:cNvPr id="92" name="Google Shape;92;p16"/>
            <p:cNvSpPr/>
            <p:nvPr/>
          </p:nvSpPr>
          <p:spPr>
            <a:xfrm>
              <a:off x="2458025" y="2088300"/>
              <a:ext cx="2751600" cy="506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OntoMe ontology</a:t>
              </a:r>
              <a:endParaRPr/>
            </a:p>
          </p:txBody>
        </p:sp>
      </p:grpSp>
      <p:sp>
        <p:nvSpPr>
          <p:cNvPr id="93" name="Google Shape;93;p16"/>
          <p:cNvSpPr txBox="1"/>
          <p:nvPr/>
        </p:nvSpPr>
        <p:spPr>
          <a:xfrm>
            <a:off x="5940650" y="3947500"/>
            <a:ext cx="1335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The Graph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 Demonstration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 are available in the </a:t>
            </a:r>
            <a:r>
              <a:rPr i="1" lang="en"/>
              <a:t>tutorial.ipynb</a:t>
            </a:r>
            <a:r>
              <a:rPr lang="en"/>
              <a:t> notebook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GUI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Streamlit app: starts with command </a:t>
            </a:r>
            <a:r>
              <a:rPr i="1" lang="en"/>
              <a:t>make start-gui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 Possible future features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current version:</a:t>
            </a:r>
            <a:br>
              <a:rPr lang="en"/>
            </a:br>
            <a:r>
              <a:rPr lang="en"/>
              <a:t>	- Reconciliation against Geovistory data</a:t>
            </a:r>
            <a:br>
              <a:rPr lang="en"/>
            </a:br>
            <a:r>
              <a:rPr lang="en"/>
              <a:t>	- Export into Geovistory/LORD</a:t>
            </a:r>
            <a:br>
              <a:rPr lang="en"/>
            </a:br>
            <a:r>
              <a:rPr lang="en"/>
              <a:t>	- Export into any SPARQL endpoint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next version:</a:t>
            </a:r>
            <a:br>
              <a:rPr lang="en"/>
            </a:br>
            <a:r>
              <a:rPr lang="en"/>
              <a:t>	- Add data from LOD silos (Wikidata, DBpedia, GND, BNF, …)</a:t>
            </a:r>
            <a:br>
              <a:rPr lang="en"/>
            </a:br>
            <a:r>
              <a:rPr lang="en"/>
              <a:t>	- Generalize Extraction: </a:t>
            </a:r>
            <a:r>
              <a:rPr lang="en"/>
              <a:t>choose a set of micro profiles to extract from text</a:t>
            </a:r>
            <a:br>
              <a:rPr lang="en"/>
            </a:br>
            <a:r>
              <a:rPr lang="en"/>
              <a:t>	- GUI to import spreadsheets (semi structured) data into Geovistory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 next version, with complementary tool (Geovistory and/or LORD):</a:t>
            </a:r>
            <a:br>
              <a:rPr lang="en"/>
            </a:br>
            <a:r>
              <a:rPr lang="en"/>
              <a:t>	- Add triples and entities embeddings to improve reconciliation</a:t>
            </a:r>
            <a:br>
              <a:rPr lang="en"/>
            </a:br>
            <a:r>
              <a:rPr lang="en"/>
              <a:t>	- Implement a RAG on the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Currently: knex ran on 140 persons from the HLS using OpenAI GPT-4o</a:t>
            </a:r>
            <a:br>
              <a:rPr lang="en"/>
            </a:br>
            <a:r>
              <a:rPr lang="en"/>
              <a:t>Estimation for the full HLS: $250 and 2.5 days of computation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Extracted model can be increased (new classes, attributes, …)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source models can be used but it requires hardware</a:t>
            </a:r>
            <a:br>
              <a:rPr lang="en"/>
            </a:br>
            <a:r>
              <a:rPr lang="en"/>
              <a:t>Llama 3</a:t>
            </a:r>
            <a:r>
              <a:rPr lang="en"/>
              <a:t>.1 70b or 405b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