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4" r:id="rId7"/>
    <p:sldId id="263" r:id="rId8"/>
    <p:sldId id="262" r:id="rId9"/>
    <p:sldId id="268" r:id="rId10"/>
    <p:sldId id="265" r:id="rId11"/>
    <p:sldId id="266" r:id="rId12"/>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yrsini Zourou" initials="MZ" lastIdx="4" clrIdx="0">
    <p:extLst>
      <p:ext uri="{19B8F6BF-5375-455C-9EA6-DF929625EA0E}">
        <p15:presenceInfo xmlns:p15="http://schemas.microsoft.com/office/powerpoint/2012/main" userId="55d84afa16dc5b9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CC"/>
    <a:srgbClr val="0099FF"/>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17" autoAdjust="0"/>
    <p:restoredTop sz="94660"/>
  </p:normalViewPr>
  <p:slideViewPr>
    <p:cSldViewPr snapToGrid="0">
      <p:cViewPr varScale="1">
        <p:scale>
          <a:sx n="111" d="100"/>
          <a:sy n="111" d="100"/>
        </p:scale>
        <p:origin x="91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05F3EE-98D0-4BBA-A58F-2325B92B3A28}" type="datetimeFigureOut">
              <a:rPr lang="en-GB" smtClean="0"/>
              <a:t>18/10/2020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CE5293-6D0B-4BED-8977-B01E735AC1DA}" type="slidenum">
              <a:rPr lang="en-GB" smtClean="0"/>
              <a:t>‹#›</a:t>
            </a:fld>
            <a:endParaRPr lang="en-GB"/>
          </a:p>
        </p:txBody>
      </p:sp>
    </p:spTree>
    <p:extLst>
      <p:ext uri="{BB962C8B-B14F-4D97-AF65-F5344CB8AC3E}">
        <p14:creationId xmlns:p14="http://schemas.microsoft.com/office/powerpoint/2010/main" val="2800346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80028A-9407-4889-AA38-2B9A302E7699}" type="datetime1">
              <a:rPr lang="en-GB" smtClean="0"/>
              <a:t>18/10/2020</a:t>
            </a:fld>
            <a:endParaRPr lang="en-GB"/>
          </a:p>
        </p:txBody>
      </p:sp>
      <p:sp>
        <p:nvSpPr>
          <p:cNvPr id="5" name="Footer Placeholder 4"/>
          <p:cNvSpPr>
            <a:spLocks noGrp="1"/>
          </p:cNvSpPr>
          <p:nvPr>
            <p:ph type="ftr" sz="quarter" idx="11"/>
          </p:nvPr>
        </p:nvSpPr>
        <p:spPr/>
        <p:txBody>
          <a:bodyPr/>
          <a:lstStyle/>
          <a:p>
            <a:r>
              <a:rPr lang="en-GB"/>
              <a:t>Andreas Antoniou, BSc</a:t>
            </a:r>
          </a:p>
        </p:txBody>
      </p:sp>
      <p:sp>
        <p:nvSpPr>
          <p:cNvPr id="6" name="Slide Number Placeholder 5"/>
          <p:cNvSpPr>
            <a:spLocks noGrp="1"/>
          </p:cNvSpPr>
          <p:nvPr>
            <p:ph type="sldNum" sz="quarter" idx="12"/>
          </p:nvPr>
        </p:nvSpPr>
        <p:spPr/>
        <p:txBody>
          <a:bodyPr/>
          <a:lstStyle/>
          <a:p>
            <a:fld id="{9E5FF150-AB69-492D-8EC8-70E4C21F8FD6}" type="slidenum">
              <a:rPr lang="en-GB" smtClean="0"/>
              <a:t>‹#›</a:t>
            </a:fld>
            <a:endParaRPr lang="en-GB"/>
          </a:p>
        </p:txBody>
      </p:sp>
    </p:spTree>
    <p:extLst>
      <p:ext uri="{BB962C8B-B14F-4D97-AF65-F5344CB8AC3E}">
        <p14:creationId xmlns:p14="http://schemas.microsoft.com/office/powerpoint/2010/main" val="4245608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84DA6F-FF50-424F-8FE6-CC9416701199}" type="datetime1">
              <a:rPr lang="en-GB" smtClean="0"/>
              <a:t>18/10/2020</a:t>
            </a:fld>
            <a:endParaRPr lang="en-GB"/>
          </a:p>
        </p:txBody>
      </p:sp>
      <p:sp>
        <p:nvSpPr>
          <p:cNvPr id="5" name="Footer Placeholder 4"/>
          <p:cNvSpPr>
            <a:spLocks noGrp="1"/>
          </p:cNvSpPr>
          <p:nvPr>
            <p:ph type="ftr" sz="quarter" idx="11"/>
          </p:nvPr>
        </p:nvSpPr>
        <p:spPr/>
        <p:txBody>
          <a:bodyPr/>
          <a:lstStyle/>
          <a:p>
            <a:r>
              <a:rPr lang="en-GB"/>
              <a:t>Andreas Antoniou, BSc</a:t>
            </a:r>
          </a:p>
        </p:txBody>
      </p:sp>
      <p:sp>
        <p:nvSpPr>
          <p:cNvPr id="6" name="Slide Number Placeholder 5"/>
          <p:cNvSpPr>
            <a:spLocks noGrp="1"/>
          </p:cNvSpPr>
          <p:nvPr>
            <p:ph type="sldNum" sz="quarter" idx="12"/>
          </p:nvPr>
        </p:nvSpPr>
        <p:spPr/>
        <p:txBody>
          <a:bodyPr/>
          <a:lstStyle/>
          <a:p>
            <a:fld id="{9E5FF150-AB69-492D-8EC8-70E4C21F8FD6}" type="slidenum">
              <a:rPr lang="en-GB" smtClean="0"/>
              <a:t>‹#›</a:t>
            </a:fld>
            <a:endParaRPr lang="en-GB"/>
          </a:p>
        </p:txBody>
      </p:sp>
    </p:spTree>
    <p:extLst>
      <p:ext uri="{BB962C8B-B14F-4D97-AF65-F5344CB8AC3E}">
        <p14:creationId xmlns:p14="http://schemas.microsoft.com/office/powerpoint/2010/main" val="1640380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7B506A-4125-49B1-AC86-E90CCA678D0F}" type="datetime1">
              <a:rPr lang="en-GB" smtClean="0"/>
              <a:t>18/10/2020</a:t>
            </a:fld>
            <a:endParaRPr lang="en-GB"/>
          </a:p>
        </p:txBody>
      </p:sp>
      <p:sp>
        <p:nvSpPr>
          <p:cNvPr id="5" name="Footer Placeholder 4"/>
          <p:cNvSpPr>
            <a:spLocks noGrp="1"/>
          </p:cNvSpPr>
          <p:nvPr>
            <p:ph type="ftr" sz="quarter" idx="11"/>
          </p:nvPr>
        </p:nvSpPr>
        <p:spPr/>
        <p:txBody>
          <a:bodyPr/>
          <a:lstStyle/>
          <a:p>
            <a:r>
              <a:rPr lang="en-GB"/>
              <a:t>Andreas Antoniou, BSc</a:t>
            </a:r>
          </a:p>
        </p:txBody>
      </p:sp>
      <p:sp>
        <p:nvSpPr>
          <p:cNvPr id="6" name="Slide Number Placeholder 5"/>
          <p:cNvSpPr>
            <a:spLocks noGrp="1"/>
          </p:cNvSpPr>
          <p:nvPr>
            <p:ph type="sldNum" sz="quarter" idx="12"/>
          </p:nvPr>
        </p:nvSpPr>
        <p:spPr/>
        <p:txBody>
          <a:bodyPr/>
          <a:lstStyle/>
          <a:p>
            <a:fld id="{9E5FF150-AB69-492D-8EC8-70E4C21F8FD6}"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31941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CD0ACD-3645-4384-90F9-E7FA92C0FD99}" type="datetime1">
              <a:rPr lang="en-GB" smtClean="0"/>
              <a:t>18/10/2020</a:t>
            </a:fld>
            <a:endParaRPr lang="en-GB"/>
          </a:p>
        </p:txBody>
      </p:sp>
      <p:sp>
        <p:nvSpPr>
          <p:cNvPr id="5" name="Footer Placeholder 4"/>
          <p:cNvSpPr>
            <a:spLocks noGrp="1"/>
          </p:cNvSpPr>
          <p:nvPr>
            <p:ph type="ftr" sz="quarter" idx="11"/>
          </p:nvPr>
        </p:nvSpPr>
        <p:spPr/>
        <p:txBody>
          <a:bodyPr/>
          <a:lstStyle/>
          <a:p>
            <a:r>
              <a:rPr lang="en-GB"/>
              <a:t>Andreas Antoniou, BSc</a:t>
            </a:r>
          </a:p>
        </p:txBody>
      </p:sp>
      <p:sp>
        <p:nvSpPr>
          <p:cNvPr id="6" name="Slide Number Placeholder 5"/>
          <p:cNvSpPr>
            <a:spLocks noGrp="1"/>
          </p:cNvSpPr>
          <p:nvPr>
            <p:ph type="sldNum" sz="quarter" idx="12"/>
          </p:nvPr>
        </p:nvSpPr>
        <p:spPr/>
        <p:txBody>
          <a:bodyPr/>
          <a:lstStyle/>
          <a:p>
            <a:fld id="{9E5FF150-AB69-492D-8EC8-70E4C21F8FD6}" type="slidenum">
              <a:rPr lang="en-GB" smtClean="0"/>
              <a:t>‹#›</a:t>
            </a:fld>
            <a:endParaRPr lang="en-GB"/>
          </a:p>
        </p:txBody>
      </p:sp>
    </p:spTree>
    <p:extLst>
      <p:ext uri="{BB962C8B-B14F-4D97-AF65-F5344CB8AC3E}">
        <p14:creationId xmlns:p14="http://schemas.microsoft.com/office/powerpoint/2010/main" val="1874193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72E001-5A85-4E76-B72C-958807AF9618}" type="datetime1">
              <a:rPr lang="en-GB" smtClean="0"/>
              <a:t>18/10/2020</a:t>
            </a:fld>
            <a:endParaRPr lang="en-GB"/>
          </a:p>
        </p:txBody>
      </p:sp>
      <p:sp>
        <p:nvSpPr>
          <p:cNvPr id="5" name="Footer Placeholder 4"/>
          <p:cNvSpPr>
            <a:spLocks noGrp="1"/>
          </p:cNvSpPr>
          <p:nvPr>
            <p:ph type="ftr" sz="quarter" idx="11"/>
          </p:nvPr>
        </p:nvSpPr>
        <p:spPr/>
        <p:txBody>
          <a:bodyPr/>
          <a:lstStyle/>
          <a:p>
            <a:r>
              <a:rPr lang="en-GB"/>
              <a:t>Andreas Antoniou, BSc</a:t>
            </a:r>
          </a:p>
        </p:txBody>
      </p:sp>
      <p:sp>
        <p:nvSpPr>
          <p:cNvPr id="6" name="Slide Number Placeholder 5"/>
          <p:cNvSpPr>
            <a:spLocks noGrp="1"/>
          </p:cNvSpPr>
          <p:nvPr>
            <p:ph type="sldNum" sz="quarter" idx="12"/>
          </p:nvPr>
        </p:nvSpPr>
        <p:spPr/>
        <p:txBody>
          <a:bodyPr/>
          <a:lstStyle/>
          <a:p>
            <a:fld id="{9E5FF150-AB69-492D-8EC8-70E4C21F8FD6}"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0533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34A6A3-8FEF-43D8-BAD4-3FA41754EA6E}" type="datetime1">
              <a:rPr lang="en-GB" smtClean="0"/>
              <a:t>18/10/2020</a:t>
            </a:fld>
            <a:endParaRPr lang="en-GB"/>
          </a:p>
        </p:txBody>
      </p:sp>
      <p:sp>
        <p:nvSpPr>
          <p:cNvPr id="5" name="Footer Placeholder 4"/>
          <p:cNvSpPr>
            <a:spLocks noGrp="1"/>
          </p:cNvSpPr>
          <p:nvPr>
            <p:ph type="ftr" sz="quarter" idx="11"/>
          </p:nvPr>
        </p:nvSpPr>
        <p:spPr/>
        <p:txBody>
          <a:bodyPr/>
          <a:lstStyle/>
          <a:p>
            <a:r>
              <a:rPr lang="en-GB"/>
              <a:t>Andreas Antoniou, BSc</a:t>
            </a:r>
          </a:p>
        </p:txBody>
      </p:sp>
      <p:sp>
        <p:nvSpPr>
          <p:cNvPr id="6" name="Slide Number Placeholder 5"/>
          <p:cNvSpPr>
            <a:spLocks noGrp="1"/>
          </p:cNvSpPr>
          <p:nvPr>
            <p:ph type="sldNum" sz="quarter" idx="12"/>
          </p:nvPr>
        </p:nvSpPr>
        <p:spPr/>
        <p:txBody>
          <a:bodyPr/>
          <a:lstStyle/>
          <a:p>
            <a:fld id="{9E5FF150-AB69-492D-8EC8-70E4C21F8FD6}" type="slidenum">
              <a:rPr lang="en-GB" smtClean="0"/>
              <a:t>‹#›</a:t>
            </a:fld>
            <a:endParaRPr lang="en-GB"/>
          </a:p>
        </p:txBody>
      </p:sp>
    </p:spTree>
    <p:extLst>
      <p:ext uri="{BB962C8B-B14F-4D97-AF65-F5344CB8AC3E}">
        <p14:creationId xmlns:p14="http://schemas.microsoft.com/office/powerpoint/2010/main" val="3020618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165664-8EC7-4222-A4A9-F374B372F9FE}" type="datetime1">
              <a:rPr lang="en-GB" smtClean="0"/>
              <a:t>18/10/2020</a:t>
            </a:fld>
            <a:endParaRPr lang="en-GB"/>
          </a:p>
        </p:txBody>
      </p:sp>
      <p:sp>
        <p:nvSpPr>
          <p:cNvPr id="5" name="Footer Placeholder 4"/>
          <p:cNvSpPr>
            <a:spLocks noGrp="1"/>
          </p:cNvSpPr>
          <p:nvPr>
            <p:ph type="ftr" sz="quarter" idx="11"/>
          </p:nvPr>
        </p:nvSpPr>
        <p:spPr/>
        <p:txBody>
          <a:bodyPr/>
          <a:lstStyle/>
          <a:p>
            <a:r>
              <a:rPr lang="en-GB"/>
              <a:t>Andreas Antoniou, BSc</a:t>
            </a:r>
          </a:p>
        </p:txBody>
      </p:sp>
      <p:sp>
        <p:nvSpPr>
          <p:cNvPr id="6" name="Slide Number Placeholder 5"/>
          <p:cNvSpPr>
            <a:spLocks noGrp="1"/>
          </p:cNvSpPr>
          <p:nvPr>
            <p:ph type="sldNum" sz="quarter" idx="12"/>
          </p:nvPr>
        </p:nvSpPr>
        <p:spPr/>
        <p:txBody>
          <a:bodyPr/>
          <a:lstStyle/>
          <a:p>
            <a:fld id="{9E5FF150-AB69-492D-8EC8-70E4C21F8FD6}" type="slidenum">
              <a:rPr lang="en-GB" smtClean="0"/>
              <a:t>‹#›</a:t>
            </a:fld>
            <a:endParaRPr lang="en-GB"/>
          </a:p>
        </p:txBody>
      </p:sp>
    </p:spTree>
    <p:extLst>
      <p:ext uri="{BB962C8B-B14F-4D97-AF65-F5344CB8AC3E}">
        <p14:creationId xmlns:p14="http://schemas.microsoft.com/office/powerpoint/2010/main" val="24228411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693C30-B0A5-4AA8-9633-954AF75A362D}" type="datetime1">
              <a:rPr lang="en-GB" smtClean="0"/>
              <a:t>18/10/2020</a:t>
            </a:fld>
            <a:endParaRPr lang="en-GB"/>
          </a:p>
        </p:txBody>
      </p:sp>
      <p:sp>
        <p:nvSpPr>
          <p:cNvPr id="5" name="Footer Placeholder 4"/>
          <p:cNvSpPr>
            <a:spLocks noGrp="1"/>
          </p:cNvSpPr>
          <p:nvPr>
            <p:ph type="ftr" sz="quarter" idx="11"/>
          </p:nvPr>
        </p:nvSpPr>
        <p:spPr/>
        <p:txBody>
          <a:bodyPr/>
          <a:lstStyle/>
          <a:p>
            <a:r>
              <a:rPr lang="en-GB"/>
              <a:t>Andreas Antoniou, BSc</a:t>
            </a:r>
          </a:p>
        </p:txBody>
      </p:sp>
      <p:sp>
        <p:nvSpPr>
          <p:cNvPr id="6" name="Slide Number Placeholder 5"/>
          <p:cNvSpPr>
            <a:spLocks noGrp="1"/>
          </p:cNvSpPr>
          <p:nvPr>
            <p:ph type="sldNum" sz="quarter" idx="12"/>
          </p:nvPr>
        </p:nvSpPr>
        <p:spPr/>
        <p:txBody>
          <a:bodyPr/>
          <a:lstStyle/>
          <a:p>
            <a:fld id="{9E5FF150-AB69-492D-8EC8-70E4C21F8FD6}" type="slidenum">
              <a:rPr lang="en-GB" smtClean="0"/>
              <a:t>‹#›</a:t>
            </a:fld>
            <a:endParaRPr lang="en-GB"/>
          </a:p>
        </p:txBody>
      </p:sp>
    </p:spTree>
    <p:extLst>
      <p:ext uri="{BB962C8B-B14F-4D97-AF65-F5344CB8AC3E}">
        <p14:creationId xmlns:p14="http://schemas.microsoft.com/office/powerpoint/2010/main" val="1209050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C61B4F-64CC-44E0-8355-C01621E1389C}" type="datetime1">
              <a:rPr lang="en-GB" smtClean="0"/>
              <a:t>18/10/2020</a:t>
            </a:fld>
            <a:endParaRPr lang="en-GB"/>
          </a:p>
        </p:txBody>
      </p:sp>
      <p:sp>
        <p:nvSpPr>
          <p:cNvPr id="5" name="Footer Placeholder 4"/>
          <p:cNvSpPr>
            <a:spLocks noGrp="1"/>
          </p:cNvSpPr>
          <p:nvPr>
            <p:ph type="ftr" sz="quarter" idx="11"/>
          </p:nvPr>
        </p:nvSpPr>
        <p:spPr/>
        <p:txBody>
          <a:bodyPr/>
          <a:lstStyle/>
          <a:p>
            <a:r>
              <a:rPr lang="en-GB"/>
              <a:t>Andreas Antoniou, BSc</a:t>
            </a:r>
          </a:p>
        </p:txBody>
      </p:sp>
      <p:sp>
        <p:nvSpPr>
          <p:cNvPr id="6" name="Slide Number Placeholder 5"/>
          <p:cNvSpPr>
            <a:spLocks noGrp="1"/>
          </p:cNvSpPr>
          <p:nvPr>
            <p:ph type="sldNum" sz="quarter" idx="12"/>
          </p:nvPr>
        </p:nvSpPr>
        <p:spPr/>
        <p:txBody>
          <a:bodyPr/>
          <a:lstStyle/>
          <a:p>
            <a:fld id="{9E5FF150-AB69-492D-8EC8-70E4C21F8FD6}" type="slidenum">
              <a:rPr lang="en-GB" smtClean="0"/>
              <a:t>‹#›</a:t>
            </a:fld>
            <a:endParaRPr lang="en-GB"/>
          </a:p>
        </p:txBody>
      </p:sp>
    </p:spTree>
    <p:extLst>
      <p:ext uri="{BB962C8B-B14F-4D97-AF65-F5344CB8AC3E}">
        <p14:creationId xmlns:p14="http://schemas.microsoft.com/office/powerpoint/2010/main" val="325496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2A233A-C9F1-4E77-B935-CE14CA07E5E7}" type="datetime1">
              <a:rPr lang="en-GB" smtClean="0"/>
              <a:t>18/10/2020</a:t>
            </a:fld>
            <a:endParaRPr lang="en-GB"/>
          </a:p>
        </p:txBody>
      </p:sp>
      <p:sp>
        <p:nvSpPr>
          <p:cNvPr id="5" name="Footer Placeholder 4"/>
          <p:cNvSpPr>
            <a:spLocks noGrp="1"/>
          </p:cNvSpPr>
          <p:nvPr>
            <p:ph type="ftr" sz="quarter" idx="11"/>
          </p:nvPr>
        </p:nvSpPr>
        <p:spPr/>
        <p:txBody>
          <a:bodyPr/>
          <a:lstStyle/>
          <a:p>
            <a:r>
              <a:rPr lang="en-GB"/>
              <a:t>Andreas Antoniou, BSc</a:t>
            </a:r>
          </a:p>
        </p:txBody>
      </p:sp>
      <p:sp>
        <p:nvSpPr>
          <p:cNvPr id="6" name="Slide Number Placeholder 5"/>
          <p:cNvSpPr>
            <a:spLocks noGrp="1"/>
          </p:cNvSpPr>
          <p:nvPr>
            <p:ph type="sldNum" sz="quarter" idx="12"/>
          </p:nvPr>
        </p:nvSpPr>
        <p:spPr/>
        <p:txBody>
          <a:bodyPr/>
          <a:lstStyle/>
          <a:p>
            <a:fld id="{9E5FF150-AB69-492D-8EC8-70E4C21F8FD6}" type="slidenum">
              <a:rPr lang="en-GB" smtClean="0"/>
              <a:t>‹#›</a:t>
            </a:fld>
            <a:endParaRPr lang="en-GB"/>
          </a:p>
        </p:txBody>
      </p:sp>
    </p:spTree>
    <p:extLst>
      <p:ext uri="{BB962C8B-B14F-4D97-AF65-F5344CB8AC3E}">
        <p14:creationId xmlns:p14="http://schemas.microsoft.com/office/powerpoint/2010/main" val="47705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4A98E3-13F3-451E-9AD7-54D725789A46}" type="datetime1">
              <a:rPr lang="en-GB" smtClean="0"/>
              <a:t>18/10/2020</a:t>
            </a:fld>
            <a:endParaRPr lang="en-GB"/>
          </a:p>
        </p:txBody>
      </p:sp>
      <p:sp>
        <p:nvSpPr>
          <p:cNvPr id="6" name="Footer Placeholder 5"/>
          <p:cNvSpPr>
            <a:spLocks noGrp="1"/>
          </p:cNvSpPr>
          <p:nvPr>
            <p:ph type="ftr" sz="quarter" idx="11"/>
          </p:nvPr>
        </p:nvSpPr>
        <p:spPr/>
        <p:txBody>
          <a:bodyPr/>
          <a:lstStyle/>
          <a:p>
            <a:r>
              <a:rPr lang="en-GB"/>
              <a:t>Andreas Antoniou, BSc</a:t>
            </a:r>
          </a:p>
        </p:txBody>
      </p:sp>
      <p:sp>
        <p:nvSpPr>
          <p:cNvPr id="7" name="Slide Number Placeholder 6"/>
          <p:cNvSpPr>
            <a:spLocks noGrp="1"/>
          </p:cNvSpPr>
          <p:nvPr>
            <p:ph type="sldNum" sz="quarter" idx="12"/>
          </p:nvPr>
        </p:nvSpPr>
        <p:spPr/>
        <p:txBody>
          <a:bodyPr/>
          <a:lstStyle/>
          <a:p>
            <a:fld id="{9E5FF150-AB69-492D-8EC8-70E4C21F8FD6}" type="slidenum">
              <a:rPr lang="en-GB" smtClean="0"/>
              <a:t>‹#›</a:t>
            </a:fld>
            <a:endParaRPr lang="en-GB"/>
          </a:p>
        </p:txBody>
      </p:sp>
    </p:spTree>
    <p:extLst>
      <p:ext uri="{BB962C8B-B14F-4D97-AF65-F5344CB8AC3E}">
        <p14:creationId xmlns:p14="http://schemas.microsoft.com/office/powerpoint/2010/main" val="1529224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8DD790-0D85-4F22-8FF6-311C189F9E98}" type="datetime1">
              <a:rPr lang="en-GB" smtClean="0"/>
              <a:t>18/10/2020</a:t>
            </a:fld>
            <a:endParaRPr lang="en-GB"/>
          </a:p>
        </p:txBody>
      </p:sp>
      <p:sp>
        <p:nvSpPr>
          <p:cNvPr id="8" name="Footer Placeholder 7"/>
          <p:cNvSpPr>
            <a:spLocks noGrp="1"/>
          </p:cNvSpPr>
          <p:nvPr>
            <p:ph type="ftr" sz="quarter" idx="11"/>
          </p:nvPr>
        </p:nvSpPr>
        <p:spPr/>
        <p:txBody>
          <a:bodyPr/>
          <a:lstStyle/>
          <a:p>
            <a:r>
              <a:rPr lang="en-GB"/>
              <a:t>Andreas Antoniou, BSc</a:t>
            </a:r>
          </a:p>
        </p:txBody>
      </p:sp>
      <p:sp>
        <p:nvSpPr>
          <p:cNvPr id="9" name="Slide Number Placeholder 8"/>
          <p:cNvSpPr>
            <a:spLocks noGrp="1"/>
          </p:cNvSpPr>
          <p:nvPr>
            <p:ph type="sldNum" sz="quarter" idx="12"/>
          </p:nvPr>
        </p:nvSpPr>
        <p:spPr/>
        <p:txBody>
          <a:bodyPr/>
          <a:lstStyle/>
          <a:p>
            <a:fld id="{9E5FF150-AB69-492D-8EC8-70E4C21F8FD6}" type="slidenum">
              <a:rPr lang="en-GB" smtClean="0"/>
              <a:t>‹#›</a:t>
            </a:fld>
            <a:endParaRPr lang="en-GB"/>
          </a:p>
        </p:txBody>
      </p:sp>
    </p:spTree>
    <p:extLst>
      <p:ext uri="{BB962C8B-B14F-4D97-AF65-F5344CB8AC3E}">
        <p14:creationId xmlns:p14="http://schemas.microsoft.com/office/powerpoint/2010/main" val="4238667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8C39E7-015F-48BA-9D0F-351813B6BF44}" type="datetime1">
              <a:rPr lang="en-GB" smtClean="0"/>
              <a:t>18/10/2020</a:t>
            </a:fld>
            <a:endParaRPr lang="en-GB"/>
          </a:p>
        </p:txBody>
      </p:sp>
      <p:sp>
        <p:nvSpPr>
          <p:cNvPr id="4" name="Footer Placeholder 3"/>
          <p:cNvSpPr>
            <a:spLocks noGrp="1"/>
          </p:cNvSpPr>
          <p:nvPr>
            <p:ph type="ftr" sz="quarter" idx="11"/>
          </p:nvPr>
        </p:nvSpPr>
        <p:spPr/>
        <p:txBody>
          <a:bodyPr/>
          <a:lstStyle/>
          <a:p>
            <a:r>
              <a:rPr lang="en-GB"/>
              <a:t>Andreas Antoniou, BSc</a:t>
            </a:r>
          </a:p>
        </p:txBody>
      </p:sp>
      <p:sp>
        <p:nvSpPr>
          <p:cNvPr id="5" name="Slide Number Placeholder 4"/>
          <p:cNvSpPr>
            <a:spLocks noGrp="1"/>
          </p:cNvSpPr>
          <p:nvPr>
            <p:ph type="sldNum" sz="quarter" idx="12"/>
          </p:nvPr>
        </p:nvSpPr>
        <p:spPr/>
        <p:txBody>
          <a:bodyPr/>
          <a:lstStyle/>
          <a:p>
            <a:fld id="{9E5FF150-AB69-492D-8EC8-70E4C21F8FD6}" type="slidenum">
              <a:rPr lang="en-GB" smtClean="0"/>
              <a:t>‹#›</a:t>
            </a:fld>
            <a:endParaRPr lang="en-GB"/>
          </a:p>
        </p:txBody>
      </p:sp>
    </p:spTree>
    <p:extLst>
      <p:ext uri="{BB962C8B-B14F-4D97-AF65-F5344CB8AC3E}">
        <p14:creationId xmlns:p14="http://schemas.microsoft.com/office/powerpoint/2010/main" val="363730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859DD0-BF9A-4DC8-99BD-8CAA73C0E3AE}" type="datetime1">
              <a:rPr lang="en-GB" smtClean="0"/>
              <a:t>18/10/2020</a:t>
            </a:fld>
            <a:endParaRPr lang="en-GB"/>
          </a:p>
        </p:txBody>
      </p:sp>
      <p:sp>
        <p:nvSpPr>
          <p:cNvPr id="3" name="Footer Placeholder 2"/>
          <p:cNvSpPr>
            <a:spLocks noGrp="1"/>
          </p:cNvSpPr>
          <p:nvPr>
            <p:ph type="ftr" sz="quarter" idx="11"/>
          </p:nvPr>
        </p:nvSpPr>
        <p:spPr/>
        <p:txBody>
          <a:bodyPr/>
          <a:lstStyle/>
          <a:p>
            <a:r>
              <a:rPr lang="en-GB"/>
              <a:t>Andreas Antoniou, BSc</a:t>
            </a:r>
          </a:p>
        </p:txBody>
      </p:sp>
      <p:sp>
        <p:nvSpPr>
          <p:cNvPr id="4" name="Slide Number Placeholder 3"/>
          <p:cNvSpPr>
            <a:spLocks noGrp="1"/>
          </p:cNvSpPr>
          <p:nvPr>
            <p:ph type="sldNum" sz="quarter" idx="12"/>
          </p:nvPr>
        </p:nvSpPr>
        <p:spPr/>
        <p:txBody>
          <a:bodyPr/>
          <a:lstStyle/>
          <a:p>
            <a:fld id="{9E5FF150-AB69-492D-8EC8-70E4C21F8FD6}" type="slidenum">
              <a:rPr lang="en-GB" smtClean="0"/>
              <a:t>‹#›</a:t>
            </a:fld>
            <a:endParaRPr lang="en-GB"/>
          </a:p>
        </p:txBody>
      </p:sp>
    </p:spTree>
    <p:extLst>
      <p:ext uri="{BB962C8B-B14F-4D97-AF65-F5344CB8AC3E}">
        <p14:creationId xmlns:p14="http://schemas.microsoft.com/office/powerpoint/2010/main" val="993563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90D5DA-0C0F-493A-9673-099D39D2FC23}" type="datetime1">
              <a:rPr lang="en-GB" smtClean="0"/>
              <a:t>18/10/2020</a:t>
            </a:fld>
            <a:endParaRPr lang="en-GB"/>
          </a:p>
        </p:txBody>
      </p:sp>
      <p:sp>
        <p:nvSpPr>
          <p:cNvPr id="6" name="Footer Placeholder 5"/>
          <p:cNvSpPr>
            <a:spLocks noGrp="1"/>
          </p:cNvSpPr>
          <p:nvPr>
            <p:ph type="ftr" sz="quarter" idx="11"/>
          </p:nvPr>
        </p:nvSpPr>
        <p:spPr/>
        <p:txBody>
          <a:bodyPr/>
          <a:lstStyle/>
          <a:p>
            <a:r>
              <a:rPr lang="en-GB"/>
              <a:t>Andreas Antoniou, BSc</a:t>
            </a:r>
          </a:p>
        </p:txBody>
      </p:sp>
      <p:sp>
        <p:nvSpPr>
          <p:cNvPr id="7" name="Slide Number Placeholder 6"/>
          <p:cNvSpPr>
            <a:spLocks noGrp="1"/>
          </p:cNvSpPr>
          <p:nvPr>
            <p:ph type="sldNum" sz="quarter" idx="12"/>
          </p:nvPr>
        </p:nvSpPr>
        <p:spPr/>
        <p:txBody>
          <a:bodyPr/>
          <a:lstStyle/>
          <a:p>
            <a:fld id="{9E5FF150-AB69-492D-8EC8-70E4C21F8FD6}" type="slidenum">
              <a:rPr lang="en-GB" smtClean="0"/>
              <a:t>‹#›</a:t>
            </a:fld>
            <a:endParaRPr lang="en-GB"/>
          </a:p>
        </p:txBody>
      </p:sp>
    </p:spTree>
    <p:extLst>
      <p:ext uri="{BB962C8B-B14F-4D97-AF65-F5344CB8AC3E}">
        <p14:creationId xmlns:p14="http://schemas.microsoft.com/office/powerpoint/2010/main" val="2593411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D4C2CB-D8D3-4472-BAF9-B9AF1934B21C}" type="datetime1">
              <a:rPr lang="en-GB" smtClean="0"/>
              <a:t>18/10/2020</a:t>
            </a:fld>
            <a:endParaRPr lang="en-GB"/>
          </a:p>
        </p:txBody>
      </p:sp>
      <p:sp>
        <p:nvSpPr>
          <p:cNvPr id="6" name="Footer Placeholder 5"/>
          <p:cNvSpPr>
            <a:spLocks noGrp="1"/>
          </p:cNvSpPr>
          <p:nvPr>
            <p:ph type="ftr" sz="quarter" idx="11"/>
          </p:nvPr>
        </p:nvSpPr>
        <p:spPr/>
        <p:txBody>
          <a:bodyPr/>
          <a:lstStyle/>
          <a:p>
            <a:r>
              <a:rPr lang="en-GB"/>
              <a:t>Andreas Antoniou, BSc</a:t>
            </a:r>
          </a:p>
        </p:txBody>
      </p:sp>
      <p:sp>
        <p:nvSpPr>
          <p:cNvPr id="7" name="Slide Number Placeholder 6"/>
          <p:cNvSpPr>
            <a:spLocks noGrp="1"/>
          </p:cNvSpPr>
          <p:nvPr>
            <p:ph type="sldNum" sz="quarter" idx="12"/>
          </p:nvPr>
        </p:nvSpPr>
        <p:spPr/>
        <p:txBody>
          <a:bodyPr/>
          <a:lstStyle/>
          <a:p>
            <a:fld id="{9E5FF150-AB69-492D-8EC8-70E4C21F8FD6}" type="slidenum">
              <a:rPr lang="en-GB" smtClean="0"/>
              <a:t>‹#›</a:t>
            </a:fld>
            <a:endParaRPr lang="en-GB"/>
          </a:p>
        </p:txBody>
      </p:sp>
    </p:spTree>
    <p:extLst>
      <p:ext uri="{BB962C8B-B14F-4D97-AF65-F5344CB8AC3E}">
        <p14:creationId xmlns:p14="http://schemas.microsoft.com/office/powerpoint/2010/main" val="1304845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142348-B9A6-48D2-BC0D-341663DD93F0}" type="datetime1">
              <a:rPr lang="en-GB" smtClean="0"/>
              <a:t>18/10/2020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GB"/>
              <a:t>Andreas Antoniou, BSc</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E5FF150-AB69-492D-8EC8-70E4C21F8FD6}" type="slidenum">
              <a:rPr lang="en-GB" smtClean="0"/>
              <a:t>‹#›</a:t>
            </a:fld>
            <a:endParaRPr lang="en-GB"/>
          </a:p>
        </p:txBody>
      </p:sp>
    </p:spTree>
    <p:extLst>
      <p:ext uri="{BB962C8B-B14F-4D97-AF65-F5344CB8AC3E}">
        <p14:creationId xmlns:p14="http://schemas.microsoft.com/office/powerpoint/2010/main" val="24070628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E33E8-16B9-4CBE-A435-7F4ED65A00BF}"/>
              </a:ext>
            </a:extLst>
          </p:cNvPr>
          <p:cNvSpPr>
            <a:spLocks noGrp="1"/>
          </p:cNvSpPr>
          <p:nvPr>
            <p:ph type="ctrTitle"/>
          </p:nvPr>
        </p:nvSpPr>
        <p:spPr>
          <a:xfrm>
            <a:off x="918223" y="1012371"/>
            <a:ext cx="8355779" cy="892629"/>
          </a:xfrm>
        </p:spPr>
        <p:txBody>
          <a:bodyPr/>
          <a:lstStyle/>
          <a:p>
            <a:r>
              <a:rPr lang="en-US" dirty="0"/>
              <a:t>Judge A Movie By Its Cover</a:t>
            </a:r>
            <a:endParaRPr lang="en-GB" dirty="0"/>
          </a:p>
        </p:txBody>
      </p:sp>
      <p:sp>
        <p:nvSpPr>
          <p:cNvPr id="4" name="Subtitle 3"/>
          <p:cNvSpPr>
            <a:spLocks noGrp="1"/>
          </p:cNvSpPr>
          <p:nvPr>
            <p:ph type="subTitle" idx="1"/>
          </p:nvPr>
        </p:nvSpPr>
        <p:spPr>
          <a:xfrm>
            <a:off x="7151915" y="4117509"/>
            <a:ext cx="2448660" cy="1272281"/>
          </a:xfrm>
        </p:spPr>
        <p:txBody>
          <a:bodyPr>
            <a:normAutofit/>
          </a:bodyPr>
          <a:lstStyle/>
          <a:p>
            <a:r>
              <a:rPr lang="el-GR" dirty="0"/>
              <a:t>Βογιατζής Γιωργος</a:t>
            </a:r>
          </a:p>
          <a:p>
            <a:r>
              <a:rPr lang="el-GR" dirty="0"/>
              <a:t>Πράσινος Μιχάλης</a:t>
            </a:r>
          </a:p>
          <a:p>
            <a:r>
              <a:rPr lang="el-GR" dirty="0"/>
              <a:t>Ζούρου Μυρσίνη</a:t>
            </a:r>
            <a:endParaRPr lang="en-US" dirty="0"/>
          </a:p>
        </p:txBody>
      </p:sp>
      <p:sp>
        <p:nvSpPr>
          <p:cNvPr id="7" name="Slide Number Placeholder 6">
            <a:extLst>
              <a:ext uri="{FF2B5EF4-FFF2-40B4-BE49-F238E27FC236}">
                <a16:creationId xmlns:a16="http://schemas.microsoft.com/office/drawing/2014/main" id="{3CCD0082-1B32-4CF1-BBDA-62BCA9A7F6E3}"/>
              </a:ext>
            </a:extLst>
          </p:cNvPr>
          <p:cNvSpPr>
            <a:spLocks noGrp="1"/>
          </p:cNvSpPr>
          <p:nvPr>
            <p:ph type="sldNum" sz="quarter" idx="12"/>
          </p:nvPr>
        </p:nvSpPr>
        <p:spPr/>
        <p:txBody>
          <a:bodyPr/>
          <a:lstStyle/>
          <a:p>
            <a:fld id="{9E5FF150-AB69-492D-8EC8-70E4C21F8FD6}" type="slidenum">
              <a:rPr lang="en-GB" smtClean="0"/>
              <a:t>1</a:t>
            </a:fld>
            <a:endParaRPr lang="en-GB"/>
          </a:p>
        </p:txBody>
      </p:sp>
      <p:pic>
        <p:nvPicPr>
          <p:cNvPr id="3" name="Picture 2"/>
          <p:cNvPicPr>
            <a:picLocks noChangeAspect="1"/>
          </p:cNvPicPr>
          <p:nvPr/>
        </p:nvPicPr>
        <p:blipFill>
          <a:blip r:embed="rId2"/>
          <a:stretch>
            <a:fillRect/>
          </a:stretch>
        </p:blipFill>
        <p:spPr>
          <a:xfrm>
            <a:off x="1081315" y="2208440"/>
            <a:ext cx="5943600" cy="3181350"/>
          </a:xfrm>
          <a:prstGeom prst="rect">
            <a:avLst/>
          </a:prstGeom>
        </p:spPr>
      </p:pic>
    </p:spTree>
    <p:extLst>
      <p:ext uri="{BB962C8B-B14F-4D97-AF65-F5344CB8AC3E}">
        <p14:creationId xmlns:p14="http://schemas.microsoft.com/office/powerpoint/2010/main" val="3143106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7314"/>
          </a:xfrm>
        </p:spPr>
        <p:txBody>
          <a:bodyPr/>
          <a:lstStyle/>
          <a:p>
            <a:r>
              <a:rPr lang="en-US" dirty="0"/>
              <a:t>Conclusion</a:t>
            </a:r>
            <a:endParaRPr lang="el-GR" dirty="0"/>
          </a:p>
        </p:txBody>
      </p:sp>
      <p:sp>
        <p:nvSpPr>
          <p:cNvPr id="3" name="Content Placeholder 2"/>
          <p:cNvSpPr>
            <a:spLocks noGrp="1"/>
          </p:cNvSpPr>
          <p:nvPr>
            <p:ph idx="1"/>
          </p:nvPr>
        </p:nvSpPr>
        <p:spPr>
          <a:xfrm>
            <a:off x="677334" y="1269775"/>
            <a:ext cx="8596668" cy="4771587"/>
          </a:xfrm>
        </p:spPr>
        <p:txBody>
          <a:bodyPr>
            <a:normAutofit/>
          </a:bodyPr>
          <a:lstStyle/>
          <a:p>
            <a:r>
              <a:rPr lang="en-US" dirty="0" smtClean="0"/>
              <a:t>Both models have a low performance.</a:t>
            </a:r>
          </a:p>
          <a:p>
            <a:r>
              <a:rPr lang="en-US" dirty="0" smtClean="0"/>
              <a:t>Our main issue is that the dataset is imbalanced, and therefore we judged the models mainly on the f1 score.</a:t>
            </a:r>
          </a:p>
          <a:p>
            <a:r>
              <a:rPr lang="en-US" dirty="0" smtClean="0"/>
              <a:t>The CNN-LSTM model performs better in such cases - Slightly higher score.</a:t>
            </a:r>
          </a:p>
          <a:p>
            <a:r>
              <a:rPr lang="en-US" dirty="0" smtClean="0"/>
              <a:t>The precision of the CNN model could not be taken into account, since </a:t>
            </a:r>
            <a:r>
              <a:rPr lang="en-US" dirty="0"/>
              <a:t>we have a small amount of total predicted positive observations, hence higher </a:t>
            </a:r>
            <a:r>
              <a:rPr lang="en-US" dirty="0" smtClean="0"/>
              <a:t>precision.</a:t>
            </a:r>
          </a:p>
          <a:p>
            <a:r>
              <a:rPr lang="en-US" dirty="0" smtClean="0"/>
              <a:t>Next Step is to create a different-more balanced dataset, and rerun both models to eliminate the problems caused by it.</a:t>
            </a:r>
            <a:endParaRPr lang="en-US" dirty="0"/>
          </a:p>
        </p:txBody>
      </p:sp>
      <p:sp>
        <p:nvSpPr>
          <p:cNvPr id="5" name="Slide Number Placeholder 4"/>
          <p:cNvSpPr>
            <a:spLocks noGrp="1"/>
          </p:cNvSpPr>
          <p:nvPr>
            <p:ph type="sldNum" sz="quarter" idx="12"/>
          </p:nvPr>
        </p:nvSpPr>
        <p:spPr/>
        <p:txBody>
          <a:bodyPr/>
          <a:lstStyle/>
          <a:p>
            <a:fld id="{9E5FF150-AB69-492D-8EC8-70E4C21F8FD6}" type="slidenum">
              <a:rPr lang="en-GB" smtClean="0"/>
              <a:t>10</a:t>
            </a:fld>
            <a:endParaRPr lang="en-GB"/>
          </a:p>
        </p:txBody>
      </p:sp>
    </p:spTree>
    <p:extLst>
      <p:ext uri="{BB962C8B-B14F-4D97-AF65-F5344CB8AC3E}">
        <p14:creationId xmlns:p14="http://schemas.microsoft.com/office/powerpoint/2010/main" val="172450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8902" y="914400"/>
            <a:ext cx="7775402" cy="685800"/>
          </a:xfrm>
        </p:spPr>
        <p:txBody>
          <a:bodyPr>
            <a:noAutofit/>
          </a:bodyPr>
          <a:lstStyle/>
          <a:p>
            <a:pPr algn="just"/>
            <a:r>
              <a:rPr lang="en-US" b="1" dirty="0"/>
              <a:t>THANK YOU FOR YOUR ATTENTION</a:t>
            </a:r>
            <a:br>
              <a:rPr lang="en-US" b="1" dirty="0"/>
            </a:br>
            <a:endParaRPr lang="el-GR" b="1" dirty="0"/>
          </a:p>
        </p:txBody>
      </p:sp>
      <p:sp>
        <p:nvSpPr>
          <p:cNvPr id="5" name="Slide Number Placeholder 4"/>
          <p:cNvSpPr>
            <a:spLocks noGrp="1"/>
          </p:cNvSpPr>
          <p:nvPr>
            <p:ph type="sldNum" sz="quarter" idx="12"/>
          </p:nvPr>
        </p:nvSpPr>
        <p:spPr/>
        <p:txBody>
          <a:bodyPr/>
          <a:lstStyle/>
          <a:p>
            <a:fld id="{9E5FF150-AB69-492D-8EC8-70E4C21F8FD6}" type="slidenum">
              <a:rPr lang="en-GB" smtClean="0"/>
              <a:t>11</a:t>
            </a:fld>
            <a:endParaRPr lang="en-GB"/>
          </a:p>
        </p:txBody>
      </p:sp>
    </p:spTree>
    <p:extLst>
      <p:ext uri="{BB962C8B-B14F-4D97-AF65-F5344CB8AC3E}">
        <p14:creationId xmlns:p14="http://schemas.microsoft.com/office/powerpoint/2010/main" val="1170745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7314"/>
          </a:xfrm>
        </p:spPr>
        <p:txBody>
          <a:bodyPr/>
          <a:lstStyle/>
          <a:p>
            <a:r>
              <a:rPr lang="en-US" dirty="0"/>
              <a:t>The idea</a:t>
            </a:r>
            <a:endParaRPr lang="el-GR" dirty="0"/>
          </a:p>
        </p:txBody>
      </p:sp>
      <p:sp>
        <p:nvSpPr>
          <p:cNvPr id="3" name="Content Placeholder 2"/>
          <p:cNvSpPr>
            <a:spLocks noGrp="1"/>
          </p:cNvSpPr>
          <p:nvPr>
            <p:ph idx="1"/>
          </p:nvPr>
        </p:nvSpPr>
        <p:spPr>
          <a:xfrm>
            <a:off x="668868" y="1333275"/>
            <a:ext cx="8596668" cy="1268411"/>
          </a:xfrm>
        </p:spPr>
        <p:txBody>
          <a:bodyPr>
            <a:normAutofit lnSpcReduction="10000"/>
          </a:bodyPr>
          <a:lstStyle/>
          <a:p>
            <a:r>
              <a:rPr lang="en-US" dirty="0"/>
              <a:t>It is crucial for the movie industry, that the cover image depicts the movie genre AND wins the audience attention.</a:t>
            </a:r>
          </a:p>
          <a:p>
            <a:r>
              <a:rPr lang="en-US" dirty="0"/>
              <a:t>But what if we can predict the movie genre of the cover image or the short description?</a:t>
            </a:r>
          </a:p>
          <a:p>
            <a:endParaRPr lang="en-US" dirty="0"/>
          </a:p>
        </p:txBody>
      </p:sp>
      <p:sp>
        <p:nvSpPr>
          <p:cNvPr id="5" name="Slide Number Placeholder 4"/>
          <p:cNvSpPr>
            <a:spLocks noGrp="1"/>
          </p:cNvSpPr>
          <p:nvPr>
            <p:ph type="sldNum" sz="quarter" idx="12"/>
          </p:nvPr>
        </p:nvSpPr>
        <p:spPr/>
        <p:txBody>
          <a:bodyPr/>
          <a:lstStyle/>
          <a:p>
            <a:fld id="{9E5FF150-AB69-492D-8EC8-70E4C21F8FD6}" type="slidenum">
              <a:rPr lang="en-GB" smtClean="0"/>
              <a:t>2</a:t>
            </a:fld>
            <a:endParaRPr lang="en-GB"/>
          </a:p>
        </p:txBody>
      </p:sp>
      <p:pic>
        <p:nvPicPr>
          <p:cNvPr id="6" name="Picture 5"/>
          <p:cNvPicPr>
            <a:picLocks noChangeAspect="1"/>
          </p:cNvPicPr>
          <p:nvPr/>
        </p:nvPicPr>
        <p:blipFill>
          <a:blip r:embed="rId2"/>
          <a:stretch>
            <a:fillRect/>
          </a:stretch>
        </p:blipFill>
        <p:spPr>
          <a:xfrm>
            <a:off x="2062842" y="2821200"/>
            <a:ext cx="6334125" cy="3402724"/>
          </a:xfrm>
          <a:prstGeom prst="rect">
            <a:avLst/>
          </a:prstGeom>
        </p:spPr>
      </p:pic>
    </p:spTree>
    <p:extLst>
      <p:ext uri="{BB962C8B-B14F-4D97-AF65-F5344CB8AC3E}">
        <p14:creationId xmlns:p14="http://schemas.microsoft.com/office/powerpoint/2010/main" val="3730941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7314"/>
          </a:xfrm>
        </p:spPr>
        <p:txBody>
          <a:bodyPr/>
          <a:lstStyle/>
          <a:p>
            <a:r>
              <a:rPr lang="en-US" dirty="0"/>
              <a:t>Our scope</a:t>
            </a:r>
            <a:endParaRPr lang="el-GR" dirty="0"/>
          </a:p>
        </p:txBody>
      </p:sp>
      <p:sp>
        <p:nvSpPr>
          <p:cNvPr id="3" name="Content Placeholder 2"/>
          <p:cNvSpPr>
            <a:spLocks noGrp="1"/>
          </p:cNvSpPr>
          <p:nvPr>
            <p:ph idx="1"/>
          </p:nvPr>
        </p:nvSpPr>
        <p:spPr>
          <a:xfrm>
            <a:off x="677334" y="1436915"/>
            <a:ext cx="8596668" cy="1522186"/>
          </a:xfrm>
        </p:spPr>
        <p:txBody>
          <a:bodyPr>
            <a:normAutofit lnSpcReduction="10000"/>
          </a:bodyPr>
          <a:lstStyle/>
          <a:p>
            <a:r>
              <a:rPr lang="en-US" dirty="0"/>
              <a:t>We will try to predict the movie genre by its cover image, short description or both.</a:t>
            </a:r>
          </a:p>
          <a:p>
            <a:r>
              <a:rPr lang="en-US" dirty="0" smtClean="0"/>
              <a:t>This project aims to help the film industry in creating posters and descriptions, that match the actual movie genre and also movie platforms such as Netflix to classify the movies successfully.</a:t>
            </a:r>
            <a:endParaRPr lang="en-US" dirty="0"/>
          </a:p>
          <a:p>
            <a:endParaRPr lang="en-US" dirty="0"/>
          </a:p>
          <a:p>
            <a:endParaRPr lang="el-GR" dirty="0"/>
          </a:p>
          <a:p>
            <a:endParaRPr lang="el-GR" dirty="0"/>
          </a:p>
        </p:txBody>
      </p:sp>
      <p:sp>
        <p:nvSpPr>
          <p:cNvPr id="5" name="Slide Number Placeholder 4"/>
          <p:cNvSpPr>
            <a:spLocks noGrp="1"/>
          </p:cNvSpPr>
          <p:nvPr>
            <p:ph type="sldNum" sz="quarter" idx="12"/>
          </p:nvPr>
        </p:nvSpPr>
        <p:spPr/>
        <p:txBody>
          <a:bodyPr/>
          <a:lstStyle/>
          <a:p>
            <a:fld id="{9E5FF150-AB69-492D-8EC8-70E4C21F8FD6}" type="slidenum">
              <a:rPr lang="en-GB" smtClean="0"/>
              <a:t>3</a:t>
            </a:fld>
            <a:endParaRPr lang="en-GB"/>
          </a:p>
        </p:txBody>
      </p:sp>
      <p:pic>
        <p:nvPicPr>
          <p:cNvPr id="4" name="Picture 3"/>
          <p:cNvPicPr>
            <a:picLocks noChangeAspect="1"/>
          </p:cNvPicPr>
          <p:nvPr/>
        </p:nvPicPr>
        <p:blipFill>
          <a:blip r:embed="rId2"/>
          <a:stretch>
            <a:fillRect/>
          </a:stretch>
        </p:blipFill>
        <p:spPr>
          <a:xfrm>
            <a:off x="3178087" y="2959101"/>
            <a:ext cx="4471545" cy="2997014"/>
          </a:xfrm>
          <a:prstGeom prst="rect">
            <a:avLst/>
          </a:prstGeom>
        </p:spPr>
      </p:pic>
    </p:spTree>
    <p:extLst>
      <p:ext uri="{BB962C8B-B14F-4D97-AF65-F5344CB8AC3E}">
        <p14:creationId xmlns:p14="http://schemas.microsoft.com/office/powerpoint/2010/main" val="164000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7314"/>
          </a:xfrm>
        </p:spPr>
        <p:txBody>
          <a:bodyPr/>
          <a:lstStyle/>
          <a:p>
            <a:r>
              <a:rPr lang="en-US" dirty="0"/>
              <a:t>Dataset</a:t>
            </a:r>
            <a:endParaRPr lang="el-GR" dirty="0"/>
          </a:p>
        </p:txBody>
      </p:sp>
      <p:sp>
        <p:nvSpPr>
          <p:cNvPr id="3" name="Content Placeholder 2"/>
          <p:cNvSpPr>
            <a:spLocks noGrp="1"/>
          </p:cNvSpPr>
          <p:nvPr>
            <p:ph idx="1"/>
          </p:nvPr>
        </p:nvSpPr>
        <p:spPr>
          <a:xfrm>
            <a:off x="677334" y="1344162"/>
            <a:ext cx="8596668" cy="702354"/>
          </a:xfrm>
        </p:spPr>
        <p:txBody>
          <a:bodyPr/>
          <a:lstStyle/>
          <a:p>
            <a:r>
              <a:rPr lang="en-US" dirty="0"/>
              <a:t>Our dataset </a:t>
            </a:r>
            <a:r>
              <a:rPr lang="en-US" dirty="0" smtClean="0"/>
              <a:t>comes </a:t>
            </a:r>
            <a:r>
              <a:rPr lang="en-US" dirty="0"/>
              <a:t>from the IMDb (Internet Movie Database) and has the following form:</a:t>
            </a:r>
            <a:endParaRPr lang="el-GR" dirty="0"/>
          </a:p>
        </p:txBody>
      </p:sp>
      <p:sp>
        <p:nvSpPr>
          <p:cNvPr id="5" name="Slide Number Placeholder 4"/>
          <p:cNvSpPr>
            <a:spLocks noGrp="1"/>
          </p:cNvSpPr>
          <p:nvPr>
            <p:ph type="sldNum" sz="quarter" idx="12"/>
          </p:nvPr>
        </p:nvSpPr>
        <p:spPr/>
        <p:txBody>
          <a:bodyPr/>
          <a:lstStyle/>
          <a:p>
            <a:fld id="{9E5FF150-AB69-492D-8EC8-70E4C21F8FD6}" type="slidenum">
              <a:rPr lang="en-GB" smtClean="0"/>
              <a:t>4</a:t>
            </a:fld>
            <a:endParaRPr lang="en-GB"/>
          </a:p>
        </p:txBody>
      </p:sp>
      <p:pic>
        <p:nvPicPr>
          <p:cNvPr id="4" name="Picture 3"/>
          <p:cNvPicPr>
            <a:picLocks noChangeAspect="1"/>
          </p:cNvPicPr>
          <p:nvPr/>
        </p:nvPicPr>
        <p:blipFill>
          <a:blip r:embed="rId2"/>
          <a:stretch>
            <a:fillRect/>
          </a:stretch>
        </p:blipFill>
        <p:spPr>
          <a:xfrm>
            <a:off x="805185" y="2340430"/>
            <a:ext cx="8214062" cy="3855387"/>
          </a:xfrm>
          <a:prstGeom prst="rect">
            <a:avLst/>
          </a:prstGeom>
        </p:spPr>
      </p:pic>
    </p:spTree>
    <p:extLst>
      <p:ext uri="{BB962C8B-B14F-4D97-AF65-F5344CB8AC3E}">
        <p14:creationId xmlns:p14="http://schemas.microsoft.com/office/powerpoint/2010/main" val="850775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7314"/>
          </a:xfrm>
        </p:spPr>
        <p:txBody>
          <a:bodyPr/>
          <a:lstStyle/>
          <a:p>
            <a:r>
              <a:rPr lang="en-US" dirty="0"/>
              <a:t>Dataset</a:t>
            </a:r>
            <a:endParaRPr lang="el-GR" dirty="0"/>
          </a:p>
        </p:txBody>
      </p:sp>
      <p:sp>
        <p:nvSpPr>
          <p:cNvPr id="3" name="Content Placeholder 2"/>
          <p:cNvSpPr>
            <a:spLocks noGrp="1"/>
          </p:cNvSpPr>
          <p:nvPr>
            <p:ph idx="1"/>
          </p:nvPr>
        </p:nvSpPr>
        <p:spPr>
          <a:xfrm>
            <a:off x="677334" y="1322390"/>
            <a:ext cx="8596668" cy="626154"/>
          </a:xfrm>
        </p:spPr>
        <p:txBody>
          <a:bodyPr>
            <a:normAutofit lnSpcReduction="10000"/>
          </a:bodyPr>
          <a:lstStyle/>
          <a:p>
            <a:r>
              <a:rPr lang="en-US" dirty="0"/>
              <a:t>Our final dataset contains 100054 cover images with the </a:t>
            </a:r>
            <a:r>
              <a:rPr lang="en-US" dirty="0" smtClean="0"/>
              <a:t>below </a:t>
            </a:r>
            <a:r>
              <a:rPr lang="en-US" dirty="0"/>
              <a:t>movie genre distribution</a:t>
            </a:r>
            <a:endParaRPr lang="el-GR" dirty="0"/>
          </a:p>
        </p:txBody>
      </p:sp>
      <p:sp>
        <p:nvSpPr>
          <p:cNvPr id="5" name="Slide Number Placeholder 4"/>
          <p:cNvSpPr>
            <a:spLocks noGrp="1"/>
          </p:cNvSpPr>
          <p:nvPr>
            <p:ph type="sldNum" sz="quarter" idx="12"/>
          </p:nvPr>
        </p:nvSpPr>
        <p:spPr/>
        <p:txBody>
          <a:bodyPr/>
          <a:lstStyle/>
          <a:p>
            <a:fld id="{9E5FF150-AB69-492D-8EC8-70E4C21F8FD6}" type="slidenum">
              <a:rPr lang="en-GB" smtClean="0"/>
              <a:t>5</a:t>
            </a:fld>
            <a:endParaRPr lang="en-GB"/>
          </a:p>
        </p:txBody>
      </p:sp>
      <p:pic>
        <p:nvPicPr>
          <p:cNvPr id="4" name="Picture 3"/>
          <p:cNvPicPr>
            <a:picLocks noChangeAspect="1"/>
          </p:cNvPicPr>
          <p:nvPr/>
        </p:nvPicPr>
        <p:blipFill>
          <a:blip r:embed="rId2"/>
          <a:stretch>
            <a:fillRect/>
          </a:stretch>
        </p:blipFill>
        <p:spPr>
          <a:xfrm>
            <a:off x="2338919" y="2053566"/>
            <a:ext cx="5273497" cy="4352921"/>
          </a:xfrm>
          <a:prstGeom prst="rect">
            <a:avLst/>
          </a:prstGeom>
        </p:spPr>
      </p:pic>
    </p:spTree>
    <p:extLst>
      <p:ext uri="{BB962C8B-B14F-4D97-AF65-F5344CB8AC3E}">
        <p14:creationId xmlns:p14="http://schemas.microsoft.com/office/powerpoint/2010/main" val="790060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7314"/>
          </a:xfrm>
        </p:spPr>
        <p:txBody>
          <a:bodyPr/>
          <a:lstStyle/>
          <a:p>
            <a:r>
              <a:rPr lang="en-US" dirty="0"/>
              <a:t>CNN (Convolution Neural Network)</a:t>
            </a:r>
          </a:p>
        </p:txBody>
      </p:sp>
      <p:sp>
        <p:nvSpPr>
          <p:cNvPr id="3" name="Content Placeholder 2"/>
          <p:cNvSpPr>
            <a:spLocks noGrp="1"/>
          </p:cNvSpPr>
          <p:nvPr>
            <p:ph idx="1"/>
          </p:nvPr>
        </p:nvSpPr>
        <p:spPr>
          <a:xfrm>
            <a:off x="677334" y="1317171"/>
            <a:ext cx="8596668" cy="2188029"/>
          </a:xfrm>
        </p:spPr>
        <p:txBody>
          <a:bodyPr>
            <a:normAutofit/>
          </a:bodyPr>
          <a:lstStyle/>
          <a:p>
            <a:r>
              <a:rPr lang="en-US" dirty="0"/>
              <a:t>The model takes the poster as input and returns the predicted genre of the movie.</a:t>
            </a:r>
          </a:p>
          <a:p>
            <a:pPr lvl="1"/>
            <a:r>
              <a:rPr lang="en-US" dirty="0"/>
              <a:t>Split the data into train and validation set.</a:t>
            </a:r>
          </a:p>
          <a:p>
            <a:pPr lvl="1"/>
            <a:r>
              <a:rPr lang="en-US" dirty="0"/>
              <a:t>Rescaled the pixels of the images divided with the max value (255)</a:t>
            </a:r>
          </a:p>
          <a:p>
            <a:pPr lvl="1"/>
            <a:r>
              <a:rPr lang="en-US" dirty="0"/>
              <a:t>Create 4 convolutional layers </a:t>
            </a:r>
          </a:p>
          <a:p>
            <a:pPr marL="457200" lvl="1" indent="0">
              <a:buNone/>
            </a:pPr>
            <a:r>
              <a:rPr lang="en-US" u="sng" dirty="0"/>
              <a:t> Below we represent the composition of our model:</a:t>
            </a:r>
          </a:p>
          <a:p>
            <a:pPr marL="0" indent="0">
              <a:buNone/>
            </a:pPr>
            <a:endParaRPr lang="en-US" dirty="0"/>
          </a:p>
          <a:p>
            <a:pPr marL="0" indent="0">
              <a:buNone/>
            </a:pPr>
            <a:endParaRPr lang="el-GR" dirty="0"/>
          </a:p>
        </p:txBody>
      </p:sp>
      <p:sp>
        <p:nvSpPr>
          <p:cNvPr id="5" name="Slide Number Placeholder 4"/>
          <p:cNvSpPr>
            <a:spLocks noGrp="1"/>
          </p:cNvSpPr>
          <p:nvPr>
            <p:ph type="sldNum" sz="quarter" idx="12"/>
          </p:nvPr>
        </p:nvSpPr>
        <p:spPr/>
        <p:txBody>
          <a:bodyPr/>
          <a:lstStyle/>
          <a:p>
            <a:fld id="{9E5FF150-AB69-492D-8EC8-70E4C21F8FD6}" type="slidenum">
              <a:rPr lang="en-GB" smtClean="0"/>
              <a:t>6</a:t>
            </a:fld>
            <a:endParaRPr lang="en-GB"/>
          </a:p>
        </p:txBody>
      </p:sp>
      <p:sp>
        <p:nvSpPr>
          <p:cNvPr id="54" name="Rectangle 53"/>
          <p:cNvSpPr/>
          <p:nvPr/>
        </p:nvSpPr>
        <p:spPr>
          <a:xfrm>
            <a:off x="443054" y="6184917"/>
            <a:ext cx="1039836" cy="488026"/>
          </a:xfrm>
          <a:prstGeom prst="rect">
            <a:avLst/>
          </a:prstGeom>
          <a:solidFill>
            <a:schemeClr val="accent6">
              <a:lumMod val="50000"/>
            </a:schemeClr>
          </a:solidFill>
          <a:ln>
            <a:solidFill>
              <a:schemeClr val="tx2">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lt1"/>
                </a:solidFill>
              </a:rPr>
              <a:t>Conv2D</a:t>
            </a:r>
            <a:endParaRPr lang="el-GR" sz="1400" dirty="0">
              <a:solidFill>
                <a:schemeClr val="lt1"/>
              </a:solidFill>
            </a:endParaRPr>
          </a:p>
        </p:txBody>
      </p:sp>
      <p:sp>
        <p:nvSpPr>
          <p:cNvPr id="58" name="Rectangle 57"/>
          <p:cNvSpPr/>
          <p:nvPr/>
        </p:nvSpPr>
        <p:spPr>
          <a:xfrm>
            <a:off x="1658244" y="6184917"/>
            <a:ext cx="1356351" cy="488026"/>
          </a:xfrm>
          <a:prstGeom prst="rect">
            <a:avLst/>
          </a:prstGeom>
          <a:solidFill>
            <a:schemeClr val="accent3">
              <a:lumMod val="40000"/>
              <a:lumOff val="60000"/>
            </a:schemeClr>
          </a:solidFill>
          <a:ln>
            <a:solidFill>
              <a:schemeClr val="tx2">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lt1"/>
                </a:solidFill>
              </a:rPr>
              <a:t>Batch Normalization</a:t>
            </a:r>
            <a:endParaRPr lang="el-GR" sz="1400" dirty="0">
              <a:solidFill>
                <a:schemeClr val="lt1"/>
              </a:solidFill>
            </a:endParaRPr>
          </a:p>
        </p:txBody>
      </p:sp>
      <p:sp>
        <p:nvSpPr>
          <p:cNvPr id="59" name="Rectangle 58"/>
          <p:cNvSpPr/>
          <p:nvPr/>
        </p:nvSpPr>
        <p:spPr>
          <a:xfrm>
            <a:off x="3177504" y="6187031"/>
            <a:ext cx="1319380" cy="483798"/>
          </a:xfrm>
          <a:prstGeom prst="rect">
            <a:avLst/>
          </a:prstGeom>
          <a:solidFill>
            <a:srgbClr val="3366CC"/>
          </a:solidFill>
          <a:ln>
            <a:solidFill>
              <a:schemeClr val="tx2">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lt1"/>
                </a:solidFill>
              </a:rPr>
              <a:t>MaxPooling2D</a:t>
            </a:r>
            <a:endParaRPr lang="el-GR" dirty="0">
              <a:solidFill>
                <a:schemeClr val="lt1"/>
              </a:solidFill>
            </a:endParaRPr>
          </a:p>
        </p:txBody>
      </p:sp>
      <p:sp>
        <p:nvSpPr>
          <p:cNvPr id="60" name="Rectangle 59"/>
          <p:cNvSpPr/>
          <p:nvPr/>
        </p:nvSpPr>
        <p:spPr>
          <a:xfrm>
            <a:off x="4659793" y="6184917"/>
            <a:ext cx="1136692" cy="485912"/>
          </a:xfrm>
          <a:prstGeom prst="rect">
            <a:avLst/>
          </a:prstGeom>
          <a:solidFill>
            <a:srgbClr val="0099FF"/>
          </a:solidFill>
          <a:ln>
            <a:solidFill>
              <a:schemeClr val="tx2">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lt1"/>
                </a:solidFill>
              </a:rPr>
              <a:t>Dropout</a:t>
            </a:r>
            <a:endParaRPr lang="el-GR" dirty="0">
              <a:solidFill>
                <a:schemeClr val="lt1"/>
              </a:solidFill>
            </a:endParaRPr>
          </a:p>
        </p:txBody>
      </p:sp>
      <p:sp>
        <p:nvSpPr>
          <p:cNvPr id="66" name="Rectangle 65"/>
          <p:cNvSpPr/>
          <p:nvPr/>
        </p:nvSpPr>
        <p:spPr>
          <a:xfrm>
            <a:off x="6011687" y="6184917"/>
            <a:ext cx="1125510" cy="488025"/>
          </a:xfrm>
          <a:prstGeom prst="rect">
            <a:avLst/>
          </a:prstGeom>
          <a:solidFill>
            <a:srgbClr val="339933"/>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Flatten</a:t>
            </a:r>
            <a:endParaRPr lang="el-GR" sz="1200" dirty="0"/>
          </a:p>
        </p:txBody>
      </p:sp>
      <p:sp>
        <p:nvSpPr>
          <p:cNvPr id="77" name="Rectangle 76"/>
          <p:cNvSpPr/>
          <p:nvPr/>
        </p:nvSpPr>
        <p:spPr>
          <a:xfrm>
            <a:off x="7343131" y="6162474"/>
            <a:ext cx="1150143" cy="488026"/>
          </a:xfrm>
          <a:prstGeom prst="rect">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Dense</a:t>
            </a:r>
            <a:endParaRPr lang="el-GR" sz="1400" dirty="0"/>
          </a:p>
        </p:txBody>
      </p:sp>
      <p:sp>
        <p:nvSpPr>
          <p:cNvPr id="30" name="Rectangle 29"/>
          <p:cNvSpPr/>
          <p:nvPr/>
        </p:nvSpPr>
        <p:spPr>
          <a:xfrm>
            <a:off x="2177982" y="3880458"/>
            <a:ext cx="274320" cy="1371600"/>
          </a:xfrm>
          <a:prstGeom prst="rect">
            <a:avLst/>
          </a:prstGeom>
          <a:solidFill>
            <a:schemeClr val="accent6">
              <a:lumMod val="50000"/>
            </a:schemeClr>
          </a:solidFill>
          <a:ln>
            <a:solidFill>
              <a:schemeClr val="tx2">
                <a:lumMod val="65000"/>
                <a:lumOff val="35000"/>
              </a:schemeClr>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isometricOffAxis2Right"/>
              <a:lightRig rig="threePt" dir="t"/>
            </a:scene3d>
          </a:bodyPr>
          <a:lstStyle/>
          <a:p>
            <a:pPr algn="ctr"/>
            <a:endParaRPr lang="el-GR"/>
          </a:p>
        </p:txBody>
      </p:sp>
      <p:sp>
        <p:nvSpPr>
          <p:cNvPr id="31" name="Rectangle 30"/>
          <p:cNvSpPr/>
          <p:nvPr/>
        </p:nvSpPr>
        <p:spPr>
          <a:xfrm>
            <a:off x="2426301" y="3895882"/>
            <a:ext cx="274320" cy="1371600"/>
          </a:xfrm>
          <a:prstGeom prst="rect">
            <a:avLst/>
          </a:prstGeom>
          <a:solidFill>
            <a:schemeClr val="accent3">
              <a:lumMod val="40000"/>
              <a:lumOff val="60000"/>
            </a:schemeClr>
          </a:solidFill>
          <a:ln>
            <a:solidFill>
              <a:schemeClr val="tx2">
                <a:lumMod val="65000"/>
                <a:lumOff val="35000"/>
              </a:schemeClr>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2" name="Rectangle 31"/>
          <p:cNvSpPr/>
          <p:nvPr/>
        </p:nvSpPr>
        <p:spPr>
          <a:xfrm>
            <a:off x="2688033" y="3901856"/>
            <a:ext cx="274320" cy="1371600"/>
          </a:xfrm>
          <a:prstGeom prst="rect">
            <a:avLst/>
          </a:prstGeom>
          <a:solidFill>
            <a:srgbClr val="3366CC"/>
          </a:solidFill>
          <a:ln>
            <a:solidFill>
              <a:schemeClr val="tx2">
                <a:lumMod val="65000"/>
                <a:lumOff val="35000"/>
              </a:schemeClr>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3" name="Rectangle 32"/>
          <p:cNvSpPr/>
          <p:nvPr/>
        </p:nvSpPr>
        <p:spPr>
          <a:xfrm>
            <a:off x="2974975" y="3956521"/>
            <a:ext cx="274320" cy="1371600"/>
          </a:xfrm>
          <a:prstGeom prst="rect">
            <a:avLst/>
          </a:prstGeom>
          <a:solidFill>
            <a:srgbClr val="0099FF"/>
          </a:solidFill>
          <a:ln>
            <a:solidFill>
              <a:schemeClr val="tx2">
                <a:lumMod val="65000"/>
                <a:lumOff val="35000"/>
              </a:schemeClr>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4" name="Rectangle 33"/>
          <p:cNvSpPr/>
          <p:nvPr/>
        </p:nvSpPr>
        <p:spPr>
          <a:xfrm>
            <a:off x="3254238" y="3956521"/>
            <a:ext cx="274320" cy="1371600"/>
          </a:xfrm>
          <a:prstGeom prst="rect">
            <a:avLst/>
          </a:prstGeom>
          <a:solidFill>
            <a:schemeClr val="accent6">
              <a:lumMod val="50000"/>
            </a:schemeClr>
          </a:solidFill>
          <a:ln>
            <a:solidFill>
              <a:schemeClr val="tx2">
                <a:lumMod val="65000"/>
                <a:lumOff val="35000"/>
              </a:schemeClr>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5" name="Rectangle 34"/>
          <p:cNvSpPr/>
          <p:nvPr/>
        </p:nvSpPr>
        <p:spPr>
          <a:xfrm>
            <a:off x="3525369" y="3956521"/>
            <a:ext cx="274320" cy="1371600"/>
          </a:xfrm>
          <a:prstGeom prst="rect">
            <a:avLst/>
          </a:prstGeom>
          <a:solidFill>
            <a:schemeClr val="accent6">
              <a:lumMod val="60000"/>
              <a:lumOff val="40000"/>
            </a:schemeClr>
          </a:solidFill>
          <a:ln>
            <a:solidFill>
              <a:schemeClr val="tx2">
                <a:lumMod val="65000"/>
                <a:lumOff val="35000"/>
              </a:schemeClr>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6" name="Rectangle 35"/>
          <p:cNvSpPr/>
          <p:nvPr/>
        </p:nvSpPr>
        <p:spPr>
          <a:xfrm>
            <a:off x="3796693" y="3956521"/>
            <a:ext cx="274320" cy="1371600"/>
          </a:xfrm>
          <a:prstGeom prst="rect">
            <a:avLst/>
          </a:prstGeom>
          <a:solidFill>
            <a:srgbClr val="3366CC"/>
          </a:solidFill>
          <a:ln>
            <a:solidFill>
              <a:schemeClr val="tx2">
                <a:lumMod val="65000"/>
                <a:lumOff val="35000"/>
              </a:schemeClr>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7" name="Rectangle 36"/>
          <p:cNvSpPr/>
          <p:nvPr/>
        </p:nvSpPr>
        <p:spPr>
          <a:xfrm>
            <a:off x="4659793" y="3945638"/>
            <a:ext cx="274320" cy="1371600"/>
          </a:xfrm>
          <a:prstGeom prst="rect">
            <a:avLst/>
          </a:prstGeom>
          <a:solidFill>
            <a:schemeClr val="accent6">
              <a:lumMod val="60000"/>
              <a:lumOff val="40000"/>
            </a:schemeClr>
          </a:solidFill>
          <a:ln>
            <a:solidFill>
              <a:schemeClr val="tx2">
                <a:lumMod val="65000"/>
                <a:lumOff val="35000"/>
              </a:schemeClr>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9" name="Rectangle 38"/>
          <p:cNvSpPr/>
          <p:nvPr/>
        </p:nvSpPr>
        <p:spPr>
          <a:xfrm>
            <a:off x="4974974" y="3956521"/>
            <a:ext cx="274320" cy="1371600"/>
          </a:xfrm>
          <a:prstGeom prst="rect">
            <a:avLst/>
          </a:prstGeom>
          <a:solidFill>
            <a:srgbClr val="3366CC"/>
          </a:solidFill>
          <a:ln>
            <a:solidFill>
              <a:schemeClr val="tx2">
                <a:lumMod val="65000"/>
                <a:lumOff val="35000"/>
              </a:schemeClr>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40" name="Rectangle 39"/>
          <p:cNvSpPr/>
          <p:nvPr/>
        </p:nvSpPr>
        <p:spPr>
          <a:xfrm>
            <a:off x="6773668" y="3962728"/>
            <a:ext cx="274320" cy="1371600"/>
          </a:xfrm>
          <a:prstGeom prst="rect">
            <a:avLst/>
          </a:prstGeom>
          <a:solidFill>
            <a:srgbClr val="339933"/>
          </a:solidFill>
          <a:ln>
            <a:solidFill>
              <a:schemeClr val="tx2">
                <a:lumMod val="65000"/>
                <a:lumOff val="35000"/>
              </a:schemeClr>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41" name="Rectangle 40"/>
          <p:cNvSpPr/>
          <p:nvPr/>
        </p:nvSpPr>
        <p:spPr>
          <a:xfrm>
            <a:off x="4093155" y="3956521"/>
            <a:ext cx="274320" cy="1371600"/>
          </a:xfrm>
          <a:prstGeom prst="rect">
            <a:avLst/>
          </a:prstGeom>
          <a:solidFill>
            <a:srgbClr val="0099FF"/>
          </a:solidFill>
          <a:ln>
            <a:solidFill>
              <a:schemeClr val="tx2">
                <a:lumMod val="65000"/>
                <a:lumOff val="35000"/>
              </a:schemeClr>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43" name="Rectangle 42"/>
          <p:cNvSpPr/>
          <p:nvPr/>
        </p:nvSpPr>
        <p:spPr>
          <a:xfrm>
            <a:off x="4389228" y="3908576"/>
            <a:ext cx="274320" cy="1371600"/>
          </a:xfrm>
          <a:prstGeom prst="rect">
            <a:avLst/>
          </a:prstGeom>
          <a:solidFill>
            <a:schemeClr val="accent6">
              <a:lumMod val="50000"/>
            </a:schemeClr>
          </a:solidFill>
          <a:ln>
            <a:solidFill>
              <a:schemeClr val="tx2">
                <a:lumMod val="65000"/>
                <a:lumOff val="35000"/>
              </a:schemeClr>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45" name="Rectangle 44"/>
          <p:cNvSpPr/>
          <p:nvPr/>
        </p:nvSpPr>
        <p:spPr>
          <a:xfrm>
            <a:off x="5570805" y="3956521"/>
            <a:ext cx="274320" cy="1371600"/>
          </a:xfrm>
          <a:prstGeom prst="rect">
            <a:avLst/>
          </a:prstGeom>
          <a:solidFill>
            <a:schemeClr val="accent6">
              <a:lumMod val="50000"/>
            </a:schemeClr>
          </a:solidFill>
          <a:ln>
            <a:solidFill>
              <a:schemeClr val="tx2">
                <a:lumMod val="65000"/>
                <a:lumOff val="35000"/>
              </a:schemeClr>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46" name="Rectangle 45"/>
          <p:cNvSpPr/>
          <p:nvPr/>
        </p:nvSpPr>
        <p:spPr>
          <a:xfrm>
            <a:off x="5258832" y="3977234"/>
            <a:ext cx="274320" cy="1371600"/>
          </a:xfrm>
          <a:prstGeom prst="rect">
            <a:avLst/>
          </a:prstGeom>
          <a:solidFill>
            <a:srgbClr val="0099FF"/>
          </a:solidFill>
          <a:ln>
            <a:solidFill>
              <a:schemeClr val="tx2">
                <a:lumMod val="65000"/>
                <a:lumOff val="35000"/>
              </a:schemeClr>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47" name="Rectangle 46"/>
          <p:cNvSpPr/>
          <p:nvPr/>
        </p:nvSpPr>
        <p:spPr>
          <a:xfrm>
            <a:off x="6437282" y="3942254"/>
            <a:ext cx="274320" cy="1371600"/>
          </a:xfrm>
          <a:prstGeom prst="rect">
            <a:avLst/>
          </a:prstGeom>
          <a:solidFill>
            <a:srgbClr val="0099FF"/>
          </a:solidFill>
          <a:ln>
            <a:solidFill>
              <a:schemeClr val="tx2">
                <a:lumMod val="65000"/>
                <a:lumOff val="35000"/>
              </a:schemeClr>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49" name="Rectangle 48"/>
          <p:cNvSpPr/>
          <p:nvPr/>
        </p:nvSpPr>
        <p:spPr>
          <a:xfrm>
            <a:off x="5840283" y="3942254"/>
            <a:ext cx="274320" cy="1371600"/>
          </a:xfrm>
          <a:prstGeom prst="rect">
            <a:avLst/>
          </a:prstGeom>
          <a:solidFill>
            <a:schemeClr val="accent6">
              <a:lumMod val="60000"/>
              <a:lumOff val="40000"/>
            </a:schemeClr>
          </a:solidFill>
          <a:ln>
            <a:solidFill>
              <a:schemeClr val="tx2">
                <a:lumMod val="65000"/>
                <a:lumOff val="35000"/>
              </a:schemeClr>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1" name="Rectangle 50"/>
          <p:cNvSpPr/>
          <p:nvPr/>
        </p:nvSpPr>
        <p:spPr>
          <a:xfrm>
            <a:off x="6144611" y="3956521"/>
            <a:ext cx="274320" cy="1371600"/>
          </a:xfrm>
          <a:prstGeom prst="rect">
            <a:avLst/>
          </a:prstGeom>
          <a:solidFill>
            <a:srgbClr val="3366CC"/>
          </a:solidFill>
          <a:ln>
            <a:solidFill>
              <a:schemeClr val="tx2">
                <a:lumMod val="65000"/>
                <a:lumOff val="35000"/>
              </a:schemeClr>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5" name="Rectangle 54"/>
          <p:cNvSpPr/>
          <p:nvPr/>
        </p:nvSpPr>
        <p:spPr>
          <a:xfrm>
            <a:off x="7068811" y="3956521"/>
            <a:ext cx="274320" cy="1371600"/>
          </a:xfrm>
          <a:prstGeom prst="rect">
            <a:avLst/>
          </a:prstGeom>
          <a:solidFill>
            <a:srgbClr val="FFC000"/>
          </a:solidFill>
          <a:ln>
            <a:solidFill>
              <a:schemeClr val="tx2">
                <a:lumMod val="65000"/>
                <a:lumOff val="35000"/>
              </a:schemeClr>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6" name="Rectangle 55"/>
          <p:cNvSpPr/>
          <p:nvPr/>
        </p:nvSpPr>
        <p:spPr>
          <a:xfrm>
            <a:off x="7351797" y="3931613"/>
            <a:ext cx="274320" cy="1371600"/>
          </a:xfrm>
          <a:prstGeom prst="rect">
            <a:avLst/>
          </a:prstGeom>
          <a:solidFill>
            <a:schemeClr val="accent6">
              <a:lumMod val="60000"/>
              <a:lumOff val="40000"/>
            </a:schemeClr>
          </a:solidFill>
          <a:ln>
            <a:solidFill>
              <a:schemeClr val="tx2">
                <a:lumMod val="65000"/>
                <a:lumOff val="35000"/>
              </a:schemeClr>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7" name="Rectangle 56"/>
          <p:cNvSpPr/>
          <p:nvPr/>
        </p:nvSpPr>
        <p:spPr>
          <a:xfrm>
            <a:off x="7622362" y="3919322"/>
            <a:ext cx="274320" cy="1371600"/>
          </a:xfrm>
          <a:prstGeom prst="rect">
            <a:avLst/>
          </a:prstGeom>
          <a:solidFill>
            <a:srgbClr val="0099FF"/>
          </a:solidFill>
          <a:ln>
            <a:solidFill>
              <a:schemeClr val="tx2">
                <a:lumMod val="65000"/>
                <a:lumOff val="35000"/>
              </a:schemeClr>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1" name="Rectangle 60"/>
          <p:cNvSpPr/>
          <p:nvPr/>
        </p:nvSpPr>
        <p:spPr>
          <a:xfrm>
            <a:off x="7898182" y="3925316"/>
            <a:ext cx="274320" cy="1375068"/>
          </a:xfrm>
          <a:prstGeom prst="rect">
            <a:avLst/>
          </a:prstGeom>
          <a:solidFill>
            <a:srgbClr val="FFC000"/>
          </a:solidFill>
          <a:ln>
            <a:solidFill>
              <a:schemeClr val="tx2">
                <a:lumMod val="65000"/>
                <a:lumOff val="35000"/>
              </a:schemeClr>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2" name="Rectangle 61"/>
          <p:cNvSpPr/>
          <p:nvPr/>
        </p:nvSpPr>
        <p:spPr>
          <a:xfrm>
            <a:off x="8194803" y="3934991"/>
            <a:ext cx="274320" cy="1371600"/>
          </a:xfrm>
          <a:prstGeom prst="rect">
            <a:avLst/>
          </a:prstGeom>
          <a:solidFill>
            <a:schemeClr val="accent6">
              <a:lumMod val="60000"/>
              <a:lumOff val="40000"/>
            </a:schemeClr>
          </a:solidFill>
          <a:ln>
            <a:solidFill>
              <a:schemeClr val="tx2">
                <a:lumMod val="65000"/>
                <a:lumOff val="35000"/>
              </a:schemeClr>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3" name="Rectangle 62"/>
          <p:cNvSpPr/>
          <p:nvPr/>
        </p:nvSpPr>
        <p:spPr>
          <a:xfrm>
            <a:off x="8503465" y="3967528"/>
            <a:ext cx="274320" cy="1371600"/>
          </a:xfrm>
          <a:prstGeom prst="rect">
            <a:avLst/>
          </a:prstGeom>
          <a:solidFill>
            <a:srgbClr val="0099FF"/>
          </a:solidFill>
          <a:ln>
            <a:solidFill>
              <a:schemeClr val="tx2">
                <a:lumMod val="65000"/>
                <a:lumOff val="35000"/>
              </a:schemeClr>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4" name="Rectangle 63"/>
          <p:cNvSpPr/>
          <p:nvPr/>
        </p:nvSpPr>
        <p:spPr>
          <a:xfrm>
            <a:off x="8794631" y="3971686"/>
            <a:ext cx="274320" cy="1371600"/>
          </a:xfrm>
          <a:prstGeom prst="rect">
            <a:avLst/>
          </a:prstGeom>
          <a:solidFill>
            <a:srgbClr val="FFC000"/>
          </a:solidFill>
          <a:ln>
            <a:solidFill>
              <a:schemeClr val="tx2">
                <a:lumMod val="65000"/>
                <a:lumOff val="35000"/>
              </a:schemeClr>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5" name="Rectangle 64"/>
          <p:cNvSpPr/>
          <p:nvPr/>
        </p:nvSpPr>
        <p:spPr>
          <a:xfrm>
            <a:off x="1888583" y="3816615"/>
            <a:ext cx="274320" cy="1371600"/>
          </a:xfrm>
          <a:prstGeom prst="rect">
            <a:avLst/>
          </a:prstGeom>
          <a:solidFill>
            <a:schemeClr val="accent6">
              <a:lumMod val="50000"/>
            </a:schemeClr>
          </a:solidFill>
          <a:ln>
            <a:solidFill>
              <a:schemeClr val="tx2">
                <a:lumMod val="65000"/>
                <a:lumOff val="35000"/>
              </a:schemeClr>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isometricOffAxis2Right"/>
              <a:lightRig rig="threePt" dir="t"/>
            </a:scene3d>
          </a:bodyPr>
          <a:lstStyle/>
          <a:p>
            <a:pPr algn="ctr"/>
            <a:endParaRPr lang="el-GR"/>
          </a:p>
        </p:txBody>
      </p:sp>
      <p:sp>
        <p:nvSpPr>
          <p:cNvPr id="20" name="Right Arrow 19"/>
          <p:cNvSpPr/>
          <p:nvPr/>
        </p:nvSpPr>
        <p:spPr>
          <a:xfrm>
            <a:off x="1723308" y="4295178"/>
            <a:ext cx="136741" cy="2069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21" name="Picture 20"/>
          <p:cNvPicPr>
            <a:picLocks noChangeAspect="1"/>
          </p:cNvPicPr>
          <p:nvPr/>
        </p:nvPicPr>
        <p:blipFill>
          <a:blip r:embed="rId2"/>
          <a:stretch>
            <a:fillRect/>
          </a:stretch>
        </p:blipFill>
        <p:spPr>
          <a:xfrm>
            <a:off x="285420" y="3505200"/>
            <a:ext cx="1314852" cy="1903637"/>
          </a:xfrm>
          <a:prstGeom prst="rect">
            <a:avLst/>
          </a:prstGeom>
        </p:spPr>
      </p:pic>
      <p:sp>
        <p:nvSpPr>
          <p:cNvPr id="22" name="Right Arrow 21"/>
          <p:cNvSpPr/>
          <p:nvPr/>
        </p:nvSpPr>
        <p:spPr>
          <a:xfrm>
            <a:off x="9165771" y="4502147"/>
            <a:ext cx="195943" cy="2657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9" name="Rectangle 68"/>
          <p:cNvSpPr/>
          <p:nvPr/>
        </p:nvSpPr>
        <p:spPr>
          <a:xfrm>
            <a:off x="9431449" y="4419150"/>
            <a:ext cx="878018" cy="3487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lumMod val="95000"/>
                    <a:lumOff val="5000"/>
                  </a:schemeClr>
                </a:solidFill>
              </a:rPr>
              <a:t>Genre</a:t>
            </a:r>
            <a:endParaRPr lang="el-GR" b="1" dirty="0">
              <a:solidFill>
                <a:schemeClr val="tx2">
                  <a:lumMod val="95000"/>
                  <a:lumOff val="5000"/>
                </a:schemeClr>
              </a:solidFill>
            </a:endParaRPr>
          </a:p>
        </p:txBody>
      </p:sp>
    </p:spTree>
    <p:extLst>
      <p:ext uri="{BB962C8B-B14F-4D97-AF65-F5344CB8AC3E}">
        <p14:creationId xmlns:p14="http://schemas.microsoft.com/office/powerpoint/2010/main" val="506370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7314"/>
          </a:xfrm>
        </p:spPr>
        <p:txBody>
          <a:bodyPr/>
          <a:lstStyle/>
          <a:p>
            <a:r>
              <a:rPr lang="en-US" dirty="0"/>
              <a:t>Results</a:t>
            </a:r>
            <a:endParaRPr lang="el-GR" dirty="0"/>
          </a:p>
        </p:txBody>
      </p:sp>
      <p:sp>
        <p:nvSpPr>
          <p:cNvPr id="3" name="Content Placeholder 2"/>
          <p:cNvSpPr>
            <a:spLocks noGrp="1"/>
          </p:cNvSpPr>
          <p:nvPr>
            <p:ph idx="1"/>
          </p:nvPr>
        </p:nvSpPr>
        <p:spPr>
          <a:xfrm>
            <a:off x="677333" y="1269775"/>
            <a:ext cx="3682703" cy="4771587"/>
          </a:xfrm>
        </p:spPr>
        <p:txBody>
          <a:bodyPr>
            <a:normAutofit/>
          </a:bodyPr>
          <a:lstStyle/>
          <a:p>
            <a:r>
              <a:rPr lang="en-US" dirty="0"/>
              <a:t>CNN</a:t>
            </a:r>
          </a:p>
          <a:p>
            <a:pPr lvl="1"/>
            <a:r>
              <a:rPr lang="en-US" dirty="0"/>
              <a:t>Accuracy: 25%</a:t>
            </a:r>
          </a:p>
          <a:p>
            <a:pPr lvl="1"/>
            <a:r>
              <a:rPr lang="en-US" dirty="0"/>
              <a:t>Precision: </a:t>
            </a:r>
            <a:r>
              <a:rPr lang="el-GR" dirty="0"/>
              <a:t>60</a:t>
            </a:r>
            <a:r>
              <a:rPr lang="en-US" dirty="0"/>
              <a:t>%</a:t>
            </a:r>
          </a:p>
          <a:p>
            <a:pPr lvl="1"/>
            <a:r>
              <a:rPr lang="en-US" dirty="0"/>
              <a:t>Recall:26%</a:t>
            </a:r>
          </a:p>
          <a:p>
            <a:pPr lvl="1"/>
            <a:r>
              <a:rPr lang="en-US" dirty="0"/>
              <a:t>F1*:14%</a:t>
            </a:r>
          </a:p>
          <a:p>
            <a:pPr marL="457200" lvl="1" indent="0">
              <a:buNone/>
            </a:pPr>
            <a:endParaRPr lang="en-US" dirty="0"/>
          </a:p>
          <a:p>
            <a:pPr marL="457200" lvl="1" indent="0">
              <a:buNone/>
            </a:pPr>
            <a:r>
              <a:rPr lang="en-US" dirty="0"/>
              <a:t>Our model has the </a:t>
            </a:r>
            <a:r>
              <a:rPr lang="en-US" dirty="0" smtClean="0"/>
              <a:t>best </a:t>
            </a:r>
            <a:r>
              <a:rPr lang="en-US" dirty="0"/>
              <a:t>F1 result when the movie genre is drama</a:t>
            </a:r>
            <a:r>
              <a:rPr lang="en-US" dirty="0" smtClean="0"/>
              <a:t>.</a:t>
            </a:r>
          </a:p>
          <a:p>
            <a:pPr marL="457200" lvl="1" indent="0">
              <a:buNone/>
            </a:pPr>
            <a:r>
              <a:rPr lang="en-US" dirty="0"/>
              <a:t>From the learning Curves, we can identify that the validation dataset appears easier for our model to predict than the training dataset. </a:t>
            </a:r>
          </a:p>
          <a:p>
            <a:pPr marL="457200" lvl="1" indent="0">
              <a:buNone/>
            </a:pPr>
            <a:r>
              <a:rPr lang="en-US" dirty="0"/>
              <a:t>		</a:t>
            </a:r>
          </a:p>
        </p:txBody>
      </p:sp>
      <p:sp>
        <p:nvSpPr>
          <p:cNvPr id="5" name="Slide Number Placeholder 4"/>
          <p:cNvSpPr>
            <a:spLocks noGrp="1"/>
          </p:cNvSpPr>
          <p:nvPr>
            <p:ph type="sldNum" sz="quarter" idx="12"/>
          </p:nvPr>
        </p:nvSpPr>
        <p:spPr/>
        <p:txBody>
          <a:bodyPr/>
          <a:lstStyle/>
          <a:p>
            <a:fld id="{9E5FF150-AB69-492D-8EC8-70E4C21F8FD6}" type="slidenum">
              <a:rPr lang="en-GB" smtClean="0"/>
              <a:t>7</a:t>
            </a:fld>
            <a:endParaRPr lang="en-GB"/>
          </a:p>
        </p:txBody>
      </p:sp>
      <p:sp>
        <p:nvSpPr>
          <p:cNvPr id="6" name="TextBox 5"/>
          <p:cNvSpPr txBox="1"/>
          <p:nvPr/>
        </p:nvSpPr>
        <p:spPr>
          <a:xfrm>
            <a:off x="677334" y="6332205"/>
            <a:ext cx="6350000" cy="276999"/>
          </a:xfrm>
          <a:prstGeom prst="rect">
            <a:avLst/>
          </a:prstGeom>
          <a:noFill/>
        </p:spPr>
        <p:txBody>
          <a:bodyPr wrap="square" rtlCol="0">
            <a:spAutoFit/>
          </a:bodyPr>
          <a:lstStyle/>
          <a:p>
            <a:r>
              <a:rPr lang="en-US" sz="1200" dirty="0"/>
              <a:t>* (Weighted average of precision and recall)</a:t>
            </a:r>
            <a:endParaRPr lang="el-GR" sz="1200" dirty="0"/>
          </a:p>
        </p:txBody>
      </p:sp>
      <p:pic>
        <p:nvPicPr>
          <p:cNvPr id="7" name="Picture 6"/>
          <p:cNvPicPr>
            <a:picLocks noChangeAspect="1"/>
          </p:cNvPicPr>
          <p:nvPr/>
        </p:nvPicPr>
        <p:blipFill>
          <a:blip r:embed="rId2"/>
          <a:stretch>
            <a:fillRect/>
          </a:stretch>
        </p:blipFill>
        <p:spPr>
          <a:xfrm>
            <a:off x="4296411" y="1419141"/>
            <a:ext cx="5084800" cy="4349151"/>
          </a:xfrm>
          <a:prstGeom prst="rect">
            <a:avLst/>
          </a:prstGeom>
        </p:spPr>
      </p:pic>
    </p:spTree>
    <p:extLst>
      <p:ext uri="{BB962C8B-B14F-4D97-AF65-F5344CB8AC3E}">
        <p14:creationId xmlns:p14="http://schemas.microsoft.com/office/powerpoint/2010/main" val="2301013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7314"/>
          </a:xfrm>
        </p:spPr>
        <p:txBody>
          <a:bodyPr>
            <a:normAutofit fontScale="90000"/>
          </a:bodyPr>
          <a:lstStyle/>
          <a:p>
            <a:r>
              <a:rPr lang="en-US" dirty="0"/>
              <a:t>CNN-LSTM (long-short term memory network)</a:t>
            </a:r>
          </a:p>
        </p:txBody>
      </p:sp>
      <p:sp>
        <p:nvSpPr>
          <p:cNvPr id="3" name="Content Placeholder 2"/>
          <p:cNvSpPr>
            <a:spLocks noGrp="1"/>
          </p:cNvSpPr>
          <p:nvPr>
            <p:ph idx="1"/>
          </p:nvPr>
        </p:nvSpPr>
        <p:spPr>
          <a:xfrm>
            <a:off x="677334" y="1206275"/>
            <a:ext cx="8596668" cy="2984725"/>
          </a:xfrm>
        </p:spPr>
        <p:txBody>
          <a:bodyPr/>
          <a:lstStyle/>
          <a:p>
            <a:r>
              <a:rPr lang="en-US" dirty="0"/>
              <a:t>The model takes as input the short description of the movie and returns the predicted genre of the movie.</a:t>
            </a:r>
          </a:p>
          <a:p>
            <a:pPr lvl="1"/>
            <a:r>
              <a:rPr lang="en-US" dirty="0"/>
              <a:t>Split the data into train and validation set</a:t>
            </a:r>
          </a:p>
          <a:p>
            <a:pPr lvl="1"/>
            <a:r>
              <a:rPr lang="en-US" dirty="0"/>
              <a:t>Clean the dataset from general used words in short description</a:t>
            </a:r>
          </a:p>
          <a:p>
            <a:pPr lvl="1"/>
            <a:r>
              <a:rPr lang="en-US" dirty="0"/>
              <a:t>Tokenize our words</a:t>
            </a:r>
          </a:p>
          <a:p>
            <a:pPr lvl="1"/>
            <a:r>
              <a:rPr lang="en-US" dirty="0"/>
              <a:t>Replace each token with one embedding</a:t>
            </a:r>
          </a:p>
          <a:p>
            <a:pPr lvl="1"/>
            <a:r>
              <a:rPr lang="en-US" dirty="0"/>
              <a:t>Make the embedding not trainable</a:t>
            </a:r>
          </a:p>
          <a:p>
            <a:r>
              <a:rPr lang="en-US" dirty="0"/>
              <a:t>Below we represent the composition of the model</a:t>
            </a:r>
            <a:endParaRPr lang="el-GR" dirty="0"/>
          </a:p>
        </p:txBody>
      </p:sp>
      <p:sp>
        <p:nvSpPr>
          <p:cNvPr id="5" name="Slide Number Placeholder 4"/>
          <p:cNvSpPr>
            <a:spLocks noGrp="1"/>
          </p:cNvSpPr>
          <p:nvPr>
            <p:ph type="sldNum" sz="quarter" idx="12"/>
          </p:nvPr>
        </p:nvSpPr>
        <p:spPr/>
        <p:txBody>
          <a:bodyPr/>
          <a:lstStyle/>
          <a:p>
            <a:fld id="{9E5FF150-AB69-492D-8EC8-70E4C21F8FD6}" type="slidenum">
              <a:rPr lang="en-GB" smtClean="0"/>
              <a:t>8</a:t>
            </a:fld>
            <a:endParaRPr lang="en-GB"/>
          </a:p>
        </p:txBody>
      </p:sp>
      <p:sp>
        <p:nvSpPr>
          <p:cNvPr id="6" name="Rectangle 5"/>
          <p:cNvSpPr/>
          <p:nvPr/>
        </p:nvSpPr>
        <p:spPr>
          <a:xfrm>
            <a:off x="443054" y="6184917"/>
            <a:ext cx="1039836" cy="488026"/>
          </a:xfrm>
          <a:prstGeom prst="rect">
            <a:avLst/>
          </a:prstGeom>
          <a:solidFill>
            <a:schemeClr val="accent6">
              <a:lumMod val="50000"/>
            </a:schemeClr>
          </a:solidFill>
          <a:ln>
            <a:solidFill>
              <a:schemeClr val="tx2">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lt1"/>
                </a:solidFill>
              </a:rPr>
              <a:t>Conv2D</a:t>
            </a:r>
            <a:endParaRPr lang="el-GR" sz="1400" dirty="0">
              <a:solidFill>
                <a:schemeClr val="lt1"/>
              </a:solidFill>
            </a:endParaRPr>
          </a:p>
        </p:txBody>
      </p:sp>
      <p:sp>
        <p:nvSpPr>
          <p:cNvPr id="7" name="Rectangle 6"/>
          <p:cNvSpPr/>
          <p:nvPr/>
        </p:nvSpPr>
        <p:spPr>
          <a:xfrm>
            <a:off x="3114004" y="6187031"/>
            <a:ext cx="1319380" cy="483798"/>
          </a:xfrm>
          <a:prstGeom prst="rect">
            <a:avLst/>
          </a:prstGeom>
          <a:solidFill>
            <a:srgbClr val="3366CC"/>
          </a:solidFill>
          <a:ln>
            <a:solidFill>
              <a:schemeClr val="tx2">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lt1"/>
                </a:solidFill>
              </a:rPr>
              <a:t>MaxPooling2D</a:t>
            </a:r>
            <a:endParaRPr lang="el-GR" dirty="0">
              <a:solidFill>
                <a:schemeClr val="lt1"/>
              </a:solidFill>
            </a:endParaRPr>
          </a:p>
        </p:txBody>
      </p:sp>
      <p:sp>
        <p:nvSpPr>
          <p:cNvPr id="8" name="Rectangle 7"/>
          <p:cNvSpPr/>
          <p:nvPr/>
        </p:nvSpPr>
        <p:spPr>
          <a:xfrm>
            <a:off x="1670507" y="6187031"/>
            <a:ext cx="1319380" cy="483798"/>
          </a:xfrm>
          <a:prstGeom prst="rect">
            <a:avLst/>
          </a:prstGeom>
          <a:solidFill>
            <a:srgbClr val="002060"/>
          </a:solidFill>
          <a:ln>
            <a:solidFill>
              <a:schemeClr val="tx2">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lt1"/>
                </a:solidFill>
              </a:rPr>
              <a:t>Embedding</a:t>
            </a:r>
            <a:endParaRPr lang="el-GR" dirty="0">
              <a:solidFill>
                <a:schemeClr val="lt1"/>
              </a:solidFill>
            </a:endParaRPr>
          </a:p>
        </p:txBody>
      </p:sp>
      <p:sp>
        <p:nvSpPr>
          <p:cNvPr id="9" name="Rectangle 8"/>
          <p:cNvSpPr/>
          <p:nvPr/>
        </p:nvSpPr>
        <p:spPr>
          <a:xfrm>
            <a:off x="7559686" y="6182803"/>
            <a:ext cx="1150143" cy="488026"/>
          </a:xfrm>
          <a:prstGeom prst="rect">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Dense</a:t>
            </a:r>
            <a:endParaRPr lang="el-GR" sz="1400" dirty="0"/>
          </a:p>
        </p:txBody>
      </p:sp>
      <p:sp>
        <p:nvSpPr>
          <p:cNvPr id="10" name="Rectangle 9"/>
          <p:cNvSpPr/>
          <p:nvPr/>
        </p:nvSpPr>
        <p:spPr>
          <a:xfrm>
            <a:off x="4582035" y="6187031"/>
            <a:ext cx="1319380" cy="483798"/>
          </a:xfrm>
          <a:prstGeom prst="rect">
            <a:avLst/>
          </a:prstGeom>
          <a:solidFill>
            <a:srgbClr val="C00000"/>
          </a:solidFill>
          <a:ln>
            <a:solidFill>
              <a:schemeClr val="tx2">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lt1"/>
                </a:solidFill>
              </a:rPr>
              <a:t>Spatial Dropout</a:t>
            </a:r>
            <a:endParaRPr lang="el-GR" dirty="0">
              <a:solidFill>
                <a:schemeClr val="lt1"/>
              </a:solidFill>
            </a:endParaRPr>
          </a:p>
        </p:txBody>
      </p:sp>
      <p:sp>
        <p:nvSpPr>
          <p:cNvPr id="11" name="Rectangle 10"/>
          <p:cNvSpPr/>
          <p:nvPr/>
        </p:nvSpPr>
        <p:spPr>
          <a:xfrm>
            <a:off x="4212055" y="4273365"/>
            <a:ext cx="274320" cy="1371600"/>
          </a:xfrm>
          <a:prstGeom prst="rect">
            <a:avLst/>
          </a:prstGeom>
          <a:solidFill>
            <a:srgbClr val="002060"/>
          </a:solidFill>
          <a:ln>
            <a:solidFill>
              <a:schemeClr val="tx2">
                <a:lumMod val="65000"/>
                <a:lumOff val="35000"/>
              </a:schemeClr>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isometricOffAxis2Right"/>
              <a:lightRig rig="threePt" dir="t"/>
            </a:scene3d>
          </a:bodyPr>
          <a:lstStyle/>
          <a:p>
            <a:pPr algn="ctr"/>
            <a:endParaRPr lang="el-GR"/>
          </a:p>
        </p:txBody>
      </p:sp>
      <p:sp>
        <p:nvSpPr>
          <p:cNvPr id="12" name="Rectangle 11"/>
          <p:cNvSpPr/>
          <p:nvPr/>
        </p:nvSpPr>
        <p:spPr>
          <a:xfrm>
            <a:off x="4524752" y="4273590"/>
            <a:ext cx="274320" cy="1371600"/>
          </a:xfrm>
          <a:prstGeom prst="rect">
            <a:avLst/>
          </a:prstGeom>
          <a:solidFill>
            <a:srgbClr val="002060"/>
          </a:solidFill>
          <a:ln>
            <a:solidFill>
              <a:schemeClr val="tx2">
                <a:lumMod val="65000"/>
                <a:lumOff val="35000"/>
              </a:schemeClr>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isometricOffAxis2Right"/>
              <a:lightRig rig="threePt" dir="t"/>
            </a:scene3d>
          </a:bodyPr>
          <a:lstStyle/>
          <a:p>
            <a:pPr algn="ctr"/>
            <a:endParaRPr lang="el-GR"/>
          </a:p>
        </p:txBody>
      </p:sp>
      <p:sp>
        <p:nvSpPr>
          <p:cNvPr id="13" name="Rectangle 12"/>
          <p:cNvSpPr/>
          <p:nvPr/>
        </p:nvSpPr>
        <p:spPr>
          <a:xfrm>
            <a:off x="4837449" y="4286515"/>
            <a:ext cx="274320" cy="1371600"/>
          </a:xfrm>
          <a:prstGeom prst="rect">
            <a:avLst/>
          </a:prstGeom>
          <a:solidFill>
            <a:srgbClr val="C00000"/>
          </a:solidFill>
          <a:ln>
            <a:solidFill>
              <a:schemeClr val="tx2">
                <a:lumMod val="65000"/>
                <a:lumOff val="35000"/>
              </a:schemeClr>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isometricOffAxis2Right"/>
              <a:lightRig rig="threePt" dir="t"/>
            </a:scene3d>
          </a:bodyPr>
          <a:lstStyle/>
          <a:p>
            <a:pPr algn="ctr"/>
            <a:endParaRPr lang="el-GR"/>
          </a:p>
        </p:txBody>
      </p:sp>
      <p:sp>
        <p:nvSpPr>
          <p:cNvPr id="14" name="Rectangle 13"/>
          <p:cNvSpPr/>
          <p:nvPr/>
        </p:nvSpPr>
        <p:spPr>
          <a:xfrm>
            <a:off x="5150146" y="4286515"/>
            <a:ext cx="274320" cy="1371600"/>
          </a:xfrm>
          <a:prstGeom prst="rect">
            <a:avLst/>
          </a:prstGeom>
          <a:solidFill>
            <a:schemeClr val="accent6">
              <a:lumMod val="50000"/>
            </a:schemeClr>
          </a:solidFill>
          <a:ln>
            <a:solidFill>
              <a:schemeClr val="tx2">
                <a:lumMod val="65000"/>
                <a:lumOff val="35000"/>
              </a:schemeClr>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isometricOffAxis2Right"/>
              <a:lightRig rig="threePt" dir="t"/>
            </a:scene3d>
          </a:bodyPr>
          <a:lstStyle/>
          <a:p>
            <a:pPr algn="ctr"/>
            <a:endParaRPr lang="el-GR"/>
          </a:p>
        </p:txBody>
      </p:sp>
      <p:sp>
        <p:nvSpPr>
          <p:cNvPr id="15" name="Rectangle 14"/>
          <p:cNvSpPr/>
          <p:nvPr/>
        </p:nvSpPr>
        <p:spPr>
          <a:xfrm>
            <a:off x="5433233" y="4286515"/>
            <a:ext cx="274320" cy="1371600"/>
          </a:xfrm>
          <a:prstGeom prst="rect">
            <a:avLst/>
          </a:prstGeom>
          <a:solidFill>
            <a:srgbClr val="3366CC"/>
          </a:solidFill>
          <a:ln>
            <a:solidFill>
              <a:schemeClr val="tx2">
                <a:lumMod val="65000"/>
                <a:lumOff val="35000"/>
              </a:schemeClr>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isometricOffAxis2Right"/>
              <a:lightRig rig="threePt" dir="t"/>
            </a:scene3d>
          </a:bodyPr>
          <a:lstStyle/>
          <a:p>
            <a:pPr algn="ctr"/>
            <a:endParaRPr lang="el-GR"/>
          </a:p>
        </p:txBody>
      </p:sp>
      <p:sp>
        <p:nvSpPr>
          <p:cNvPr id="16" name="Rectangle 15"/>
          <p:cNvSpPr/>
          <p:nvPr/>
        </p:nvSpPr>
        <p:spPr>
          <a:xfrm>
            <a:off x="6075902" y="4294731"/>
            <a:ext cx="274320" cy="1371600"/>
          </a:xfrm>
          <a:prstGeom prst="rect">
            <a:avLst/>
          </a:prstGeom>
          <a:solidFill>
            <a:srgbClr val="FFC000"/>
          </a:solidFill>
          <a:ln>
            <a:solidFill>
              <a:schemeClr val="tx2">
                <a:lumMod val="65000"/>
                <a:lumOff val="35000"/>
              </a:schemeClr>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7" name="Rectangle 16"/>
          <p:cNvSpPr/>
          <p:nvPr/>
        </p:nvSpPr>
        <p:spPr>
          <a:xfrm>
            <a:off x="6075902" y="6187031"/>
            <a:ext cx="1319380" cy="483798"/>
          </a:xfrm>
          <a:prstGeom prst="rect">
            <a:avLst/>
          </a:prstGeom>
          <a:solidFill>
            <a:srgbClr val="7030A0"/>
          </a:solidFill>
          <a:ln>
            <a:solidFill>
              <a:schemeClr val="tx2">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lt1"/>
                </a:solidFill>
              </a:rPr>
              <a:t>LSTM</a:t>
            </a:r>
            <a:endParaRPr lang="el-GR" dirty="0">
              <a:solidFill>
                <a:schemeClr val="lt1"/>
              </a:solidFill>
            </a:endParaRPr>
          </a:p>
        </p:txBody>
      </p:sp>
      <p:sp>
        <p:nvSpPr>
          <p:cNvPr id="18" name="Rectangle 17"/>
          <p:cNvSpPr/>
          <p:nvPr/>
        </p:nvSpPr>
        <p:spPr>
          <a:xfrm>
            <a:off x="5764255" y="4286515"/>
            <a:ext cx="274320" cy="1371600"/>
          </a:xfrm>
          <a:prstGeom prst="rect">
            <a:avLst/>
          </a:prstGeom>
          <a:solidFill>
            <a:srgbClr val="7030A0"/>
          </a:solidFill>
          <a:ln>
            <a:solidFill>
              <a:schemeClr val="tx2">
                <a:lumMod val="65000"/>
                <a:lumOff val="35000"/>
              </a:schemeClr>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9" name="Right Arrow 18"/>
          <p:cNvSpPr/>
          <p:nvPr/>
        </p:nvSpPr>
        <p:spPr>
          <a:xfrm>
            <a:off x="6494068" y="4826267"/>
            <a:ext cx="195943" cy="2657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0" name="Rectangle 19"/>
          <p:cNvSpPr/>
          <p:nvPr/>
        </p:nvSpPr>
        <p:spPr>
          <a:xfrm>
            <a:off x="6875346" y="4787675"/>
            <a:ext cx="878018" cy="3487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lumMod val="95000"/>
                    <a:lumOff val="5000"/>
                  </a:schemeClr>
                </a:solidFill>
              </a:rPr>
              <a:t>Genre</a:t>
            </a:r>
            <a:endParaRPr lang="el-GR" b="1" dirty="0">
              <a:solidFill>
                <a:schemeClr val="tx2">
                  <a:lumMod val="95000"/>
                  <a:lumOff val="5000"/>
                </a:schemeClr>
              </a:solidFill>
            </a:endParaRPr>
          </a:p>
        </p:txBody>
      </p:sp>
    </p:spTree>
    <p:extLst>
      <p:ext uri="{BB962C8B-B14F-4D97-AF65-F5344CB8AC3E}">
        <p14:creationId xmlns:p14="http://schemas.microsoft.com/office/powerpoint/2010/main" val="3070182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7314"/>
          </a:xfrm>
        </p:spPr>
        <p:txBody>
          <a:bodyPr/>
          <a:lstStyle/>
          <a:p>
            <a:r>
              <a:rPr lang="en-US" dirty="0"/>
              <a:t>Results</a:t>
            </a:r>
            <a:endParaRPr lang="el-GR" dirty="0"/>
          </a:p>
        </p:txBody>
      </p:sp>
      <p:sp>
        <p:nvSpPr>
          <p:cNvPr id="3" name="Content Placeholder 2"/>
          <p:cNvSpPr>
            <a:spLocks noGrp="1"/>
          </p:cNvSpPr>
          <p:nvPr>
            <p:ph idx="1"/>
          </p:nvPr>
        </p:nvSpPr>
        <p:spPr>
          <a:xfrm>
            <a:off x="520700" y="1269775"/>
            <a:ext cx="3378200" cy="3861025"/>
          </a:xfrm>
        </p:spPr>
        <p:txBody>
          <a:bodyPr>
            <a:normAutofit fontScale="77500" lnSpcReduction="20000"/>
          </a:bodyPr>
          <a:lstStyle/>
          <a:p>
            <a:r>
              <a:rPr lang="en-US" dirty="0"/>
              <a:t>CNN-LSTM</a:t>
            </a:r>
          </a:p>
          <a:p>
            <a:pPr lvl="1"/>
            <a:r>
              <a:rPr lang="en-US" dirty="0"/>
              <a:t>Accuracy:25%</a:t>
            </a:r>
          </a:p>
          <a:p>
            <a:pPr lvl="1"/>
            <a:r>
              <a:rPr lang="en-US" dirty="0"/>
              <a:t>Precison:3</a:t>
            </a:r>
            <a:r>
              <a:rPr lang="el-GR" dirty="0"/>
              <a:t>4</a:t>
            </a:r>
            <a:r>
              <a:rPr lang="en-US" dirty="0"/>
              <a:t>%</a:t>
            </a:r>
          </a:p>
          <a:p>
            <a:pPr lvl="1"/>
            <a:r>
              <a:rPr lang="en-US" dirty="0"/>
              <a:t>Recall:2</a:t>
            </a:r>
            <a:r>
              <a:rPr lang="el-GR" dirty="0"/>
              <a:t>5</a:t>
            </a:r>
            <a:r>
              <a:rPr lang="en-US" dirty="0"/>
              <a:t>.</a:t>
            </a:r>
            <a:r>
              <a:rPr lang="el-GR" dirty="0"/>
              <a:t>6</a:t>
            </a:r>
            <a:r>
              <a:rPr lang="en-US" dirty="0"/>
              <a:t>%</a:t>
            </a:r>
          </a:p>
          <a:p>
            <a:pPr lvl="1"/>
            <a:r>
              <a:rPr lang="en-US" dirty="0"/>
              <a:t>F1*:2</a:t>
            </a:r>
            <a:r>
              <a:rPr lang="el-GR" dirty="0"/>
              <a:t>5</a:t>
            </a:r>
            <a:r>
              <a:rPr lang="en-US" dirty="0"/>
              <a:t>%</a:t>
            </a:r>
            <a:endParaRPr lang="el-GR" dirty="0"/>
          </a:p>
          <a:p>
            <a:pPr marL="457200" lvl="1" indent="0">
              <a:buNone/>
            </a:pPr>
            <a:r>
              <a:rPr lang="en-US" dirty="0" smtClean="0"/>
              <a:t>Same as the previous model, it is more precise when dealing with drama or documentary film descriptions</a:t>
            </a:r>
            <a:r>
              <a:rPr lang="en-US" dirty="0" smtClean="0"/>
              <a:t>.</a:t>
            </a:r>
          </a:p>
          <a:p>
            <a:pPr marL="457200" lvl="1" indent="0">
              <a:buNone/>
            </a:pPr>
            <a:r>
              <a:rPr lang="en-US" dirty="0"/>
              <a:t>Regarding the Learning curve (loss vs epoch) we can observe that the training dataset has too few examples as compared to the validation dataset, hence the loss appears to improve over the first epochs, however a gap remains in both curves. F1 score and model accuracy suggest the same problem.</a:t>
            </a:r>
          </a:p>
          <a:p>
            <a:pPr marL="457200" lvl="1" indent="0">
              <a:buNone/>
            </a:pPr>
            <a:endParaRPr lang="en-US" dirty="0"/>
          </a:p>
        </p:txBody>
      </p:sp>
      <p:sp>
        <p:nvSpPr>
          <p:cNvPr id="5" name="Slide Number Placeholder 4"/>
          <p:cNvSpPr>
            <a:spLocks noGrp="1"/>
          </p:cNvSpPr>
          <p:nvPr>
            <p:ph type="sldNum" sz="quarter" idx="12"/>
          </p:nvPr>
        </p:nvSpPr>
        <p:spPr/>
        <p:txBody>
          <a:bodyPr/>
          <a:lstStyle/>
          <a:p>
            <a:fld id="{9E5FF150-AB69-492D-8EC8-70E4C21F8FD6}" type="slidenum">
              <a:rPr lang="en-GB" smtClean="0"/>
              <a:t>9</a:t>
            </a:fld>
            <a:endParaRPr lang="en-GB"/>
          </a:p>
        </p:txBody>
      </p:sp>
      <p:sp>
        <p:nvSpPr>
          <p:cNvPr id="6" name="TextBox 5"/>
          <p:cNvSpPr txBox="1"/>
          <p:nvPr/>
        </p:nvSpPr>
        <p:spPr>
          <a:xfrm>
            <a:off x="677334" y="6332205"/>
            <a:ext cx="6350000" cy="276999"/>
          </a:xfrm>
          <a:prstGeom prst="rect">
            <a:avLst/>
          </a:prstGeom>
          <a:noFill/>
        </p:spPr>
        <p:txBody>
          <a:bodyPr wrap="square" rtlCol="0">
            <a:spAutoFit/>
          </a:bodyPr>
          <a:lstStyle/>
          <a:p>
            <a:r>
              <a:rPr lang="en-US" sz="1200" dirty="0"/>
              <a:t>* (Weighted average of precision and recall)</a:t>
            </a:r>
            <a:endParaRPr lang="el-GR" sz="1200" dirty="0"/>
          </a:p>
        </p:txBody>
      </p:sp>
      <p:pic>
        <p:nvPicPr>
          <p:cNvPr id="4" name="Picture 3"/>
          <p:cNvPicPr>
            <a:picLocks noChangeAspect="1"/>
          </p:cNvPicPr>
          <p:nvPr/>
        </p:nvPicPr>
        <p:blipFill>
          <a:blip r:embed="rId2"/>
          <a:stretch>
            <a:fillRect/>
          </a:stretch>
        </p:blipFill>
        <p:spPr>
          <a:xfrm>
            <a:off x="3898900" y="1436914"/>
            <a:ext cx="5696560" cy="3860388"/>
          </a:xfrm>
          <a:prstGeom prst="rect">
            <a:avLst/>
          </a:prstGeom>
        </p:spPr>
      </p:pic>
    </p:spTree>
    <p:extLst>
      <p:ext uri="{BB962C8B-B14F-4D97-AF65-F5344CB8AC3E}">
        <p14:creationId xmlns:p14="http://schemas.microsoft.com/office/powerpoint/2010/main" val="463513274"/>
      </p:ext>
    </p:extLst>
  </p:cSld>
  <p:clrMapOvr>
    <a:masterClrMapping/>
  </p:clrMapOvr>
</p:sld>
</file>

<file path=ppt/theme/theme1.xml><?xml version="1.0" encoding="utf-8"?>
<a:theme xmlns:a="http://schemas.openxmlformats.org/drawingml/2006/main" name="Facet">
  <a:themeElements>
    <a:clrScheme name="Custom 1">
      <a:dk1>
        <a:sysClr val="windowText" lastClr="000000"/>
      </a:dk1>
      <a:lt1>
        <a:sysClr val="window" lastClr="FFFFFF"/>
      </a:lt1>
      <a:dk2>
        <a:srgbClr val="000000"/>
      </a:dk2>
      <a:lt2>
        <a:srgbClr val="F8F8F8"/>
      </a:lt2>
      <a:accent1>
        <a:srgbClr val="000000"/>
      </a:accent1>
      <a:accent2>
        <a:srgbClr val="262626"/>
      </a:accent2>
      <a:accent3>
        <a:srgbClr val="3F3F3F"/>
      </a:accent3>
      <a:accent4>
        <a:srgbClr val="595959"/>
      </a:accent4>
      <a:accent5>
        <a:srgbClr val="7F7F7F"/>
      </a:accent5>
      <a:accent6>
        <a:srgbClr val="7F7F7F"/>
      </a:accent6>
      <a:hlink>
        <a:srgbClr val="A5A5A5"/>
      </a:hlink>
      <a:folHlink>
        <a:srgbClr val="BFBFBF"/>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940</TotalTime>
  <Words>558</Words>
  <Application>Microsoft Office PowerPoint</Application>
  <PresentationFormat>Widescreen</PresentationFormat>
  <Paragraphs>81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Trebuchet MS</vt:lpstr>
      <vt:lpstr>Wingdings 3</vt:lpstr>
      <vt:lpstr>Facet</vt:lpstr>
      <vt:lpstr>Judge A Movie By Its Cover</vt:lpstr>
      <vt:lpstr>The idea</vt:lpstr>
      <vt:lpstr>Our scope</vt:lpstr>
      <vt:lpstr>Dataset</vt:lpstr>
      <vt:lpstr>Dataset</vt:lpstr>
      <vt:lpstr>CNN (Convolution Neural Network)</vt:lpstr>
      <vt:lpstr>Results</vt:lpstr>
      <vt:lpstr>CNN-LSTM (long-short term memory network)</vt:lpstr>
      <vt:lpstr>Results</vt:lpstr>
      <vt:lpstr>Conclusion</vt:lpstr>
      <vt:lpstr>THANK YOU FOR YOUR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Pricing Induction Project (Phase 1)</dc:title>
  <dc:creator>Michalis Prasinos</dc:creator>
  <cp:lastModifiedBy>Michalis Prasinos</cp:lastModifiedBy>
  <cp:revision>101</cp:revision>
  <dcterms:modified xsi:type="dcterms:W3CDTF">2020-10-18T15:17:36Z</dcterms:modified>
</cp:coreProperties>
</file>