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5" r:id="rId3"/>
    <p:sldId id="293" r:id="rId4"/>
    <p:sldId id="284" r:id="rId5"/>
    <p:sldId id="257" r:id="rId6"/>
    <p:sldId id="258" r:id="rId7"/>
    <p:sldId id="285" r:id="rId8"/>
    <p:sldId id="259" r:id="rId9"/>
    <p:sldId id="280" r:id="rId10"/>
    <p:sldId id="286" r:id="rId11"/>
    <p:sldId id="283" r:id="rId12"/>
    <p:sldId id="277" r:id="rId13"/>
    <p:sldId id="278" r:id="rId14"/>
    <p:sldId id="287" r:id="rId15"/>
    <p:sldId id="279" r:id="rId16"/>
    <p:sldId id="281" r:id="rId17"/>
    <p:sldId id="288" r:id="rId18"/>
    <p:sldId id="276" r:id="rId19"/>
    <p:sldId id="261" r:id="rId20"/>
    <p:sldId id="295" r:id="rId21"/>
    <p:sldId id="262" r:id="rId22"/>
    <p:sldId id="289" r:id="rId23"/>
    <p:sldId id="263" r:id="rId24"/>
    <p:sldId id="264" r:id="rId25"/>
    <p:sldId id="294" r:id="rId26"/>
    <p:sldId id="269" r:id="rId27"/>
    <p:sldId id="291" r:id="rId28"/>
    <p:sldId id="270" r:id="rId29"/>
    <p:sldId id="265" r:id="rId30"/>
    <p:sldId id="290" r:id="rId31"/>
    <p:sldId id="267" r:id="rId32"/>
    <p:sldId id="282" r:id="rId33"/>
    <p:sldId id="292" r:id="rId34"/>
    <p:sldId id="26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CA2"/>
    <a:srgbClr val="0CA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72374" autoAdjust="0"/>
  </p:normalViewPr>
  <p:slideViewPr>
    <p:cSldViewPr>
      <p:cViewPr varScale="1">
        <p:scale>
          <a:sx n="87" d="100"/>
          <a:sy n="87" d="100"/>
        </p:scale>
        <p:origin x="-20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93BB68-66F5-4CA0-9493-331A91EA466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GB"/>
        </a:p>
      </dgm:t>
    </dgm:pt>
    <dgm:pt modelId="{6C359B90-216E-470D-BEC7-4FC560C587DC}">
      <dgm:prSet phldrT="[Text]" phldr="1"/>
      <dgm:spPr/>
      <dgm:t>
        <a:bodyPr/>
        <a:lstStyle/>
        <a:p>
          <a:endParaRPr lang="en-GB" dirty="0"/>
        </a:p>
      </dgm:t>
    </dgm:pt>
    <dgm:pt modelId="{2E807A1D-C57C-46A9-AD1B-312DE0D3232B}" type="parTrans" cxnId="{485BC37F-E42F-4AC3-B876-C420A18A469F}">
      <dgm:prSet/>
      <dgm:spPr/>
      <dgm:t>
        <a:bodyPr/>
        <a:lstStyle/>
        <a:p>
          <a:endParaRPr lang="en-GB"/>
        </a:p>
      </dgm:t>
    </dgm:pt>
    <dgm:pt modelId="{15D9980B-27F0-4733-82A3-E7868D5A1DA1}" type="sibTrans" cxnId="{485BC37F-E42F-4AC3-B876-C420A18A469F}">
      <dgm:prSet/>
      <dgm:spPr/>
      <dgm:t>
        <a:bodyPr/>
        <a:lstStyle/>
        <a:p>
          <a:endParaRPr lang="en-GB"/>
        </a:p>
      </dgm:t>
    </dgm:pt>
    <dgm:pt modelId="{D74F4D66-1D66-4712-ADA1-F8D539813780}">
      <dgm:prSet phldrT="[Text]" phldr="1"/>
      <dgm:spPr/>
      <dgm:t>
        <a:bodyPr/>
        <a:lstStyle/>
        <a:p>
          <a:endParaRPr lang="en-GB" dirty="0"/>
        </a:p>
      </dgm:t>
    </dgm:pt>
    <dgm:pt modelId="{CB72F567-F846-4FBF-B1F3-956BFB37D31A}" type="parTrans" cxnId="{6502A1FD-2526-44BA-A06E-4728671679D7}">
      <dgm:prSet/>
      <dgm:spPr/>
      <dgm:t>
        <a:bodyPr/>
        <a:lstStyle/>
        <a:p>
          <a:endParaRPr lang="en-GB"/>
        </a:p>
      </dgm:t>
    </dgm:pt>
    <dgm:pt modelId="{8138F020-BBD7-4064-B9D4-69CB8A8AFC33}" type="sibTrans" cxnId="{6502A1FD-2526-44BA-A06E-4728671679D7}">
      <dgm:prSet/>
      <dgm:spPr/>
      <dgm:t>
        <a:bodyPr/>
        <a:lstStyle/>
        <a:p>
          <a:endParaRPr lang="en-GB"/>
        </a:p>
      </dgm:t>
    </dgm:pt>
    <dgm:pt modelId="{859AF61E-0DD9-4435-AF05-EF305E116B3C}">
      <dgm:prSet phldrT="[Text]" phldr="1"/>
      <dgm:spPr/>
      <dgm:t>
        <a:bodyPr/>
        <a:lstStyle/>
        <a:p>
          <a:endParaRPr lang="en-GB" dirty="0"/>
        </a:p>
      </dgm:t>
    </dgm:pt>
    <dgm:pt modelId="{691065D3-1C93-4ED2-BF38-31CF3965B47A}" type="parTrans" cxnId="{B8C528D5-A2F7-47AE-BB8C-2AA7F70A73C7}">
      <dgm:prSet/>
      <dgm:spPr/>
      <dgm:t>
        <a:bodyPr/>
        <a:lstStyle/>
        <a:p>
          <a:endParaRPr lang="en-GB"/>
        </a:p>
      </dgm:t>
    </dgm:pt>
    <dgm:pt modelId="{84CC5A81-1D8D-4A9E-AC71-4B3145A5F8B3}" type="sibTrans" cxnId="{B8C528D5-A2F7-47AE-BB8C-2AA7F70A73C7}">
      <dgm:prSet/>
      <dgm:spPr/>
      <dgm:t>
        <a:bodyPr/>
        <a:lstStyle/>
        <a:p>
          <a:endParaRPr lang="en-GB"/>
        </a:p>
      </dgm:t>
    </dgm:pt>
    <dgm:pt modelId="{D55D66F3-F90A-4340-AAD5-9C774D13A310}">
      <dgm:prSet phldrT="[Text]" phldr="1"/>
      <dgm:spPr/>
      <dgm:t>
        <a:bodyPr/>
        <a:lstStyle/>
        <a:p>
          <a:endParaRPr lang="en-GB"/>
        </a:p>
      </dgm:t>
    </dgm:pt>
    <dgm:pt modelId="{7EE36235-E04F-47B7-8CEB-B27991252B79}" type="parTrans" cxnId="{6D8B3E2D-54F1-4AD6-8E04-6824E37127FF}">
      <dgm:prSet/>
      <dgm:spPr/>
      <dgm:t>
        <a:bodyPr/>
        <a:lstStyle/>
        <a:p>
          <a:endParaRPr lang="en-GB"/>
        </a:p>
      </dgm:t>
    </dgm:pt>
    <dgm:pt modelId="{B8E82D41-3DB9-4650-B0E5-CCBCEA5E8904}" type="sibTrans" cxnId="{6D8B3E2D-54F1-4AD6-8E04-6824E37127FF}">
      <dgm:prSet/>
      <dgm:spPr/>
      <dgm:t>
        <a:bodyPr/>
        <a:lstStyle/>
        <a:p>
          <a:endParaRPr lang="en-GB"/>
        </a:p>
      </dgm:t>
    </dgm:pt>
    <dgm:pt modelId="{BE673EA1-6D2B-4B0D-B7B0-C42005F1B05B}">
      <dgm:prSet phldrT="[Text]" phldr="1"/>
      <dgm:spPr/>
      <dgm:t>
        <a:bodyPr/>
        <a:lstStyle/>
        <a:p>
          <a:endParaRPr lang="en-GB" dirty="0"/>
        </a:p>
      </dgm:t>
    </dgm:pt>
    <dgm:pt modelId="{4DFB784C-6160-4DC1-A519-9CF9C3D9C291}" type="parTrans" cxnId="{BE87F354-3F45-4761-A2AC-BF1E10C9DC35}">
      <dgm:prSet/>
      <dgm:spPr/>
      <dgm:t>
        <a:bodyPr/>
        <a:lstStyle/>
        <a:p>
          <a:endParaRPr lang="en-GB"/>
        </a:p>
      </dgm:t>
    </dgm:pt>
    <dgm:pt modelId="{9F1838CF-DD8E-4FC1-9C97-9193C279B6EC}" type="sibTrans" cxnId="{BE87F354-3F45-4761-A2AC-BF1E10C9DC35}">
      <dgm:prSet/>
      <dgm:spPr/>
      <dgm:t>
        <a:bodyPr/>
        <a:lstStyle/>
        <a:p>
          <a:endParaRPr lang="en-GB"/>
        </a:p>
      </dgm:t>
    </dgm:pt>
    <dgm:pt modelId="{776D549B-AD47-4D77-9198-B5C65C1D3DBE}" type="pres">
      <dgm:prSet presAssocID="{0F93BB68-66F5-4CA0-9493-331A91EA466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4F0B197-C0AA-48AB-8B2E-3D06C2226800}" type="pres">
      <dgm:prSet presAssocID="{6C359B90-216E-470D-BEC7-4FC560C587D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02398E-2866-42CB-9E5D-71B49B873383}" type="pres">
      <dgm:prSet presAssocID="{6C359B90-216E-470D-BEC7-4FC560C587DC}" presName="spNode" presStyleCnt="0"/>
      <dgm:spPr/>
    </dgm:pt>
    <dgm:pt modelId="{28BA6C8F-77F2-4D96-BC63-D57BB732D4E3}" type="pres">
      <dgm:prSet presAssocID="{15D9980B-27F0-4733-82A3-E7868D5A1DA1}" presName="sibTrans" presStyleLbl="sibTrans1D1" presStyleIdx="0" presStyleCnt="5"/>
      <dgm:spPr/>
      <dgm:t>
        <a:bodyPr/>
        <a:lstStyle/>
        <a:p>
          <a:endParaRPr lang="en-GB"/>
        </a:p>
      </dgm:t>
    </dgm:pt>
    <dgm:pt modelId="{8A123DEE-140D-4BB7-B9D7-42459FD38A30}" type="pres">
      <dgm:prSet presAssocID="{D74F4D66-1D66-4712-ADA1-F8D53981378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E1F9D8F-5711-4C15-A4B6-E9D8EA3AF3C4}" type="pres">
      <dgm:prSet presAssocID="{D74F4D66-1D66-4712-ADA1-F8D539813780}" presName="spNode" presStyleCnt="0"/>
      <dgm:spPr/>
    </dgm:pt>
    <dgm:pt modelId="{80848A35-1B2F-4B71-9C98-95768AE6AD18}" type="pres">
      <dgm:prSet presAssocID="{8138F020-BBD7-4064-B9D4-69CB8A8AFC33}" presName="sibTrans" presStyleLbl="sibTrans1D1" presStyleIdx="1" presStyleCnt="5"/>
      <dgm:spPr/>
      <dgm:t>
        <a:bodyPr/>
        <a:lstStyle/>
        <a:p>
          <a:endParaRPr lang="en-GB"/>
        </a:p>
      </dgm:t>
    </dgm:pt>
    <dgm:pt modelId="{4C7ECE7E-8AE9-4713-83C9-FF09D3BEDD6F}" type="pres">
      <dgm:prSet presAssocID="{859AF61E-0DD9-4435-AF05-EF305E116B3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58CFA1-80A9-47E2-AE6E-4C186ABF2A09}" type="pres">
      <dgm:prSet presAssocID="{859AF61E-0DD9-4435-AF05-EF305E116B3C}" presName="spNode" presStyleCnt="0"/>
      <dgm:spPr/>
    </dgm:pt>
    <dgm:pt modelId="{5CA501C9-E8F6-49C0-934B-00B2AB766CBE}" type="pres">
      <dgm:prSet presAssocID="{84CC5A81-1D8D-4A9E-AC71-4B3145A5F8B3}" presName="sibTrans" presStyleLbl="sibTrans1D1" presStyleIdx="2" presStyleCnt="5"/>
      <dgm:spPr/>
      <dgm:t>
        <a:bodyPr/>
        <a:lstStyle/>
        <a:p>
          <a:endParaRPr lang="en-GB"/>
        </a:p>
      </dgm:t>
    </dgm:pt>
    <dgm:pt modelId="{C4346596-A12A-45D2-9D41-57466C4CED03}" type="pres">
      <dgm:prSet presAssocID="{D55D66F3-F90A-4340-AAD5-9C774D13A31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4F6F50D-7DC4-4BFC-B282-70D69AF923BD}" type="pres">
      <dgm:prSet presAssocID="{D55D66F3-F90A-4340-AAD5-9C774D13A310}" presName="spNode" presStyleCnt="0"/>
      <dgm:spPr/>
    </dgm:pt>
    <dgm:pt modelId="{F5477A03-E70E-48C3-B770-C4EDC2B16122}" type="pres">
      <dgm:prSet presAssocID="{B8E82D41-3DB9-4650-B0E5-CCBCEA5E8904}" presName="sibTrans" presStyleLbl="sibTrans1D1" presStyleIdx="3" presStyleCnt="5"/>
      <dgm:spPr/>
      <dgm:t>
        <a:bodyPr/>
        <a:lstStyle/>
        <a:p>
          <a:endParaRPr lang="en-GB"/>
        </a:p>
      </dgm:t>
    </dgm:pt>
    <dgm:pt modelId="{4004826C-1401-442B-9941-26071CA0FEBD}" type="pres">
      <dgm:prSet presAssocID="{BE673EA1-6D2B-4B0D-B7B0-C42005F1B0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A1FBAD-B0BA-45F8-853D-1D6BA885306B}" type="pres">
      <dgm:prSet presAssocID="{BE673EA1-6D2B-4B0D-B7B0-C42005F1B05B}" presName="spNode" presStyleCnt="0"/>
      <dgm:spPr/>
    </dgm:pt>
    <dgm:pt modelId="{45D67F37-2775-44E4-824F-9409AFB45AFE}" type="pres">
      <dgm:prSet presAssocID="{9F1838CF-DD8E-4FC1-9C97-9193C279B6EC}" presName="sibTrans" presStyleLbl="sibTrans1D1" presStyleIdx="4" presStyleCnt="5"/>
      <dgm:spPr/>
      <dgm:t>
        <a:bodyPr/>
        <a:lstStyle/>
        <a:p>
          <a:endParaRPr lang="en-GB"/>
        </a:p>
      </dgm:t>
    </dgm:pt>
  </dgm:ptLst>
  <dgm:cxnLst>
    <dgm:cxn modelId="{853C0A46-3BCC-46DC-BD0B-6782DBB6AA95}" type="presOf" srcId="{BE673EA1-6D2B-4B0D-B7B0-C42005F1B05B}" destId="{4004826C-1401-442B-9941-26071CA0FEBD}" srcOrd="0" destOrd="0" presId="urn:microsoft.com/office/officeart/2005/8/layout/cycle6"/>
    <dgm:cxn modelId="{708CCA61-A092-4834-9EC2-17A48D47BD82}" type="presOf" srcId="{15D9980B-27F0-4733-82A3-E7868D5A1DA1}" destId="{28BA6C8F-77F2-4D96-BC63-D57BB732D4E3}" srcOrd="0" destOrd="0" presId="urn:microsoft.com/office/officeart/2005/8/layout/cycle6"/>
    <dgm:cxn modelId="{1ED5D7FF-ECE6-49FD-9756-62C71347AEE2}" type="presOf" srcId="{9F1838CF-DD8E-4FC1-9C97-9193C279B6EC}" destId="{45D67F37-2775-44E4-824F-9409AFB45AFE}" srcOrd="0" destOrd="0" presId="urn:microsoft.com/office/officeart/2005/8/layout/cycle6"/>
    <dgm:cxn modelId="{B8C528D5-A2F7-47AE-BB8C-2AA7F70A73C7}" srcId="{0F93BB68-66F5-4CA0-9493-331A91EA4668}" destId="{859AF61E-0DD9-4435-AF05-EF305E116B3C}" srcOrd="2" destOrd="0" parTransId="{691065D3-1C93-4ED2-BF38-31CF3965B47A}" sibTransId="{84CC5A81-1D8D-4A9E-AC71-4B3145A5F8B3}"/>
    <dgm:cxn modelId="{F296F0C0-C48B-4917-8176-BBFEDE24DE24}" type="presOf" srcId="{D74F4D66-1D66-4712-ADA1-F8D539813780}" destId="{8A123DEE-140D-4BB7-B9D7-42459FD38A30}" srcOrd="0" destOrd="0" presId="urn:microsoft.com/office/officeart/2005/8/layout/cycle6"/>
    <dgm:cxn modelId="{54DD1DF9-5D55-445C-9D3C-9C3AE6A5276E}" type="presOf" srcId="{859AF61E-0DD9-4435-AF05-EF305E116B3C}" destId="{4C7ECE7E-8AE9-4713-83C9-FF09D3BEDD6F}" srcOrd="0" destOrd="0" presId="urn:microsoft.com/office/officeart/2005/8/layout/cycle6"/>
    <dgm:cxn modelId="{FF7E848D-093D-4D07-8742-FDCE3E27FF36}" type="presOf" srcId="{8138F020-BBD7-4064-B9D4-69CB8A8AFC33}" destId="{80848A35-1B2F-4B71-9C98-95768AE6AD18}" srcOrd="0" destOrd="0" presId="urn:microsoft.com/office/officeart/2005/8/layout/cycle6"/>
    <dgm:cxn modelId="{C7C4A04B-30AB-41B5-8F41-A038E33D8B51}" type="presOf" srcId="{B8E82D41-3DB9-4650-B0E5-CCBCEA5E8904}" destId="{F5477A03-E70E-48C3-B770-C4EDC2B16122}" srcOrd="0" destOrd="0" presId="urn:microsoft.com/office/officeart/2005/8/layout/cycle6"/>
    <dgm:cxn modelId="{813F4EBD-B42A-43C9-9A7B-FB763579A0DC}" type="presOf" srcId="{6C359B90-216E-470D-BEC7-4FC560C587DC}" destId="{94F0B197-C0AA-48AB-8B2E-3D06C2226800}" srcOrd="0" destOrd="0" presId="urn:microsoft.com/office/officeart/2005/8/layout/cycle6"/>
    <dgm:cxn modelId="{04DD768E-76C0-43AE-BE9C-B564E51395B8}" type="presOf" srcId="{0F93BB68-66F5-4CA0-9493-331A91EA4668}" destId="{776D549B-AD47-4D77-9198-B5C65C1D3DBE}" srcOrd="0" destOrd="0" presId="urn:microsoft.com/office/officeart/2005/8/layout/cycle6"/>
    <dgm:cxn modelId="{65AFA5A4-0352-4353-9C74-A1E85A6F5A15}" type="presOf" srcId="{84CC5A81-1D8D-4A9E-AC71-4B3145A5F8B3}" destId="{5CA501C9-E8F6-49C0-934B-00B2AB766CBE}" srcOrd="0" destOrd="0" presId="urn:microsoft.com/office/officeart/2005/8/layout/cycle6"/>
    <dgm:cxn modelId="{16313648-CE79-4482-81D0-58CABA96F8D4}" type="presOf" srcId="{D55D66F3-F90A-4340-AAD5-9C774D13A310}" destId="{C4346596-A12A-45D2-9D41-57466C4CED03}" srcOrd="0" destOrd="0" presId="urn:microsoft.com/office/officeart/2005/8/layout/cycle6"/>
    <dgm:cxn modelId="{6502A1FD-2526-44BA-A06E-4728671679D7}" srcId="{0F93BB68-66F5-4CA0-9493-331A91EA4668}" destId="{D74F4D66-1D66-4712-ADA1-F8D539813780}" srcOrd="1" destOrd="0" parTransId="{CB72F567-F846-4FBF-B1F3-956BFB37D31A}" sibTransId="{8138F020-BBD7-4064-B9D4-69CB8A8AFC33}"/>
    <dgm:cxn modelId="{6D8B3E2D-54F1-4AD6-8E04-6824E37127FF}" srcId="{0F93BB68-66F5-4CA0-9493-331A91EA4668}" destId="{D55D66F3-F90A-4340-AAD5-9C774D13A310}" srcOrd="3" destOrd="0" parTransId="{7EE36235-E04F-47B7-8CEB-B27991252B79}" sibTransId="{B8E82D41-3DB9-4650-B0E5-CCBCEA5E8904}"/>
    <dgm:cxn modelId="{BE87F354-3F45-4761-A2AC-BF1E10C9DC35}" srcId="{0F93BB68-66F5-4CA0-9493-331A91EA4668}" destId="{BE673EA1-6D2B-4B0D-B7B0-C42005F1B05B}" srcOrd="4" destOrd="0" parTransId="{4DFB784C-6160-4DC1-A519-9CF9C3D9C291}" sibTransId="{9F1838CF-DD8E-4FC1-9C97-9193C279B6EC}"/>
    <dgm:cxn modelId="{485BC37F-E42F-4AC3-B876-C420A18A469F}" srcId="{0F93BB68-66F5-4CA0-9493-331A91EA4668}" destId="{6C359B90-216E-470D-BEC7-4FC560C587DC}" srcOrd="0" destOrd="0" parTransId="{2E807A1D-C57C-46A9-AD1B-312DE0D3232B}" sibTransId="{15D9980B-27F0-4733-82A3-E7868D5A1DA1}"/>
    <dgm:cxn modelId="{F9FD41B7-BBC9-4513-BFA1-AA409C00A8EB}" type="presParOf" srcId="{776D549B-AD47-4D77-9198-B5C65C1D3DBE}" destId="{94F0B197-C0AA-48AB-8B2E-3D06C2226800}" srcOrd="0" destOrd="0" presId="urn:microsoft.com/office/officeart/2005/8/layout/cycle6"/>
    <dgm:cxn modelId="{D19DE67A-9D50-421B-850B-56918BF21438}" type="presParOf" srcId="{776D549B-AD47-4D77-9198-B5C65C1D3DBE}" destId="{8E02398E-2866-42CB-9E5D-71B49B873383}" srcOrd="1" destOrd="0" presId="urn:microsoft.com/office/officeart/2005/8/layout/cycle6"/>
    <dgm:cxn modelId="{BF6CB791-E032-4A37-895B-3C5A90004223}" type="presParOf" srcId="{776D549B-AD47-4D77-9198-B5C65C1D3DBE}" destId="{28BA6C8F-77F2-4D96-BC63-D57BB732D4E3}" srcOrd="2" destOrd="0" presId="urn:microsoft.com/office/officeart/2005/8/layout/cycle6"/>
    <dgm:cxn modelId="{B435C45C-BC9A-4268-B3E5-9C44C1503A74}" type="presParOf" srcId="{776D549B-AD47-4D77-9198-B5C65C1D3DBE}" destId="{8A123DEE-140D-4BB7-B9D7-42459FD38A30}" srcOrd="3" destOrd="0" presId="urn:microsoft.com/office/officeart/2005/8/layout/cycle6"/>
    <dgm:cxn modelId="{745A8353-7801-4F28-9622-6DB5E1BCF255}" type="presParOf" srcId="{776D549B-AD47-4D77-9198-B5C65C1D3DBE}" destId="{6E1F9D8F-5711-4C15-A4B6-E9D8EA3AF3C4}" srcOrd="4" destOrd="0" presId="urn:microsoft.com/office/officeart/2005/8/layout/cycle6"/>
    <dgm:cxn modelId="{E768CEF5-F8FE-4768-A116-B44DC5A842BD}" type="presParOf" srcId="{776D549B-AD47-4D77-9198-B5C65C1D3DBE}" destId="{80848A35-1B2F-4B71-9C98-95768AE6AD18}" srcOrd="5" destOrd="0" presId="urn:microsoft.com/office/officeart/2005/8/layout/cycle6"/>
    <dgm:cxn modelId="{72DF9151-CDA1-404C-A0FB-463384660C32}" type="presParOf" srcId="{776D549B-AD47-4D77-9198-B5C65C1D3DBE}" destId="{4C7ECE7E-8AE9-4713-83C9-FF09D3BEDD6F}" srcOrd="6" destOrd="0" presId="urn:microsoft.com/office/officeart/2005/8/layout/cycle6"/>
    <dgm:cxn modelId="{F1237ABA-8048-4185-B5FD-AECC180BFE78}" type="presParOf" srcId="{776D549B-AD47-4D77-9198-B5C65C1D3DBE}" destId="{FF58CFA1-80A9-47E2-AE6E-4C186ABF2A09}" srcOrd="7" destOrd="0" presId="urn:microsoft.com/office/officeart/2005/8/layout/cycle6"/>
    <dgm:cxn modelId="{F48D415D-5A4B-46E0-B7F4-F5AC25BBA310}" type="presParOf" srcId="{776D549B-AD47-4D77-9198-B5C65C1D3DBE}" destId="{5CA501C9-E8F6-49C0-934B-00B2AB766CBE}" srcOrd="8" destOrd="0" presId="urn:microsoft.com/office/officeart/2005/8/layout/cycle6"/>
    <dgm:cxn modelId="{3549112F-2570-49DE-A971-71C1AF6FF803}" type="presParOf" srcId="{776D549B-AD47-4D77-9198-B5C65C1D3DBE}" destId="{C4346596-A12A-45D2-9D41-57466C4CED03}" srcOrd="9" destOrd="0" presId="urn:microsoft.com/office/officeart/2005/8/layout/cycle6"/>
    <dgm:cxn modelId="{10529B29-D264-48E4-86D3-E97664007C51}" type="presParOf" srcId="{776D549B-AD47-4D77-9198-B5C65C1D3DBE}" destId="{34F6F50D-7DC4-4BFC-B282-70D69AF923BD}" srcOrd="10" destOrd="0" presId="urn:microsoft.com/office/officeart/2005/8/layout/cycle6"/>
    <dgm:cxn modelId="{339D3811-D4E4-4E9E-815E-D0761E4297B1}" type="presParOf" srcId="{776D549B-AD47-4D77-9198-B5C65C1D3DBE}" destId="{F5477A03-E70E-48C3-B770-C4EDC2B16122}" srcOrd="11" destOrd="0" presId="urn:microsoft.com/office/officeart/2005/8/layout/cycle6"/>
    <dgm:cxn modelId="{D5B00F12-03DA-47B2-B745-94B6E584B2EC}" type="presParOf" srcId="{776D549B-AD47-4D77-9198-B5C65C1D3DBE}" destId="{4004826C-1401-442B-9941-26071CA0FEBD}" srcOrd="12" destOrd="0" presId="urn:microsoft.com/office/officeart/2005/8/layout/cycle6"/>
    <dgm:cxn modelId="{A6F3140D-CC47-48F7-AEEC-1CF8639C55B7}" type="presParOf" srcId="{776D549B-AD47-4D77-9198-B5C65C1D3DBE}" destId="{A8A1FBAD-B0BA-45F8-853D-1D6BA885306B}" srcOrd="13" destOrd="0" presId="urn:microsoft.com/office/officeart/2005/8/layout/cycle6"/>
    <dgm:cxn modelId="{26B67D18-4256-4872-9D77-049B2ED41397}" type="presParOf" srcId="{776D549B-AD47-4D77-9198-B5C65C1D3DBE}" destId="{45D67F37-2775-44E4-824F-9409AFB45AF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285B2-A6E0-42AF-8E43-9E48ED97F9A8}" type="datetimeFigureOut">
              <a:rPr lang="en-GB" smtClean="0"/>
              <a:t>26/05/2012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22C3-B2E4-4813-B2DD-D01745D26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60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ylecop.codeplex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532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787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StyleCop+</a:t>
            </a:r>
            <a:r>
              <a:rPr lang="en-GB" baseline="0" dirty="0" smtClean="0"/>
              <a:t> adds</a:t>
            </a:r>
          </a:p>
          <a:p>
            <a:r>
              <a:rPr lang="en-GB" baseline="0" dirty="0" smtClean="0"/>
              <a:t> - Advanced Naming Rules</a:t>
            </a:r>
          </a:p>
          <a:p>
            <a:r>
              <a:rPr lang="en-GB" baseline="0" dirty="0" smtClean="0"/>
              <a:t> - More Custom Rules</a:t>
            </a:r>
          </a:p>
          <a:p>
            <a:r>
              <a:rPr lang="en-GB" baseline="0" dirty="0" smtClean="0"/>
              <a:t>   - Code Line Must Not End With Whitespace</a:t>
            </a:r>
          </a:p>
          <a:p>
            <a:r>
              <a:rPr lang="en-GB" baseline="0" dirty="0" smtClean="0"/>
              <a:t>   - Check Allowed Indentation Characters</a:t>
            </a:r>
          </a:p>
          <a:p>
            <a:r>
              <a:rPr lang="en-GB" baseline="0" dirty="0" smtClean="0"/>
              <a:t>   - Check Whether Last Code Line is Empty</a:t>
            </a:r>
          </a:p>
          <a:p>
            <a:r>
              <a:rPr lang="en-GB" baseline="0" dirty="0" smtClean="0"/>
              <a:t>   - Code Line Must Not Be Longer Than…</a:t>
            </a:r>
          </a:p>
          <a:p>
            <a:r>
              <a:rPr lang="en-GB" baseline="0" dirty="0" smtClean="0"/>
              <a:t>   - Method Must Not Contain More Lines Than…</a:t>
            </a:r>
          </a:p>
          <a:p>
            <a:r>
              <a:rPr lang="en-GB" baseline="0" dirty="0" smtClean="0"/>
              <a:t>   - Property Must Not Contain More Lines Than…</a:t>
            </a:r>
          </a:p>
          <a:p>
            <a:endParaRPr lang="en-GB" baseline="0" dirty="0" smtClean="0"/>
          </a:p>
          <a:p>
            <a:r>
              <a:rPr lang="en-GB" baseline="0" dirty="0" smtClean="0"/>
              <a:t>JSL StyleCop adds</a:t>
            </a:r>
          </a:p>
          <a:p>
            <a:r>
              <a:rPr lang="en-GB" baseline="0" dirty="0" smtClean="0"/>
              <a:t> - More Custom Rules</a:t>
            </a:r>
          </a:p>
          <a:p>
            <a:r>
              <a:rPr lang="en-GB" baseline="0" dirty="0" smtClean="0"/>
              <a:t>   - Members Must be in Alphabetical Order</a:t>
            </a:r>
          </a:p>
          <a:p>
            <a:r>
              <a:rPr lang="en-GB" baseline="0" dirty="0" smtClean="0"/>
              <a:t>   - Don’t Compare to Boolean Constants</a:t>
            </a:r>
          </a:p>
          <a:p>
            <a:r>
              <a:rPr lang="en-GB" baseline="0" dirty="0" smtClean="0"/>
              <a:t>   - Local Variable Assignment Unused</a:t>
            </a:r>
          </a:p>
          <a:p>
            <a:r>
              <a:rPr lang="en-GB" baseline="0" dirty="0" smtClean="0"/>
              <a:t>   - Local Variables Should be Set Where They are Declared</a:t>
            </a:r>
          </a:p>
          <a:p>
            <a:r>
              <a:rPr lang="en-GB" baseline="0" smtClean="0"/>
              <a:t>   - Move Variable Declaration to Usage Level</a:t>
            </a:r>
            <a:endParaRPr lang="en-GB" smtClean="0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26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Questions – feel free to ask them at any point, just throw</a:t>
            </a:r>
            <a:r>
              <a:rPr lang="en-GB" baseline="0" dirty="0" smtClean="0"/>
              <a:t> up your hand, or if I don’t see you, feel free to shout at me.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Explain what I have on my machine, i.e. all code in Local Git Repo, Git Extensions in Visual Studio, </a:t>
            </a:r>
            <a:r>
              <a:rPr lang="en-GB" baseline="0" dirty="0" err="1" smtClean="0"/>
              <a:t>TeamCity</a:t>
            </a:r>
            <a:r>
              <a:rPr lang="en-GB" baseline="0" dirty="0" smtClean="0"/>
              <a:t>, local </a:t>
            </a:r>
            <a:r>
              <a:rPr lang="en-GB" baseline="0" dirty="0" err="1" smtClean="0"/>
              <a:t>Nuget</a:t>
            </a:r>
            <a:r>
              <a:rPr lang="en-GB" baseline="0" dirty="0" smtClean="0"/>
              <a:t> Repo for a couple packages</a:t>
            </a:r>
          </a:p>
          <a:p>
            <a:endParaRPr lang="en-GB" dirty="0" smtClean="0"/>
          </a:p>
          <a:p>
            <a:r>
              <a:rPr lang="en-GB" dirty="0" smtClean="0"/>
              <a:t>Make sure to explain</a:t>
            </a:r>
            <a:r>
              <a:rPr lang="en-GB" baseline="0" dirty="0" smtClean="0"/>
              <a:t> that the intention of the talk is to show how, out of the box, </a:t>
            </a:r>
            <a:r>
              <a:rPr lang="en-GB" baseline="0" dirty="0" err="1" smtClean="0"/>
              <a:t>StyleCop</a:t>
            </a:r>
            <a:r>
              <a:rPr lang="en-GB" baseline="0" dirty="0" smtClean="0"/>
              <a:t> can appear to be slightly “jarring”.  However, there are processes and tooling that you can add/implemented that can make things easier.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83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Ask who is currently using StyleCop</a:t>
            </a:r>
          </a:p>
          <a:p>
            <a:r>
              <a:rPr lang="en-GB" dirty="0" smtClean="0"/>
              <a:t>Ask who is currently using </a:t>
            </a:r>
            <a:r>
              <a:rPr lang="en-GB" dirty="0" err="1" smtClean="0"/>
              <a:t>FxCop</a:t>
            </a:r>
            <a:r>
              <a:rPr lang="en-GB" dirty="0" smtClean="0"/>
              <a:t> – Code Analysis</a:t>
            </a:r>
          </a:p>
          <a:p>
            <a:endParaRPr lang="en-GB" dirty="0" smtClean="0"/>
          </a:p>
          <a:p>
            <a:r>
              <a:rPr lang="en-GB" dirty="0" smtClean="0"/>
              <a:t>Coding Standard ARE NOT the personal preference of the most senior</a:t>
            </a:r>
            <a:r>
              <a:rPr lang="en-GB" baseline="0" dirty="0" smtClean="0"/>
              <a:t> person on the team!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5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rules are classified into the following categories: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Documentation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Layout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Maintainability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Naming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Ordering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Readability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Spacing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StyleCop includes both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command line versions of the tool. It is possible to create new rules to be used.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StyleCop was re-released as an open source project in April of 2010, at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http://stylecop.codeplex.com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Originally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used internally within Microsoft, and later released to the public.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037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StyleCop</a:t>
            </a:r>
            <a:r>
              <a:rPr lang="en-GB" dirty="0" smtClean="0"/>
              <a:t> Analysis</a:t>
            </a:r>
            <a:r>
              <a:rPr lang="en-GB" baseline="0" dirty="0" smtClean="0"/>
              <a:t> at:</a:t>
            </a:r>
          </a:p>
          <a:p>
            <a:r>
              <a:rPr lang="en-GB" baseline="0" dirty="0" smtClean="0"/>
              <a:t> - Solution Level</a:t>
            </a:r>
          </a:p>
          <a:p>
            <a:r>
              <a:rPr lang="en-GB" baseline="0" dirty="0" smtClean="0"/>
              <a:t> - Project Level</a:t>
            </a:r>
          </a:p>
          <a:p>
            <a:r>
              <a:rPr lang="en-GB" baseline="0" dirty="0" smtClean="0"/>
              <a:t> - Code File Level</a:t>
            </a:r>
          </a:p>
          <a:p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Turn On and Off Rules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Configure Settings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Override</a:t>
            </a:r>
            <a:r>
              <a:rPr lang="en-GB" baseline="0" dirty="0" smtClean="0"/>
              <a:t> Default Hungarian Notation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Specify Company Information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031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Mention</a:t>
            </a:r>
            <a:r>
              <a:rPr lang="en-GB" baseline="0" dirty="0" smtClean="0"/>
              <a:t> that this isn’t “required” if you use the </a:t>
            </a:r>
            <a:r>
              <a:rPr lang="en-GB" baseline="0" dirty="0" err="1" smtClean="0"/>
              <a:t>StyleCop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Nuget</a:t>
            </a:r>
            <a:r>
              <a:rPr lang="en-GB" baseline="0" dirty="0" smtClean="0"/>
              <a:t> Package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1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MSBuild</a:t>
            </a:r>
            <a:r>
              <a:rPr lang="en-GB" dirty="0" smtClean="0"/>
              <a:t> files</a:t>
            </a:r>
            <a:r>
              <a:rPr lang="en-GB" baseline="0" dirty="0" smtClean="0"/>
              <a:t> that are installed as part of the </a:t>
            </a:r>
            <a:r>
              <a:rPr lang="en-GB" baseline="0" dirty="0" err="1" smtClean="0"/>
              <a:t>StyleCop</a:t>
            </a:r>
            <a:r>
              <a:rPr lang="en-GB" baseline="0" dirty="0" smtClean="0"/>
              <a:t> installation are not actually required if you use the </a:t>
            </a:r>
            <a:r>
              <a:rPr lang="en-GB" baseline="0" dirty="0" err="1" smtClean="0"/>
              <a:t>Nuget</a:t>
            </a:r>
            <a:r>
              <a:rPr lang="en-GB" baseline="0" dirty="0" smtClean="0"/>
              <a:t> Package.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413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313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C:\Program Files (x86)\</a:t>
            </a:r>
            <a:r>
              <a:rPr lang="en-GB" dirty="0" err="1" smtClean="0"/>
              <a:t>MSBuild</a:t>
            </a:r>
            <a:r>
              <a:rPr lang="en-GB" dirty="0" smtClean="0"/>
              <a:t>\Microsoft\StyleCop\v4.4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2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600" y="764704"/>
            <a:ext cx="7200800" cy="72008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Heading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556792"/>
            <a:ext cx="7200900" cy="4464497"/>
          </a:xfrm>
        </p:spPr>
        <p:txBody>
          <a:bodyPr/>
          <a:lstStyle>
            <a:lvl1pPr algn="l">
              <a:defRPr lang="en-US" sz="2000" i="0" baseline="0" dirty="0" smtClean="0"/>
            </a:lvl1pPr>
            <a:lvl2pPr marL="742950" indent="-285750">
              <a:buFont typeface="Wingdings" pitchFamily="2" charset="2"/>
              <a:buChar char="§"/>
              <a:defRPr lang="en-US" sz="2000" dirty="0" smtClean="0"/>
            </a:lvl2pPr>
            <a:lvl3pPr marL="1257300" indent="-342900">
              <a:buClr>
                <a:srgbClr val="095CA2"/>
              </a:buClr>
              <a:buSzPct val="75000"/>
              <a:buFont typeface="Courier New" pitchFamily="49" charset="0"/>
              <a:buChar char="o"/>
              <a:defRPr lang="en-US" sz="2000" dirty="0" smtClean="0">
                <a:solidFill>
                  <a:srgbClr val="095CA2"/>
                </a:solidFill>
                <a:latin typeface="Arial" pitchFamily="34" charset="0"/>
                <a:cs typeface="Arial" pitchFamily="34" charset="0"/>
              </a:defRPr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dirty="0" smtClean="0"/>
              <a:t>Text here</a:t>
            </a:r>
          </a:p>
          <a:p>
            <a:pPr lvl="1"/>
            <a:r>
              <a:rPr lang="en-US" dirty="0" smtClean="0"/>
              <a:t>Level 1 bullet point</a:t>
            </a:r>
          </a:p>
          <a:p>
            <a:pPr lvl="2"/>
            <a:r>
              <a:rPr lang="en-US" dirty="0" smtClean="0"/>
              <a:t>Level 2 bullet point</a:t>
            </a:r>
          </a:p>
        </p:txBody>
      </p:sp>
    </p:spTree>
    <p:extLst>
      <p:ext uri="{BB962C8B-B14F-4D97-AF65-F5344CB8AC3E}">
        <p14:creationId xmlns:p14="http://schemas.microsoft.com/office/powerpoint/2010/main" val="517412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600" y="764704"/>
            <a:ext cx="7200800" cy="72008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Heading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556792"/>
            <a:ext cx="7200900" cy="4464496"/>
          </a:xfrm>
        </p:spPr>
        <p:txBody>
          <a:bodyPr/>
          <a:lstStyle>
            <a:lvl1pPr algn="l">
              <a:defRPr lang="en-US" sz="2000" i="0" baseline="0" dirty="0" smtClean="0">
                <a:solidFill>
                  <a:srgbClr val="095CA2"/>
                </a:solidFill>
              </a:defRPr>
            </a:lvl1pPr>
            <a:lvl2pPr marL="742950" indent="-285750">
              <a:buFont typeface="Wingdings" pitchFamily="2" charset="2"/>
              <a:buChar char="§"/>
              <a:defRPr lang="en-US" sz="2000" dirty="0" smtClean="0"/>
            </a:lvl2pPr>
            <a:lvl3pPr marL="1257300" indent="-342900">
              <a:buClr>
                <a:srgbClr val="095CA2"/>
              </a:buClr>
              <a:buSzPct val="75000"/>
              <a:buFont typeface="Courier New" pitchFamily="49" charset="0"/>
              <a:buChar char="o"/>
              <a:defRPr lang="en-US" sz="2000" dirty="0" smtClean="0">
                <a:solidFill>
                  <a:srgbClr val="095CA2"/>
                </a:solidFill>
                <a:latin typeface="Arial" pitchFamily="34" charset="0"/>
                <a:cs typeface="Arial" pitchFamily="34" charset="0"/>
              </a:defRPr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961452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71600" y="764704"/>
            <a:ext cx="7200800" cy="72008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Heading</a:t>
            </a:r>
            <a:endParaRPr lang="en-GB" dirty="0"/>
          </a:p>
        </p:txBody>
      </p:sp>
      <p:graphicFrame>
        <p:nvGraphicFramePr>
          <p:cNvPr id="15" name="Diagram 14"/>
          <p:cNvGraphicFramePr/>
          <p:nvPr userDrawn="1">
            <p:extLst>
              <p:ext uri="{D42A27DB-BD31-4B8C-83A1-F6EECF244321}">
                <p14:modId xmlns:p14="http://schemas.microsoft.com/office/powerpoint/2010/main" val="1001993936"/>
              </p:ext>
            </p:extLst>
          </p:nvPr>
        </p:nvGraphicFramePr>
        <p:xfrm>
          <a:off x="2267744" y="2348880"/>
          <a:ext cx="4632176" cy="3088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438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71600" y="764704"/>
            <a:ext cx="7200800" cy="72008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Heading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1556793"/>
            <a:ext cx="7200900" cy="4464496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GB" dirty="0" smtClean="0"/>
              <a:t>Insert picture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94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971600" y="764704"/>
            <a:ext cx="7200800" cy="72008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Heading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 hasCustomPrompt="1"/>
          </p:nvPr>
        </p:nvSpPr>
        <p:spPr>
          <a:xfrm>
            <a:off x="971550" y="1556792"/>
            <a:ext cx="7200900" cy="4464496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r>
              <a:rPr lang="en-GB" dirty="0" smtClean="0"/>
              <a:t>Insert table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738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71600" y="764704"/>
            <a:ext cx="7200800" cy="72008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Heading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556792"/>
            <a:ext cx="3529013" cy="4464496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GB" dirty="0" smtClean="0"/>
              <a:t>Insert text</a:t>
            </a:r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556792"/>
            <a:ext cx="3600450" cy="4464496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GB" dirty="0" smtClean="0"/>
              <a:t>Insert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41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916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600" y="1268760"/>
            <a:ext cx="72008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960" y="2100720"/>
            <a:ext cx="7232079" cy="190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800" dirty="0" smtClean="0">
                <a:solidFill>
                  <a:srgbClr val="095CA2"/>
                </a:solidFill>
                <a:latin typeface="Arial" pitchFamily="34" charset="0"/>
                <a:cs typeface="Arial" pitchFamily="34" charset="0"/>
              </a:rPr>
              <a:t>Presenter</a:t>
            </a:r>
          </a:p>
          <a:p>
            <a:r>
              <a:rPr lang="en-GB" sz="2800" dirty="0" smtClean="0">
                <a:solidFill>
                  <a:srgbClr val="095CA2"/>
                </a:solidFill>
                <a:latin typeface="Arial" pitchFamily="34" charset="0"/>
                <a:cs typeface="Arial" pitchFamily="34" charset="0"/>
              </a:rPr>
              <a:t>Venue</a:t>
            </a:r>
          </a:p>
          <a:p>
            <a:r>
              <a:rPr lang="en-GB" sz="2800" dirty="0" smtClean="0">
                <a:solidFill>
                  <a:srgbClr val="095CA2"/>
                </a:solidFill>
                <a:latin typeface="Arial" pitchFamily="34" charset="0"/>
                <a:cs typeface="Arial" pitchFamily="34" charset="0"/>
              </a:rPr>
              <a:t>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9193-0405-433A-AF3E-54198EB6D9D6}" type="datetimeFigureOut">
              <a:rPr lang="en-GB" smtClean="0"/>
              <a:t>26/05/2012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E1A6E-3303-4EBC-A085-2A336079911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6138000"/>
            <a:ext cx="9144000" cy="720000"/>
          </a:xfrm>
          <a:prstGeom prst="rect">
            <a:avLst/>
          </a:prstGeom>
          <a:gradFill>
            <a:gsLst>
              <a:gs pos="0">
                <a:srgbClr val="095CA2"/>
              </a:gs>
              <a:gs pos="100000">
                <a:srgbClr val="10A2D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33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9" r:id="rId3"/>
    <p:sldLayoutId id="2147483651" r:id="rId4"/>
    <p:sldLayoutId id="2147483655" r:id="rId5"/>
    <p:sldLayoutId id="2147483658" r:id="rId6"/>
    <p:sldLayoutId id="2147483657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0" kern="1200">
          <a:solidFill>
            <a:srgbClr val="095CA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Wingdings" pitchFamily="2" charset="2"/>
        <a:buNone/>
        <a:defRPr sz="2400" b="0" kern="1200">
          <a:solidFill>
            <a:srgbClr val="095CA2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95CA2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" TargetMode="External"/><Relationship Id="rId2" Type="http://schemas.openxmlformats.org/officeDocument/2006/relationships/hyperlink" Target="mailto:gep13@gep13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gep13.co.uk/blo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p13.me/MuNEL9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vstemplates.codeplex.com/" TargetMode="External"/><Relationship Id="rId2" Type="http://schemas.openxmlformats.org/officeDocument/2006/relationships/hyperlink" Target="http://vssnippets.codeplex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ylecopplus.codeplex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jslstylecop.codeplex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gep13.me/JIn0x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tylecopcontrib.codeplex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dxcorecommunityplugins/wiki/CR_StyleNinj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gep13@gep13.co.uk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tylecop.codeplex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tyleCo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ep13.me/ie1T0V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3600" b="1" dirty="0" smtClean="0"/>
              <a:t>StyleCop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Breaking </a:t>
            </a:r>
            <a:r>
              <a:rPr lang="en-GB" b="1" dirty="0"/>
              <a:t>down the barriers to entry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71600" y="2140924"/>
            <a:ext cx="7200800" cy="3448315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 smtClean="0"/>
              <a:t>Gary </a:t>
            </a:r>
            <a:r>
              <a:rPr lang="en-GB" dirty="0"/>
              <a:t>Ewan Park</a:t>
            </a:r>
          </a:p>
          <a:p>
            <a:r>
              <a:rPr lang="en-GB" dirty="0">
                <a:hlinkClick r:id="rId2"/>
              </a:rPr>
              <a:t>gep13@gep13.co.uk</a:t>
            </a:r>
            <a:endParaRPr lang="en-GB" dirty="0"/>
          </a:p>
          <a:p>
            <a:r>
              <a:rPr lang="en-GB" dirty="0"/>
              <a:t>Twitter: </a:t>
            </a:r>
            <a:r>
              <a:rPr lang="en-GB" dirty="0">
                <a:hlinkClick r:id="rId3"/>
              </a:rPr>
              <a:t>@gep13</a:t>
            </a:r>
            <a:endParaRPr lang="en-GB" dirty="0"/>
          </a:p>
          <a:p>
            <a:r>
              <a:rPr lang="en-GB" dirty="0"/>
              <a:t>Blog: </a:t>
            </a: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www.gep13.co.uk/blog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990068"/>
            <a:ext cx="1836000" cy="5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MSBuild</a:t>
            </a:r>
            <a:r>
              <a:rPr lang="en-GB" sz="6000" dirty="0" smtClean="0"/>
              <a:t> Integration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935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This gets installed by default…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71550" y="1556792"/>
            <a:ext cx="2808362" cy="4464497"/>
          </a:xfrm>
        </p:spPr>
        <p:txBody>
          <a:bodyPr/>
          <a:lstStyle/>
          <a:p>
            <a:r>
              <a:rPr lang="en-GB" dirty="0" smtClean="0"/>
              <a:t>During the installation</a:t>
            </a:r>
          </a:p>
          <a:p>
            <a:r>
              <a:rPr lang="en-GB" dirty="0" smtClean="0"/>
              <a:t>you have the option</a:t>
            </a:r>
          </a:p>
          <a:p>
            <a:r>
              <a:rPr lang="en-GB" dirty="0" smtClean="0"/>
              <a:t>to install </a:t>
            </a:r>
            <a:r>
              <a:rPr lang="en-GB" dirty="0" err="1" smtClean="0"/>
              <a:t>MSBuild</a:t>
            </a:r>
            <a:r>
              <a:rPr lang="en-GB" dirty="0" smtClean="0"/>
              <a:t> files.  These files will be required if you want to integrate StyleCop analysis with the Visual Studio build process or a Continuous Integration Server.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62" y="1484784"/>
            <a:ext cx="484890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 smtClean="0"/>
              <a:t>MSBuild</a:t>
            </a:r>
            <a:r>
              <a:rPr lang="en-GB" b="1" dirty="0" smtClean="0"/>
              <a:t> Integration – Visual Studio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To add StyleCop as part of the “Build” process in Visual Studio follow these steps: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Use the </a:t>
            </a:r>
            <a:r>
              <a:rPr lang="en-GB" dirty="0" err="1" smtClean="0"/>
              <a:t>StyleCop.MSBuild</a:t>
            </a:r>
            <a:r>
              <a:rPr lang="en-GB" dirty="0" smtClean="0"/>
              <a:t> </a:t>
            </a:r>
            <a:r>
              <a:rPr lang="en-GB" dirty="0" err="1" smtClean="0"/>
              <a:t>Nuget</a:t>
            </a:r>
            <a:r>
              <a:rPr lang="en-GB" dirty="0" smtClean="0"/>
              <a:t> package to install the necessary files and make file edits.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This edits the project file to include: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Add the following property in the project file to force all warnings to be treated as errors:</a:t>
            </a:r>
            <a:br>
              <a:rPr lang="en-GB" dirty="0" smtClean="0"/>
            </a:br>
            <a:endParaRPr lang="en-GB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08598"/>
            <a:ext cx="7010400" cy="55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81128"/>
            <a:ext cx="6048375" cy="79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71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095CA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b="1" dirty="0" smtClean="0"/>
              <a:t>Demo 2</a:t>
            </a:r>
            <a:endParaRPr lang="en-GB" b="1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b="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MSBuild</a:t>
            </a:r>
            <a:r>
              <a:rPr lang="en-GB" dirty="0" smtClean="0"/>
              <a:t> Integration</a:t>
            </a:r>
          </a:p>
          <a:p>
            <a:endParaRPr lang="en-GB" dirty="0" smtClean="0"/>
          </a:p>
          <a:p>
            <a:r>
              <a:rPr lang="en-GB" dirty="0" smtClean="0"/>
              <a:t>Including StyleCop Analysis as part of the Build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79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 smtClean="0"/>
              <a:t>Using a Custom Task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42215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 smtClean="0"/>
              <a:t>MSBuild</a:t>
            </a:r>
            <a:r>
              <a:rPr lang="en-GB" b="1" dirty="0" smtClean="0"/>
              <a:t> Integration – Custom Task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GB" dirty="0" smtClean="0"/>
              <a:t>StyleCop also includes a </a:t>
            </a:r>
            <a:r>
              <a:rPr lang="en-GB" dirty="0" err="1" smtClean="0"/>
              <a:t>MSBuild</a:t>
            </a:r>
            <a:r>
              <a:rPr lang="en-GB" dirty="0" smtClean="0"/>
              <a:t> task that can be used to create a custom build step</a:t>
            </a:r>
          </a:p>
          <a:p>
            <a:pPr marL="342900" indent="-342900">
              <a:buFont typeface="Arial" charset="0"/>
              <a:buChar char="•"/>
            </a:pPr>
            <a:endParaRPr lang="en-GB" dirty="0"/>
          </a:p>
          <a:p>
            <a:pPr marL="342900" indent="-342900">
              <a:buFont typeface="Arial" charset="0"/>
              <a:buChar char="•"/>
            </a:pPr>
            <a:endParaRPr lang="en-GB" dirty="0" smtClean="0"/>
          </a:p>
          <a:p>
            <a:pPr marL="342900" indent="-342900">
              <a:buFont typeface="Arial" charset="0"/>
              <a:buChar char="•"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6422649" cy="2520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7356" y="5589240"/>
            <a:ext cx="3758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GB" sz="1200" dirty="0" smtClean="0"/>
              <a:t>Manning Publications – Continuous Integration in .NET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200" dirty="0">
                <a:hlinkClick r:id="rId4"/>
              </a:rPr>
              <a:t>http://</a:t>
            </a:r>
            <a:r>
              <a:rPr lang="en-GB" sz="1200" dirty="0" smtClean="0">
                <a:hlinkClick r:id="rId4"/>
              </a:rPr>
              <a:t>gep13.me/MuNEL9</a:t>
            </a:r>
            <a:endParaRPr lang="en-GB" sz="1200" dirty="0" smtClean="0"/>
          </a:p>
          <a:p>
            <a:pPr marL="171450" indent="-171450">
              <a:buFont typeface="Arial" charset="0"/>
              <a:buChar char="•"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22310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095CA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b="1" dirty="0" smtClean="0"/>
              <a:t>Demo 3</a:t>
            </a:r>
            <a:endParaRPr lang="en-GB" b="1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b="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Using a Custom Task</a:t>
            </a:r>
          </a:p>
          <a:p>
            <a:endParaRPr lang="en-GB" dirty="0" smtClean="0"/>
          </a:p>
          <a:p>
            <a:r>
              <a:rPr lang="en-GB" dirty="0" smtClean="0"/>
              <a:t>Running StyleCop Analysis as a custom task with </a:t>
            </a:r>
            <a:r>
              <a:rPr lang="en-GB" dirty="0" err="1" smtClean="0"/>
              <a:t>MSBuild</a:t>
            </a:r>
            <a:r>
              <a:rPr lang="en-GB" dirty="0" smtClean="0"/>
              <a:t> and </a:t>
            </a:r>
            <a:r>
              <a:rPr lang="en-GB" dirty="0" err="1" smtClean="0"/>
              <a:t>TeamCity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0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 smtClean="0"/>
              <a:t>StyleCop Compliance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41447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Visual Studio Templates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71550" y="1556792"/>
            <a:ext cx="2808362" cy="4464497"/>
          </a:xfrm>
        </p:spPr>
        <p:txBody>
          <a:bodyPr>
            <a:normAutofit/>
          </a:bodyPr>
          <a:lstStyle/>
          <a:p>
            <a:r>
              <a:rPr lang="en-GB" dirty="0" smtClean="0"/>
              <a:t>During the installation</a:t>
            </a:r>
          </a:p>
          <a:p>
            <a:r>
              <a:rPr lang="en-GB" dirty="0" smtClean="0"/>
              <a:t>you have the option to install a new set of Visual Studio Templates, which will already by StyleCop “compliant”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62" y="1484784"/>
            <a:ext cx="484890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Going further with more templates…</a:t>
            </a:r>
            <a:endParaRPr lang="en-GB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Use </a:t>
            </a:r>
            <a:r>
              <a:rPr lang="en-GB" dirty="0"/>
              <a:t>StyleCop compliant code </a:t>
            </a:r>
            <a:r>
              <a:rPr lang="en-GB" dirty="0" smtClean="0"/>
              <a:t>snippets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://vssnippets.codeplex.com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Use StyleCop compliant project/item </a:t>
            </a:r>
            <a:r>
              <a:rPr lang="en-GB" dirty="0" smtClean="0"/>
              <a:t>templates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vstemplates.codeplex.com/</a:t>
            </a:r>
            <a:endParaRPr lang="en-GB" dirty="0"/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657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Agenda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What is StyleCop?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Visual Studio Integration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err="1" smtClean="0"/>
              <a:t>MSBuild</a:t>
            </a:r>
            <a:r>
              <a:rPr lang="en-GB" dirty="0" smtClean="0"/>
              <a:t> Integration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Using a Custom Task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StyleCop Compliance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Extending StyleCop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Working with “Legacy” Applications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Additional Tooling </a:t>
            </a:r>
            <a:r>
              <a:rPr lang="en-GB" dirty="0" smtClean="0"/>
              <a:t>Support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4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Talk to your Team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Get </a:t>
            </a:r>
            <a:r>
              <a:rPr lang="en-GB" dirty="0"/>
              <a:t>Buy-In from your Team Members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GB" dirty="0"/>
              <a:t>Only enable the </a:t>
            </a:r>
            <a:r>
              <a:rPr lang="en-GB" dirty="0" err="1"/>
              <a:t>StyleCop</a:t>
            </a:r>
            <a:r>
              <a:rPr lang="en-GB" dirty="0"/>
              <a:t> rules that you want to follow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GB" dirty="0"/>
              <a:t>Have a team meeting to decide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9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095CA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b="1" dirty="0" smtClean="0"/>
              <a:t>Demo 4</a:t>
            </a:r>
            <a:endParaRPr lang="en-GB" b="1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b="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StyleCop</a:t>
            </a:r>
            <a:r>
              <a:rPr lang="en-GB" dirty="0" smtClean="0"/>
              <a:t> Compliance</a:t>
            </a:r>
          </a:p>
          <a:p>
            <a:endParaRPr lang="en-GB" dirty="0" smtClean="0"/>
          </a:p>
          <a:p>
            <a:r>
              <a:rPr lang="en-GB" dirty="0" smtClean="0"/>
              <a:t>Using StyleCop Compliant Project/Item Templates and Code Snippets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6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 smtClean="0"/>
              <a:t>Extending StyleCop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0282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Add More StyleCop Rules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There are a number of projects that are extending the built-in StyleCop </a:t>
            </a:r>
            <a:r>
              <a:rPr lang="en-GB" dirty="0" smtClean="0"/>
              <a:t>rules:</a:t>
            </a:r>
            <a:br>
              <a:rPr lang="en-GB" dirty="0" smtClean="0"/>
            </a:br>
            <a:endParaRPr lang="en-GB" dirty="0"/>
          </a:p>
          <a:p>
            <a:pPr lvl="1"/>
            <a:r>
              <a:rPr lang="en-GB" dirty="0"/>
              <a:t>StyleCop+</a:t>
            </a:r>
          </a:p>
          <a:p>
            <a:pPr lvl="2"/>
            <a:r>
              <a:rPr lang="en-GB" dirty="0">
                <a:hlinkClick r:id="rId3"/>
              </a:rPr>
              <a:t>http://stylecopplus.codeplex.com/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JSL </a:t>
            </a:r>
            <a:r>
              <a:rPr lang="en-GB" dirty="0"/>
              <a:t>StyleCop</a:t>
            </a:r>
          </a:p>
          <a:p>
            <a:pPr lvl="2"/>
            <a:r>
              <a:rPr lang="en-GB" dirty="0">
                <a:hlinkClick r:id="rId4"/>
              </a:rPr>
              <a:t>http://jslstylecop.codeplex.com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062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Create your own </a:t>
            </a:r>
            <a:r>
              <a:rPr lang="en-GB" b="1" dirty="0"/>
              <a:t>Custom StyleCop Rule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71600" y="1844824"/>
            <a:ext cx="7200900" cy="38877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Create a </a:t>
            </a:r>
            <a:r>
              <a:rPr lang="en-GB" b="1" dirty="0" err="1" smtClean="0"/>
              <a:t>.Net</a:t>
            </a:r>
            <a:r>
              <a:rPr lang="en-GB" b="1" dirty="0" smtClean="0"/>
              <a:t> Framework 3.5</a:t>
            </a:r>
            <a:r>
              <a:rPr lang="en-GB" dirty="0" smtClean="0"/>
              <a:t> Class </a:t>
            </a:r>
            <a:r>
              <a:rPr lang="en-GB" dirty="0"/>
              <a:t>Library Project in Visual Studio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 a </a:t>
            </a:r>
            <a:r>
              <a:rPr lang="en-GB" dirty="0" smtClean="0"/>
              <a:t>reference </a:t>
            </a:r>
            <a:r>
              <a:rPr lang="en-GB" dirty="0"/>
              <a:t>to </a:t>
            </a:r>
            <a:r>
              <a:rPr lang="en-GB" dirty="0" smtClean="0"/>
              <a:t>StyleCop.dll </a:t>
            </a:r>
            <a:r>
              <a:rPr lang="en-GB" dirty="0"/>
              <a:t>and </a:t>
            </a:r>
            <a:r>
              <a:rPr lang="en-GB" dirty="0" smtClean="0"/>
              <a:t>StyleCop.Csharp.dll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your </a:t>
            </a:r>
            <a:r>
              <a:rPr lang="en-GB" dirty="0" err="1"/>
              <a:t>analyzer</a:t>
            </a:r>
            <a:r>
              <a:rPr lang="en-GB" dirty="0"/>
              <a:t> class that inherits from </a:t>
            </a:r>
            <a:r>
              <a:rPr lang="en-GB" dirty="0" err="1"/>
              <a:t>SourceAnalyzer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 an XML file with the same name as the </a:t>
            </a:r>
            <a:r>
              <a:rPr lang="en-GB" dirty="0" err="1"/>
              <a:t>analyzer</a:t>
            </a:r>
            <a:r>
              <a:rPr lang="en-GB" dirty="0"/>
              <a:t> class. Set the properties of the XML file to be an Embedded Resource and not copy to the output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Override the </a:t>
            </a:r>
            <a:r>
              <a:rPr lang="en-GB" dirty="0" err="1"/>
              <a:t>AnalyzeDocument</a:t>
            </a:r>
            <a:r>
              <a:rPr lang="en-GB" dirty="0"/>
              <a:t> </a:t>
            </a:r>
            <a:r>
              <a:rPr lang="en-GB" dirty="0" smtClean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You </a:t>
            </a:r>
            <a:r>
              <a:rPr lang="en-GB" dirty="0"/>
              <a:t>are ready to write your own analysis </a:t>
            </a:r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2327" y="5881409"/>
            <a:ext cx="1833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GB" sz="1200" dirty="0" smtClean="0">
                <a:hlinkClick r:id="rId2"/>
              </a:rPr>
              <a:t>http</a:t>
            </a:r>
            <a:r>
              <a:rPr lang="en-GB" sz="1200" dirty="0">
                <a:hlinkClick r:id="rId2"/>
              </a:rPr>
              <a:t>://</a:t>
            </a:r>
            <a:r>
              <a:rPr lang="en-GB" sz="1200" dirty="0" smtClean="0">
                <a:hlinkClick r:id="rId2"/>
              </a:rPr>
              <a:t>gep13.me/JIn0xL</a:t>
            </a: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9918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 smtClean="0"/>
              <a:t>StyleCop</a:t>
            </a:r>
            <a:r>
              <a:rPr lang="en-GB" b="1" dirty="0" smtClean="0"/>
              <a:t> </a:t>
            </a:r>
            <a:r>
              <a:rPr lang="en-GB" b="1" dirty="0" err="1" smtClean="0"/>
              <a:t>Contrib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This </a:t>
            </a:r>
            <a:r>
              <a:rPr lang="en-GB" dirty="0" err="1" smtClean="0"/>
              <a:t>CodePlex</a:t>
            </a:r>
            <a:r>
              <a:rPr lang="en-GB" dirty="0" smtClean="0"/>
              <a:t> Project started out life as another Custom </a:t>
            </a:r>
            <a:r>
              <a:rPr lang="en-GB" dirty="0" err="1" smtClean="0"/>
              <a:t>StyleCop</a:t>
            </a:r>
            <a:r>
              <a:rPr lang="en-GB" dirty="0" smtClean="0"/>
              <a:t> Rule Library, however, now it is a Unit Testing Framework for Custom </a:t>
            </a:r>
            <a:r>
              <a:rPr lang="en-GB" dirty="0" err="1" smtClean="0"/>
              <a:t>StyleCop</a:t>
            </a:r>
            <a:r>
              <a:rPr lang="en-GB" dirty="0" smtClean="0"/>
              <a:t> Rules</a:t>
            </a:r>
          </a:p>
          <a:p>
            <a:endParaRPr lang="en-GB" dirty="0"/>
          </a:p>
          <a:p>
            <a:pPr algn="ctr"/>
            <a:r>
              <a:rPr lang="en-GB" dirty="0" smtClean="0">
                <a:hlinkClick r:id="rId2"/>
              </a:rPr>
              <a:t>http://stylecopcontrib.codeplex.com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Allows you to quickly begin testing your Rules, without the need to debug multiple instances of 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62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095CA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b="1" dirty="0" smtClean="0"/>
              <a:t>Demo 5</a:t>
            </a:r>
            <a:endParaRPr lang="en-GB" b="1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b="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Extending </a:t>
            </a:r>
            <a:r>
              <a:rPr lang="en-GB" dirty="0" err="1" smtClean="0"/>
              <a:t>StyleCop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Create a Custom </a:t>
            </a:r>
            <a:r>
              <a:rPr lang="en-GB" dirty="0" err="1" smtClean="0"/>
              <a:t>StyleCop</a:t>
            </a:r>
            <a:r>
              <a:rPr lang="en-GB" dirty="0" smtClean="0"/>
              <a:t> Rule and then test it with Unit 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6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/>
              <a:t>Working with “Legacy” </a:t>
            </a:r>
            <a:r>
              <a:rPr lang="en-GB" sz="6000" dirty="0" smtClean="0"/>
              <a:t>Applications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3081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Using StyleCop in an Existing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Turn off analysis for </a:t>
            </a:r>
            <a:br>
              <a:rPr lang="en-GB" dirty="0"/>
            </a:br>
            <a:r>
              <a:rPr lang="en-GB" dirty="0"/>
              <a:t>generated 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Surround code in a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region </a:t>
            </a:r>
            <a:r>
              <a:rPr lang="en-GB" dirty="0"/>
              <a:t>with the text ‘generated code</a:t>
            </a:r>
            <a:r>
              <a:rPr lang="en-GB" dirty="0" smtClean="0"/>
              <a:t>’ </a:t>
            </a:r>
            <a:r>
              <a:rPr lang="en-GB" dirty="0"/>
              <a:t>within </a:t>
            </a:r>
            <a:r>
              <a:rPr lang="en-GB" dirty="0" smtClean="0"/>
              <a:t>the title</a:t>
            </a:r>
            <a:endParaRPr lang="en-GB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Turn off StyleCop Analysis for a particular </a:t>
            </a:r>
            <a:r>
              <a:rPr lang="en-GB" dirty="0" smtClean="0"/>
              <a:t>file using </a:t>
            </a:r>
            <a:r>
              <a:rPr lang="en-GB" dirty="0" err="1" smtClean="0"/>
              <a:t>SourceFileList</a:t>
            </a:r>
            <a:r>
              <a:rPr lang="en-GB" dirty="0" smtClean="0"/>
              <a:t> in </a:t>
            </a:r>
            <a:r>
              <a:rPr lang="en-GB" dirty="0" err="1" smtClean="0"/>
              <a:t>Settings.StyleCop</a:t>
            </a:r>
            <a:r>
              <a:rPr lang="en-GB" dirty="0" smtClean="0"/>
              <a:t> file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Turn off </a:t>
            </a:r>
            <a:r>
              <a:rPr lang="en-GB" dirty="0" err="1" smtClean="0"/>
              <a:t>StyleCop</a:t>
            </a:r>
            <a:r>
              <a:rPr lang="en-GB" dirty="0" smtClean="0"/>
              <a:t> Analysis for an entire project using </a:t>
            </a:r>
            <a:r>
              <a:rPr lang="en-GB" dirty="0" err="1" smtClean="0"/>
              <a:t>Settings.StyleCop</a:t>
            </a:r>
            <a:r>
              <a:rPr lang="en-GB" dirty="0" smtClean="0"/>
              <a:t> file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96848"/>
            <a:ext cx="3698844" cy="1168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38609"/>
            <a:ext cx="8096250" cy="1314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3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095CA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b="1" dirty="0" smtClean="0"/>
              <a:t>Demo 6</a:t>
            </a:r>
            <a:endParaRPr lang="en-GB" b="1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b="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Working with “Legacy” Applications</a:t>
            </a:r>
          </a:p>
          <a:p>
            <a:endParaRPr lang="en-GB" dirty="0" smtClean="0"/>
          </a:p>
          <a:p>
            <a:r>
              <a:rPr lang="en-GB" dirty="0" smtClean="0"/>
              <a:t>Turning StyleCop off for an existing large project using Settings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2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Source Code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sz="3600" dirty="0" smtClean="0"/>
          </a:p>
          <a:p>
            <a:pPr algn="ctr"/>
            <a:endParaRPr lang="en-GB" sz="3600" dirty="0"/>
          </a:p>
          <a:p>
            <a:pPr algn="ctr"/>
            <a:r>
              <a:rPr lang="en-GB" sz="3600" dirty="0" smtClean="0"/>
              <a:t>http://gep13.me/StyleCopDemos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148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/>
              <a:t>Additional Tooling </a:t>
            </a:r>
            <a:r>
              <a:rPr lang="en-GB" sz="6000" dirty="0" smtClean="0"/>
              <a:t>Support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2706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Refactoring StyleCop Rules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There are plugins available for both </a:t>
            </a:r>
            <a:r>
              <a:rPr lang="en-GB" dirty="0" err="1"/>
              <a:t>CodeRush</a:t>
            </a:r>
            <a:r>
              <a:rPr lang="en-GB" dirty="0"/>
              <a:t> and </a:t>
            </a:r>
            <a:r>
              <a:rPr lang="en-GB" dirty="0" err="1"/>
              <a:t>ReSharper</a:t>
            </a:r>
            <a:r>
              <a:rPr lang="en-GB" dirty="0"/>
              <a:t> to help refactor code to be StyleCop Compliant</a:t>
            </a:r>
          </a:p>
          <a:p>
            <a:endParaRPr lang="en-GB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StyleCop For </a:t>
            </a:r>
            <a:r>
              <a:rPr lang="en-GB" dirty="0" err="1"/>
              <a:t>ReSharper</a:t>
            </a:r>
            <a:endParaRPr lang="en-GB" dirty="0"/>
          </a:p>
          <a:p>
            <a:pPr lvl="1"/>
            <a:r>
              <a:rPr lang="en-GB" dirty="0" smtClean="0"/>
              <a:t>Now included as part of the core StyleCop installation</a:t>
            </a:r>
          </a:p>
          <a:p>
            <a:pPr lvl="1"/>
            <a:r>
              <a:rPr lang="en-GB" dirty="0" smtClean="0"/>
              <a:t>Automatically </a:t>
            </a:r>
            <a:r>
              <a:rPr lang="en-GB" dirty="0"/>
              <a:t>fixes </a:t>
            </a:r>
            <a:r>
              <a:rPr lang="en-GB" dirty="0" smtClean="0"/>
              <a:t>128 </a:t>
            </a:r>
            <a:r>
              <a:rPr lang="en-GB" dirty="0"/>
              <a:t>StyleCop issues during </a:t>
            </a:r>
            <a:r>
              <a:rPr lang="en-GB" dirty="0" err="1"/>
              <a:t>ReSharper</a:t>
            </a:r>
            <a:r>
              <a:rPr lang="en-GB" dirty="0"/>
              <a:t> </a:t>
            </a:r>
            <a:r>
              <a:rPr lang="en-GB" dirty="0" smtClean="0"/>
              <a:t>“</a:t>
            </a:r>
            <a:r>
              <a:rPr lang="en-GB" dirty="0" err="1" smtClean="0"/>
              <a:t>CleanUp</a:t>
            </a:r>
            <a:r>
              <a:rPr lang="en-GB" dirty="0" smtClean="0"/>
              <a:t> Code…”</a:t>
            </a:r>
            <a:br>
              <a:rPr lang="en-GB" dirty="0" smtClean="0"/>
            </a:br>
            <a:endParaRPr lang="en-GB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Style Ninja for </a:t>
            </a:r>
            <a:r>
              <a:rPr lang="en-GB" dirty="0" err="1"/>
              <a:t>CodeRush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http://code.google.com/p/dxcorecommunityplugins/wiki/CR_StyleNinja</a:t>
            </a:r>
            <a:endParaRPr lang="en-GB" dirty="0"/>
          </a:p>
          <a:p>
            <a:pPr lvl="1"/>
            <a:r>
              <a:rPr lang="en-GB" dirty="0"/>
              <a:t>Fixes </a:t>
            </a:r>
            <a:r>
              <a:rPr lang="en-GB" dirty="0" smtClean="0"/>
              <a:t>23 </a:t>
            </a:r>
            <a:r>
              <a:rPr lang="en-GB" dirty="0"/>
              <a:t>StyleCop Issues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5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 smtClean="0"/>
              <a:t>ReSharper</a:t>
            </a:r>
            <a:r>
              <a:rPr lang="en-GB" b="1" dirty="0" smtClean="0"/>
              <a:t> </a:t>
            </a:r>
            <a:r>
              <a:rPr lang="en-GB" b="1" dirty="0"/>
              <a:t>Integration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71550" y="1556792"/>
            <a:ext cx="2880370" cy="4464497"/>
          </a:xfrm>
        </p:spPr>
        <p:txBody>
          <a:bodyPr>
            <a:normAutofit/>
          </a:bodyPr>
          <a:lstStyle/>
          <a:p>
            <a:r>
              <a:rPr lang="en-GB" dirty="0" smtClean="0"/>
              <a:t>During the installation</a:t>
            </a:r>
          </a:p>
          <a:p>
            <a:r>
              <a:rPr lang="en-GB" dirty="0" smtClean="0"/>
              <a:t>you have the option</a:t>
            </a:r>
          </a:p>
          <a:p>
            <a:r>
              <a:rPr lang="en-GB" dirty="0" smtClean="0"/>
              <a:t>to install </a:t>
            </a:r>
            <a:r>
              <a:rPr lang="en-GB" dirty="0" err="1" smtClean="0"/>
              <a:t>ReSharper</a:t>
            </a:r>
            <a:r>
              <a:rPr lang="en-GB" dirty="0" smtClean="0"/>
              <a:t> </a:t>
            </a:r>
          </a:p>
          <a:p>
            <a:r>
              <a:rPr lang="en-GB" dirty="0" smtClean="0"/>
              <a:t>Integration files, these </a:t>
            </a:r>
          </a:p>
          <a:p>
            <a:r>
              <a:rPr lang="en-GB" dirty="0" smtClean="0"/>
              <a:t>will be required if you </a:t>
            </a:r>
          </a:p>
          <a:p>
            <a:r>
              <a:rPr lang="en-GB" dirty="0" smtClean="0"/>
              <a:t>want to be able to analyse and correct StyleCop warnings using </a:t>
            </a:r>
            <a:r>
              <a:rPr lang="en-GB" dirty="0" err="1" smtClean="0"/>
              <a:t>ReSharper</a:t>
            </a:r>
            <a:r>
              <a:rPr lang="en-GB" dirty="0" smtClean="0"/>
              <a:t> </a:t>
            </a:r>
            <a:r>
              <a:rPr lang="en-GB" dirty="0" err="1" smtClean="0"/>
              <a:t>Refactorings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62" y="1484784"/>
            <a:ext cx="484890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095CA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b="1" dirty="0" smtClean="0"/>
              <a:t>Demo 7</a:t>
            </a:r>
            <a:endParaRPr lang="en-GB" b="1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b="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Additional Tooling Support</a:t>
            </a:r>
          </a:p>
          <a:p>
            <a:endParaRPr lang="en-GB" dirty="0" smtClean="0"/>
          </a:p>
          <a:p>
            <a:r>
              <a:rPr lang="en-GB" dirty="0" smtClean="0"/>
              <a:t>Using </a:t>
            </a:r>
            <a:r>
              <a:rPr lang="en-GB" dirty="0" err="1" smtClean="0"/>
              <a:t>ReSharper</a:t>
            </a:r>
            <a:r>
              <a:rPr lang="en-GB" dirty="0" smtClean="0"/>
              <a:t> to improve StyleCop Compliance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1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095CA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b="1" dirty="0" smtClean="0"/>
              <a:t>Questions?</a:t>
            </a:r>
            <a:endParaRPr lang="en-GB" b="1" dirty="0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b="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Feel free to email me any additional questions at</a:t>
            </a:r>
          </a:p>
          <a:p>
            <a:r>
              <a:rPr lang="en-GB" smtClean="0">
                <a:hlinkClick r:id="rId2"/>
              </a:rPr>
              <a:t>gep13@gep13.co.uk</a:t>
            </a:r>
            <a:endParaRPr lang="en-GB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9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 smtClean="0"/>
              <a:t>What is StyleCop?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9155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A Definition…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“StyleCop is an open source static code analysis tool from Microsoft that checks C# code for conformance to </a:t>
            </a:r>
            <a:r>
              <a:rPr lang="en-GB" dirty="0" err="1"/>
              <a:t>StyleCop's</a:t>
            </a:r>
            <a:r>
              <a:rPr lang="en-GB" dirty="0"/>
              <a:t> recommended coding styles and a subset of Microsoft's .NET Framework Design Guidelines. StyleCop </a:t>
            </a:r>
            <a:r>
              <a:rPr lang="en-GB" dirty="0" err="1"/>
              <a:t>analyzes</a:t>
            </a:r>
            <a:r>
              <a:rPr lang="en-GB" dirty="0"/>
              <a:t> the source code, allowing it to enforce a different set of rules from </a:t>
            </a:r>
            <a:r>
              <a:rPr lang="en-GB" dirty="0" err="1"/>
              <a:t>FxCop</a:t>
            </a:r>
            <a:r>
              <a:rPr lang="en-GB" dirty="0"/>
              <a:t>.” *</a:t>
            </a:r>
          </a:p>
          <a:p>
            <a:endParaRPr lang="en-GB" dirty="0"/>
          </a:p>
          <a:p>
            <a:r>
              <a:rPr lang="en-GB" dirty="0"/>
              <a:t>Reference</a:t>
            </a:r>
          </a:p>
          <a:p>
            <a:pPr lvl="1"/>
            <a:r>
              <a:rPr lang="en-GB" dirty="0">
                <a:hlinkClick r:id="rId3"/>
              </a:rPr>
              <a:t>http://stylecop.codeplex.com</a:t>
            </a:r>
            <a:r>
              <a:rPr lang="en-GB" dirty="0" smtClean="0">
                <a:hlinkClick r:id="rId3"/>
              </a:rPr>
              <a:t>/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5881408"/>
            <a:ext cx="2667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* </a:t>
            </a:r>
            <a:r>
              <a:rPr lang="en-GB" sz="1200" dirty="0" smtClean="0">
                <a:hlinkClick r:id="rId4"/>
              </a:rPr>
              <a:t>http://en.wikipedia.org/wiki/StyleCop</a:t>
            </a: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6208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What does that mean?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StyleCop </a:t>
            </a:r>
            <a:r>
              <a:rPr lang="en-GB" dirty="0"/>
              <a:t>is a “plugin” for Visual Studio </a:t>
            </a:r>
            <a:r>
              <a:rPr lang="en-GB" dirty="0" smtClean="0"/>
              <a:t>2008, 2010, and VS 11 Preview </a:t>
            </a:r>
            <a:r>
              <a:rPr lang="en-GB" dirty="0"/>
              <a:t>(and in a way, 2005* and Express)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/>
              <a:t>It provides </a:t>
            </a:r>
            <a:r>
              <a:rPr lang="en-GB" dirty="0" smtClean="0"/>
              <a:t>162 </a:t>
            </a:r>
            <a:r>
              <a:rPr lang="en-GB" dirty="0"/>
              <a:t>rules over 7 categories of “style”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32" y="3086472"/>
            <a:ext cx="7389559" cy="1350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73" y="4077072"/>
            <a:ext cx="5832648" cy="116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1030" y="5805264"/>
            <a:ext cx="1898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* </a:t>
            </a:r>
            <a:r>
              <a:rPr lang="en-GB" sz="1200" dirty="0" smtClean="0">
                <a:hlinkClick r:id="rId5"/>
              </a:rPr>
              <a:t>http://gep13.me/ie1T0V</a:t>
            </a:r>
            <a:r>
              <a:rPr lang="en-GB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 smtClean="0"/>
              <a:t>Visual Studio Integration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5780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Visual Studio Integration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4968552" cy="3587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276872"/>
            <a:ext cx="5149870" cy="3718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69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095CA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b="1" dirty="0" smtClean="0"/>
              <a:t>Demo 1</a:t>
            </a:r>
            <a:endParaRPr lang="en-GB" b="1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b="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Visual Studio Integration</a:t>
            </a:r>
          </a:p>
          <a:p>
            <a:endParaRPr lang="en-GB" dirty="0" smtClean="0"/>
          </a:p>
          <a:p>
            <a:r>
              <a:rPr lang="en-GB" dirty="0" smtClean="0"/>
              <a:t>Using StyleCop on a New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7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NU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ADNUG template</Template>
  <TotalTime>1265</TotalTime>
  <Words>1044</Words>
  <Application>Microsoft Office PowerPoint</Application>
  <PresentationFormat>On-screen Show (4:3)</PresentationFormat>
  <Paragraphs>203</Paragraphs>
  <Slides>34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ADNUG template</vt:lpstr>
      <vt:lpstr>StyleCop Breaking down the barriers to entry</vt:lpstr>
      <vt:lpstr>Agenda</vt:lpstr>
      <vt:lpstr>Source Code</vt:lpstr>
      <vt:lpstr>PowerPoint Presentation</vt:lpstr>
      <vt:lpstr>A Definition…</vt:lpstr>
      <vt:lpstr>What does that mean?</vt:lpstr>
      <vt:lpstr>PowerPoint Presentation</vt:lpstr>
      <vt:lpstr>Visual Studio Integration</vt:lpstr>
      <vt:lpstr>PowerPoint Presentation</vt:lpstr>
      <vt:lpstr>PowerPoint Presentation</vt:lpstr>
      <vt:lpstr>This gets installed by default…</vt:lpstr>
      <vt:lpstr>MSBuild Integration – Visual Studio</vt:lpstr>
      <vt:lpstr>PowerPoint Presentation</vt:lpstr>
      <vt:lpstr>PowerPoint Presentation</vt:lpstr>
      <vt:lpstr>MSBuild Integration – Custom Task</vt:lpstr>
      <vt:lpstr>PowerPoint Presentation</vt:lpstr>
      <vt:lpstr>PowerPoint Presentation</vt:lpstr>
      <vt:lpstr>Visual Studio Templates</vt:lpstr>
      <vt:lpstr>Going further with more templates…</vt:lpstr>
      <vt:lpstr>Talk to your Team</vt:lpstr>
      <vt:lpstr>PowerPoint Presentation</vt:lpstr>
      <vt:lpstr>PowerPoint Presentation</vt:lpstr>
      <vt:lpstr>Add More StyleCop Rules</vt:lpstr>
      <vt:lpstr>Create your own Custom StyleCop Rule</vt:lpstr>
      <vt:lpstr>StyleCop Contrib</vt:lpstr>
      <vt:lpstr>PowerPoint Presentation</vt:lpstr>
      <vt:lpstr>PowerPoint Presentation</vt:lpstr>
      <vt:lpstr>Using StyleCop in an Existing Project</vt:lpstr>
      <vt:lpstr>PowerPoint Presentation</vt:lpstr>
      <vt:lpstr>PowerPoint Presentation</vt:lpstr>
      <vt:lpstr>Refactoring StyleCop Rules </vt:lpstr>
      <vt:lpstr>ReSharper Integration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StyleCop – Breaking down the barriers to entry</dc:title>
  <dc:creator>gep13</dc:creator>
  <cp:lastModifiedBy>gep13</cp:lastModifiedBy>
  <cp:revision>46</cp:revision>
  <cp:lastPrinted>2012-05-23T20:48:39Z</cp:lastPrinted>
  <dcterms:created xsi:type="dcterms:W3CDTF">2011-03-21T19:30:26Z</dcterms:created>
  <dcterms:modified xsi:type="dcterms:W3CDTF">2012-05-26T09:20:29Z</dcterms:modified>
</cp:coreProperties>
</file>