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70" r:id="rId7"/>
    <p:sldId id="265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44391"/>
    <a:srgbClr val="584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rcRect t="19356" r="49722" b="19357"/>
          <a:stretch/>
        </p:blipFill>
        <p:spPr bwMode="auto"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22" name="Прямоугольник 21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</a:p>
        </p:txBody>
      </p:sp>
      <p:sp>
        <p:nvSpPr>
          <p:cNvPr id="23" name="Прямоугольник 22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27" name="Прямоугольник 26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sp>
        <p:nvSpPr>
          <p:cNvPr id="33" name="TextBox 32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35" name="Прямоугольник 34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  <a:endParaRPr/>
          </a:p>
        </p:txBody>
      </p:sp>
      <p:sp>
        <p:nvSpPr>
          <p:cNvPr id="36" name="Прямоугольник 35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39" name="Прямоугольник 38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 bwMode="auto"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 ПОДРАЗДЕЛА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/>
        </p:blipFill>
        <p:spPr bwMode="auto"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 bwMode="auto"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0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для вставки таблицы, диаграммы, схемы, видео, фото, рисунок.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38198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подзаголовок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198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5484576" y="328229"/>
            <a:ext cx="6438482" cy="61472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499047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8840636" y="3403122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504654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 bwMode="auto">
          <a:xfrm>
            <a:off x="5596693" y="3403121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8840636" y="328228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 bwMode="auto">
          <a:xfrm>
            <a:off x="5596693" y="328227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3">
              <a:defRPr/>
            </a:pP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FE0170-5F17-4EB0-BFA4-80529005E784}" type="datetimeFigureOut">
              <a:rPr lang="ru-RU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B0E90D-BAE5-4CAD-8485-89BE0E092D9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 bwMode="auto">
          <a:xfrm>
            <a:off x="522514" y="2453391"/>
            <a:ext cx="6346132" cy="1522676"/>
          </a:xfrm>
        </p:spPr>
        <p:txBody>
          <a:bodyPr/>
          <a:lstStyle/>
          <a:p>
            <a:pPr>
              <a:defRPr/>
            </a:pPr>
            <a:r>
              <a:rPr lang="ru-RU" dirty="0"/>
              <a:t>«</a:t>
            </a:r>
            <a:r>
              <a:rPr lang="en-US" dirty="0"/>
              <a:t>Docker </a:t>
            </a:r>
            <a:r>
              <a:rPr lang="ru-RU" dirty="0"/>
              <a:t>контейнеризация»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 bwMode="auto">
          <a:xfrm>
            <a:off x="522514" y="4461128"/>
            <a:ext cx="6756186" cy="706465"/>
          </a:xfrm>
        </p:spPr>
        <p:txBody>
          <a:bodyPr/>
          <a:lstStyle/>
          <a:p>
            <a:pPr>
              <a:defRPr/>
            </a:pPr>
            <a:r>
              <a:rPr lang="ru-RU" b="1" dirty="0" err="1"/>
              <a:t>Хаксар</a:t>
            </a:r>
            <a:r>
              <a:rPr lang="ru-RU" b="1" dirty="0"/>
              <a:t> М.Н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 bwMode="auto">
          <a:xfrm>
            <a:off x="3900606" y="3976066"/>
            <a:ext cx="1239483" cy="367056"/>
          </a:xfrm>
        </p:spPr>
        <p:txBody>
          <a:bodyPr/>
          <a:lstStyle/>
          <a:p>
            <a:pPr>
              <a:defRPr/>
            </a:pPr>
            <a:r>
              <a:rPr lang="ru-RU" dirty="0"/>
              <a:t>ИСП131</a:t>
            </a:r>
            <a:endParaRPr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 bwMode="auto">
          <a:xfrm>
            <a:off x="5890563" y="5247005"/>
            <a:ext cx="2299063" cy="405649"/>
          </a:xfrm>
        </p:spPr>
        <p:txBody>
          <a:bodyPr/>
          <a:lstStyle/>
          <a:p>
            <a:pPr>
              <a:defRPr/>
            </a:pPr>
            <a:r>
              <a:rPr lang="ru-RU" dirty="0"/>
              <a:t>ЛОМАЧЕНКОВА А.И.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 bwMode="auto">
          <a:xfrm flipH="1">
            <a:off x="440313" y="5211044"/>
            <a:ext cx="5361000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 flipH="1">
            <a:off x="463138" y="1106382"/>
            <a:ext cx="4892634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624116" y="1527955"/>
            <a:ext cx="393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ИНДИВИДУАЛЬНЫЙ</a:t>
            </a:r>
            <a:r>
              <a:rPr lang="ru-RU" sz="2000" b="1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Arial"/>
                <a:ea typeface="+mj-ea"/>
                <a:cs typeface="Arial"/>
              </a:rPr>
              <a:t>ПРОЕКТ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51063" y="51675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002060"/>
                </a:solidFill>
              </a:rPr>
              <a:t>Руководитель ИП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32337"/>
            <a:ext cx="10247299" cy="8151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Теоретическая часть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5064C-52EB-4030-811D-0FC9167DB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1" y="1948365"/>
            <a:ext cx="7704841" cy="43339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Заключение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610436" y="1695562"/>
            <a:ext cx="993289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1" dirty="0">
                <a:solidFill>
                  <a:srgbClr val="002060"/>
                </a:solidFill>
                <a:ea typeface="Calibri"/>
                <a:cs typeface="Times New Roman"/>
              </a:rPr>
              <a:t>Цель данного проекта:</a:t>
            </a:r>
            <a:endParaRPr lang="en-US" sz="2400" b="1" dirty="0">
              <a:solidFill>
                <a:srgbClr val="002060"/>
              </a:solidFill>
              <a:ea typeface="Calibri"/>
              <a:cs typeface="Times New Roman"/>
            </a:endParaRPr>
          </a:p>
          <a:p>
            <a:pPr marL="108000">
              <a:lnSpc>
                <a:spcPct val="150000"/>
              </a:lnSpc>
              <a:defRPr/>
            </a:pPr>
            <a:r>
              <a:rPr lang="ru-RU" sz="2400" dirty="0">
                <a:solidFill>
                  <a:srgbClr val="002060"/>
                </a:solidFill>
              </a:rPr>
              <a:t>Разработать материалы по контейнеризации Python-приложений.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10436" y="2894104"/>
            <a:ext cx="10570803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1" dirty="0">
                <a:solidFill>
                  <a:srgbClr val="002060"/>
                </a:solidFill>
              </a:rPr>
              <a:t>Задачи:</a:t>
            </a:r>
            <a:endParaRPr sz="2400" dirty="0">
              <a:solidFill>
                <a:srgbClr val="002060"/>
              </a:solidFill>
            </a:endParaRP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Изучить теорию Docker.</a:t>
            </a: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Создать Dockerfile и вспомогательные файлы.</a:t>
            </a: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Разработать 2 Python-бота (</a:t>
            </a:r>
            <a:r>
              <a:rPr lang="ru-RU" sz="2400" dirty="0" err="1">
                <a:solidFill>
                  <a:srgbClr val="002060"/>
                </a:solidFill>
              </a:rPr>
              <a:t>Telegram</a:t>
            </a:r>
            <a:r>
              <a:rPr lang="ru-RU" sz="2400" dirty="0">
                <a:solidFill>
                  <a:srgbClr val="002060"/>
                </a:solidFill>
              </a:rPr>
              <a:t> и </a:t>
            </a:r>
            <a:r>
              <a:rPr lang="ru-RU" sz="2400" dirty="0" err="1">
                <a:solidFill>
                  <a:srgbClr val="002060"/>
                </a:solidFill>
              </a:rPr>
              <a:t>Discord</a:t>
            </a:r>
            <a:r>
              <a:rPr lang="ru-RU" sz="2400" dirty="0">
                <a:solidFill>
                  <a:srgbClr val="002060"/>
                </a:solidFill>
              </a:rPr>
              <a:t>).</a:t>
            </a:r>
          </a:p>
          <a:p>
            <a:pPr marL="1440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2060"/>
                </a:solidFill>
              </a:rPr>
              <a:t>Собрать образы и развернуть их на Back4App.</a:t>
            </a:r>
          </a:p>
          <a:p>
            <a:pPr>
              <a:lnSpc>
                <a:spcPct val="150000"/>
              </a:lnSpc>
              <a:defRPr/>
            </a:pP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724EF4-CA56-4F14-818B-987B15373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63" y="1489419"/>
            <a:ext cx="5640498" cy="406901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98502-C1B2-4B0C-BDA8-366B4C17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Docker?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8AB81-4054-4FFF-BFBB-88B97DCA1D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013" y="1489418"/>
            <a:ext cx="5451678" cy="4912409"/>
          </a:xfrm>
        </p:spPr>
        <p:txBody>
          <a:bodyPr>
            <a:normAutofit/>
          </a:bodyPr>
          <a:lstStyle/>
          <a:p>
            <a:r>
              <a:rPr lang="ru-RU" b="1" dirty="0"/>
              <a:t>Контейнер</a:t>
            </a:r>
            <a:r>
              <a:rPr lang="ru-RU" dirty="0"/>
              <a:t> — легковесная изолированная среда для приложений.</a:t>
            </a:r>
          </a:p>
          <a:p>
            <a:r>
              <a:rPr lang="ru-RU" b="1" dirty="0"/>
              <a:t>Docker</a:t>
            </a:r>
            <a:r>
              <a:rPr lang="ru-RU" dirty="0"/>
              <a:t> — это платформа для упрощенного создания и запуска контейнеров.</a:t>
            </a:r>
          </a:p>
          <a:p>
            <a:r>
              <a:rPr lang="ru-RU" b="1" dirty="0"/>
              <a:t>Почему именно </a:t>
            </a:r>
            <a:r>
              <a:rPr lang="en-US" b="1" dirty="0"/>
              <a:t>Docker: </a:t>
            </a:r>
            <a:r>
              <a:rPr lang="ru-RU" dirty="0">
                <a:effectLst/>
                <a:ea typeface="Calibri" panose="020F0502020204030204" pitchFamily="34" charset="0"/>
              </a:rPr>
              <a:t>Платформа позволяет быстро тестировать и выкладывать приложения, запускать на одной машине требуемое количество контейнеров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ea typeface="Calibri" panose="020F0502020204030204" pitchFamily="34" charset="0"/>
              </a:rPr>
              <a:t>что делает её лидером среди малочисленных аналогов.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0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0E05F-C3A8-43FC-A474-7803B496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Docker </a:t>
            </a:r>
            <a:r>
              <a:rPr lang="ru-RU" dirty="0"/>
              <a:t>контейнеризации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C755695-F1B0-4443-A40A-584FFD1ACDC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38197" y="1500116"/>
            <a:ext cx="5257802" cy="446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Изоляция приложений, предотвращающая конфликты зависимостей.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Работа на любых системах без изменений, </a:t>
            </a:r>
            <a:r>
              <a:rPr lang="ru-RU" dirty="0"/>
              <a:t>в следствии </a:t>
            </a:r>
            <a:r>
              <a:rPr lang="ru-RU" dirty="0">
                <a:effectLst/>
              </a:rPr>
              <a:t>простота развёртывания.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</a:rPr>
              <a:t>Высокая эффективность по сравнению с ВМ.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Легкая горизонтальная и вертикальная масштабируемость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к</a:t>
            </a:r>
            <a:r>
              <a:rPr lang="ru-RU" dirty="0"/>
              <a:t>онтроль </a:t>
            </a:r>
            <a:r>
              <a:rPr lang="ru-RU" dirty="0">
                <a:effectLst/>
              </a:rPr>
              <a:t>версий приложений и зависимостей.</a:t>
            </a:r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28B3F992-1318-46F1-906A-BD42DA34E6E6}"/>
              </a:ext>
            </a:extLst>
          </p:cNvPr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259560"/>
            <a:ext cx="5546103" cy="459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9A41-E755-48C3-83C3-3F9102F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ВМ и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7EE11-8B84-4EDF-9394-B3C24A06E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0FDF164-8B45-4B8E-8133-D4B4116DD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1952472"/>
            <a:ext cx="5147663" cy="433756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E57BA4A-2868-45F8-B88D-92CA20720669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56087100"/>
              </p:ext>
            </p:extLst>
          </p:nvPr>
        </p:nvGraphicFramePr>
        <p:xfrm>
          <a:off x="838198" y="1300162"/>
          <a:ext cx="10515600" cy="498987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24147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345796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6256820"/>
                    </a:ext>
                  </a:extLst>
                </a:gridCol>
              </a:tblGrid>
              <a:tr h="997975">
                <a:tc>
                  <a:txBody>
                    <a:bodyPr/>
                    <a:lstStyle/>
                    <a:p>
                      <a:r>
                        <a:rPr lang="ru-RU" sz="2000" b="1" dirty="0"/>
                        <a:t>Критерий</a:t>
                      </a:r>
                      <a:endParaRPr lang="ru-RU" sz="2000" dirty="0"/>
                    </a:p>
                  </a:txBody>
                  <a:tcPr anchor="ctr">
                    <a:solidFill>
                      <a:srgbClr val="5844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Docker</a:t>
                      </a:r>
                      <a:endParaRPr lang="en-US" sz="2000" dirty="0"/>
                    </a:p>
                  </a:txBody>
                  <a:tcPr anchor="ctr">
                    <a:solidFill>
                      <a:srgbClr val="5844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Виртуальная машина</a:t>
                      </a:r>
                      <a:endParaRPr lang="ru-RU" sz="2000" dirty="0"/>
                    </a:p>
                  </a:txBody>
                  <a:tcPr anchor="ctr">
                    <a:solidFill>
                      <a:srgbClr val="584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23114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/>
                        <a:t>Изоляция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Процессы (общее ядро ОС)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Полная ОС + гипервизор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37340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 dirty="0"/>
                        <a:t>Запуск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Секунды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Минуты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135797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/>
                        <a:t>Потребление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~100 МБ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~1-2 ГБ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150476"/>
                  </a:ext>
                </a:extLst>
              </a:tr>
              <a:tr h="997975">
                <a:tc>
                  <a:txBody>
                    <a:bodyPr/>
                    <a:lstStyle/>
                    <a:p>
                      <a:r>
                        <a:rPr lang="ru-RU" sz="2000" b="1"/>
                        <a:t>Использование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Микросервисы, </a:t>
                      </a:r>
                      <a:r>
                        <a:rPr lang="en-US" sz="2000"/>
                        <a:t>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Устаревшие системы, </a:t>
                      </a:r>
                      <a:r>
                        <a:rPr lang="en-US" sz="2000" dirty="0"/>
                        <a:t>Windows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4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38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1CED7-5043-4875-AE86-E447CB88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21AF83-C7B1-4617-BE35-C68055DEB9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A728C5-E44A-496E-9787-2E389402B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276117F-1F9A-4240-8D8E-D8C8363F390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73420"/>
          </a:xfrm>
        </p:spPr>
      </p:pic>
    </p:spTree>
    <p:extLst>
      <p:ext uri="{BB962C8B-B14F-4D97-AF65-F5344CB8AC3E}">
        <p14:creationId xmlns:p14="http://schemas.microsoft.com/office/powerpoint/2010/main" val="184080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9A41-E755-48C3-83C3-3F9102F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0FDF164-8B45-4B8E-8133-D4B4116DD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9344" y="1676637"/>
            <a:ext cx="5147663" cy="4714735"/>
          </a:xfrm>
        </p:spPr>
        <p:txBody>
          <a:bodyPr>
            <a:normAutofit lnSpcReduction="10000"/>
          </a:bodyPr>
          <a:lstStyle/>
          <a:p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 данным опросов, таких как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Overflow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Developer Survey, около 30-40% разработчиков используют контейнерные технологии в своих проектах, а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занимает около 83% на рынке контейнеризации в целом.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dirty="0">
                <a:effectLst/>
                <a:ea typeface="Calibri" panose="020F0502020204030204" pitchFamily="34" charset="0"/>
              </a:rPr>
              <a:t>более 100 000 организаций уже активно используют </a:t>
            </a:r>
            <a:r>
              <a:rPr lang="en-US" dirty="0">
                <a:effectLst/>
                <a:ea typeface="Calibri" panose="020F0502020204030204" pitchFamily="34" charset="0"/>
              </a:rPr>
              <a:t>Docker</a:t>
            </a:r>
            <a:r>
              <a:rPr lang="ru-RU" dirty="0">
                <a:effectLst/>
                <a:ea typeface="Calibri" panose="020F0502020204030204" pitchFamily="34" charset="0"/>
              </a:rPr>
              <a:t> контейнеризацию, среди них: </a:t>
            </a:r>
            <a:r>
              <a:rPr lang="en-US" dirty="0">
                <a:effectLst/>
                <a:ea typeface="Calibri" panose="020F0502020204030204" pitchFamily="34" charset="0"/>
              </a:rPr>
              <a:t>Yandex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eBay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Spotify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Netflix</a:t>
            </a:r>
            <a:r>
              <a:rPr lang="ru-RU" dirty="0">
                <a:effectLst/>
                <a:ea typeface="Calibri" panose="020F0502020204030204" pitchFamily="34" charset="0"/>
              </a:rPr>
              <a:t>, </a:t>
            </a:r>
            <a:r>
              <a:rPr lang="en-US" dirty="0">
                <a:effectLst/>
                <a:ea typeface="Calibri" panose="020F0502020204030204" pitchFamily="34" charset="0"/>
              </a:rPr>
              <a:t>PayPal</a:t>
            </a:r>
            <a:r>
              <a:rPr lang="ru-RU" dirty="0"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ru-RU" dirty="0">
                <a:effectLst/>
                <a:ea typeface="Calibri" panose="020F0502020204030204" pitchFamily="34" charset="0"/>
              </a:rPr>
              <a:t> </a:t>
            </a:r>
          </a:p>
          <a:p>
            <a:r>
              <a:rPr lang="ru-RU" sz="2000" dirty="0">
                <a:effectLst/>
                <a:ea typeface="Calibri" panose="020F0502020204030204" pitchFamily="34" charset="0"/>
              </a:rPr>
              <a:t>*Статистика с изображения взята с отчёта </a:t>
            </a:r>
            <a:r>
              <a:rPr lang="en-US" sz="2000" dirty="0">
                <a:effectLst/>
                <a:ea typeface="Calibri" panose="020F0502020204030204" pitchFamily="34" charset="0"/>
              </a:rPr>
              <a:t>State of DevOps Report 2024</a:t>
            </a:r>
            <a:endParaRPr lang="ru-RU" sz="20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9" name="Объект 10">
            <a:extLst>
              <a:ext uri="{FF2B5EF4-FFF2-40B4-BE49-F238E27FC236}">
                <a16:creationId xmlns:a16="http://schemas.microsoft.com/office/drawing/2014/main" id="{1D648EA8-FA92-4099-A692-B69300086CA9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745176" y="1143351"/>
            <a:ext cx="4057942" cy="5248022"/>
          </a:xfrm>
        </p:spPr>
      </p:pic>
    </p:spTree>
    <p:extLst>
      <p:ext uri="{BB962C8B-B14F-4D97-AF65-F5344CB8AC3E}">
        <p14:creationId xmlns:p14="http://schemas.microsoft.com/office/powerpoint/2010/main" val="199558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9A41-E755-48C3-83C3-3F9102F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7EE11-8B84-4EDF-9394-B3C24A06E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DE0C43D-511A-4F4F-B328-F7EE9837D57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8228326" y="1868488"/>
            <a:ext cx="3652589" cy="4767982"/>
          </a:xfrm>
        </p:spPr>
      </p:pic>
      <p:sp>
        <p:nvSpPr>
          <p:cNvPr id="12" name="Текст 4">
            <a:extLst>
              <a:ext uri="{FF2B5EF4-FFF2-40B4-BE49-F238E27FC236}">
                <a16:creationId xmlns:a16="http://schemas.microsoft.com/office/drawing/2014/main" id="{50FDF164-8B45-4B8E-8133-D4B4116DD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1952472"/>
            <a:ext cx="5147663" cy="43375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FF576-68CC-40A9-AD91-9BABF39060E3}"/>
              </a:ext>
            </a:extLst>
          </p:cNvPr>
          <p:cNvSpPr txBox="1"/>
          <p:nvPr/>
        </p:nvSpPr>
        <p:spPr bwMode="auto">
          <a:xfrm>
            <a:off x="8075628" y="1224746"/>
            <a:ext cx="436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dirty="0"/>
              <a:t>Топ 10 самых востребованных навыков на Российском рынке вакансий????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34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ТЕОРИТИЧЕСКАЯ ЧАСТЬ</a:t>
            </a:r>
            <a:endParaRPr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283</Words>
  <Application>Microsoft Office PowerPoint</Application>
  <DocSecurity>0</DocSecurity>
  <PresentationFormat>Широкоэкранный</PresentationFormat>
  <Paragraphs>55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«Docker контейнеризация»</vt:lpstr>
      <vt:lpstr>ВВЕДЕНИЕ</vt:lpstr>
      <vt:lpstr>Что такое Docker?</vt:lpstr>
      <vt:lpstr>Преимущества Docker контейнеризации</vt:lpstr>
      <vt:lpstr>Сравнение ВМ и Docker</vt:lpstr>
      <vt:lpstr>Презентация PowerPoint</vt:lpstr>
      <vt:lpstr>Актуальность</vt:lpstr>
      <vt:lpstr>Актуальность</vt:lpstr>
      <vt:lpstr>ТЕОРИТИЧЕСКАЯ ЧАСТЬ</vt:lpstr>
      <vt:lpstr>Теоретическая часть</vt:lpstr>
      <vt:lpstr>ПРАКТИЧЕСКАЯ ЧАСТЬ</vt:lpstr>
      <vt:lpstr>Практическая часть</vt:lpstr>
      <vt:lpstr>Заключение</vt:lpstr>
      <vt:lpstr>Список литературы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Александр Савельев</dc:creator>
  <cp:keywords/>
  <dc:description/>
  <cp:lastModifiedBy>Malik</cp:lastModifiedBy>
  <cp:revision>92</cp:revision>
  <dcterms:created xsi:type="dcterms:W3CDTF">2023-03-20T17:08:26Z</dcterms:created>
  <dcterms:modified xsi:type="dcterms:W3CDTF">2025-05-13T21:02:00Z</dcterms:modified>
  <cp:category/>
  <dc:identifier/>
  <cp:contentStatus/>
  <dc:language/>
  <cp:version/>
</cp:coreProperties>
</file>