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8" r:id="rId5"/>
    <p:sldId id="267" r:id="rId6"/>
    <p:sldId id="270" r:id="rId7"/>
    <p:sldId id="265" r:id="rId8"/>
    <p:sldId id="269" r:id="rId9"/>
    <p:sldId id="258" r:id="rId10"/>
    <p:sldId id="259" r:id="rId11"/>
    <p:sldId id="272" r:id="rId12"/>
    <p:sldId id="273" r:id="rId13"/>
    <p:sldId id="274" r:id="rId14"/>
    <p:sldId id="260" r:id="rId15"/>
    <p:sldId id="261" r:id="rId16"/>
    <p:sldId id="262" r:id="rId17"/>
    <p:sldId id="263" r:id="rId18"/>
    <p:sldId id="264" r:id="rId19"/>
    <p:sldId id="271" r:id="rId20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444391"/>
    <a:srgbClr val="584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Титульный слайд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 bwMode="auto">
          <a:xfrm>
            <a:off x="634698" y="2453391"/>
            <a:ext cx="6346132" cy="1522676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«ТЕМА ДИПЛОМНОГО ПРОЕКТА»</a:t>
            </a:r>
            <a:endParaRPr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rcRect t="19356" r="49722" b="19357"/>
          <a:stretch/>
        </p:blipFill>
        <p:spPr bwMode="auto">
          <a:xfrm>
            <a:off x="6556531" y="808958"/>
            <a:ext cx="5576500" cy="480606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 bwMode="auto">
          <a:xfrm>
            <a:off x="570629" y="4010120"/>
            <a:ext cx="377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600">
                <a:solidFill>
                  <a:srgbClr val="002060"/>
                </a:solidFill>
                <a:latin typeface="Arial"/>
                <a:cs typeface="Arial"/>
              </a:rPr>
              <a:t>ВЫПОЛНИЛ СТУДЕНТ ГРУППЫ</a:t>
            </a:r>
            <a:endParaRPr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634698" y="4449555"/>
            <a:ext cx="6700974" cy="70646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ИВАНОВ ИВАН ИВАНОВИЧ</a:t>
            </a:r>
            <a:endParaRPr/>
          </a:p>
        </p:txBody>
      </p:sp>
      <p:sp>
        <p:nvSpPr>
          <p:cNvPr id="22" name="Прямоугольник 21"/>
          <p:cNvSpPr/>
          <p:nvPr userDrawn="1"/>
        </p:nvSpPr>
        <p:spPr bwMode="auto">
          <a:xfrm>
            <a:off x="637150" y="1359011"/>
            <a:ext cx="2725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defRPr/>
            </a:pPr>
            <a:r>
              <a:rPr lang="ru-RU" sz="1800">
                <a:solidFill>
                  <a:srgbClr val="002060"/>
                </a:solidFill>
                <a:latin typeface="Arial"/>
                <a:cs typeface="Arial"/>
              </a:rPr>
              <a:t>ДИПЛОМНЫЙ ПРОЕКТ</a:t>
            </a:r>
          </a:p>
        </p:txBody>
      </p:sp>
      <p:sp>
        <p:nvSpPr>
          <p:cNvPr id="23" name="Прямоугольник 22"/>
          <p:cNvSpPr/>
          <p:nvPr userDrawn="1"/>
        </p:nvSpPr>
        <p:spPr bwMode="auto">
          <a:xfrm>
            <a:off x="634698" y="2123477"/>
            <a:ext cx="1088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defRPr/>
            </a:pPr>
            <a:r>
              <a:rPr lang="ru-RU" sz="1600">
                <a:solidFill>
                  <a:srgbClr val="002060"/>
                </a:solidFill>
                <a:latin typeface="Arial"/>
                <a:cs typeface="Arial"/>
              </a:rPr>
              <a:t>НА ТЕМУ</a:t>
            </a:r>
            <a:endParaRPr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952616" y="3997677"/>
            <a:ext cx="959937" cy="36705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Н1812</a:t>
            </a:r>
            <a:endParaRPr/>
          </a:p>
        </p:txBody>
      </p:sp>
      <p:sp>
        <p:nvSpPr>
          <p:cNvPr id="26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>
            <a:off x="634698" y="6084911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МОСКВА 2023</a:t>
            </a:r>
            <a:endParaRPr/>
          </a:p>
        </p:txBody>
      </p:sp>
      <p:sp>
        <p:nvSpPr>
          <p:cNvPr id="27" name="Прямоугольник 26"/>
          <p:cNvSpPr/>
          <p:nvPr userDrawn="1"/>
        </p:nvSpPr>
        <p:spPr bwMode="auto">
          <a:xfrm>
            <a:off x="570629" y="5179157"/>
            <a:ext cx="62505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ru-RU" sz="1600">
                <a:solidFill>
                  <a:srgbClr val="002060"/>
                </a:solidFill>
                <a:latin typeface="Arial"/>
                <a:cs typeface="Arial"/>
              </a:rPr>
              <a:t>РУКОВОДИТЕЛЬ ДИПЛОМНОГО ПРОЕКТА:</a:t>
            </a:r>
            <a:endParaRPr/>
          </a:p>
          <a:p>
            <a:pPr lvl="0" algn="l">
              <a:lnSpc>
                <a:spcPct val="150000"/>
              </a:lnSpc>
              <a:defRPr/>
            </a:pPr>
            <a:r>
              <a:rPr lang="ru-RU" sz="1600">
                <a:solidFill>
                  <a:srgbClr val="002060"/>
                </a:solidFill>
                <a:latin typeface="Arial"/>
                <a:cs typeface="Arial"/>
              </a:rPr>
              <a:t>КОНСУЛЬТАНТ ПО ЭКОНОМИЧЕСКОЙ ЧАСТИ:</a:t>
            </a:r>
            <a:endParaRPr/>
          </a:p>
        </p:txBody>
      </p:sp>
      <p:sp>
        <p:nvSpPr>
          <p:cNvPr id="28" name="Текст 14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200503" y="5179157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САМОСАДКО А. О.</a:t>
            </a:r>
            <a:endParaRPr/>
          </a:p>
        </p:txBody>
      </p:sp>
      <p:sp>
        <p:nvSpPr>
          <p:cNvPr id="29" name="Текст 14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200475" y="5600152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НОСАЧЕНКО Е. А.</a:t>
            </a:r>
            <a:endParaRPr/>
          </a:p>
        </p:txBody>
      </p:sp>
      <p:sp>
        <p:nvSpPr>
          <p:cNvPr id="13" name="Прямоугольник 12"/>
          <p:cNvSpPr/>
          <p:nvPr userDrawn="1"/>
        </p:nvSpPr>
        <p:spPr bwMode="auto">
          <a:xfrm>
            <a:off x="184417" y="437781"/>
            <a:ext cx="11841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ctr" defTabSz="914400">
              <a:defRPr/>
            </a:pPr>
            <a:r>
              <a:rPr lang="ru-RU" sz="1200">
                <a:solidFill>
                  <a:srgbClr val="002060"/>
                </a:solidFill>
                <a:latin typeface="Arial"/>
                <a:ea typeface="+mn-ea"/>
                <a:cs typeface="Arial"/>
              </a:rPr>
              <a:t>ДЕПАРТАМЕНТ ОБРАЗОВАНИЯ И НАУКИ ГОРОДА МОСКВЫ</a:t>
            </a:r>
            <a:endParaRPr/>
          </a:p>
          <a:p>
            <a:pPr algn="ctr">
              <a:defRPr/>
            </a:pPr>
            <a:r>
              <a:rPr lang="ru-RU" sz="1200">
                <a:solidFill>
                  <a:srgbClr val="002060"/>
                </a:solidFill>
                <a:latin typeface="Arial"/>
                <a:ea typeface="+mn-ea"/>
                <a:cs typeface="Arial"/>
              </a:rPr>
              <a:t>Государственное бюджетное профессиональное образовательное учреждение города Москвы</a:t>
            </a:r>
            <a:endParaRPr/>
          </a:p>
          <a:p>
            <a:pPr algn="ctr">
              <a:defRPr/>
            </a:pPr>
            <a:r>
              <a:rPr lang="ru-RU" sz="1200">
                <a:solidFill>
                  <a:srgbClr val="002060"/>
                </a:solidFill>
                <a:latin typeface="Arial"/>
                <a:ea typeface="+mn-ea"/>
                <a:cs typeface="Arial"/>
              </a:rPr>
              <a:t>«Колледж автоматизации и информационных технологий № 20»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_Титульный слайд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417460" y="905057"/>
            <a:ext cx="3511366" cy="3519238"/>
          </a:xfrm>
          <a:prstGeom prst="rect">
            <a:avLst/>
          </a:prstGeom>
        </p:spPr>
      </p:pic>
      <p:sp>
        <p:nvSpPr>
          <p:cNvPr id="32" name="Заголовок 1"/>
          <p:cNvSpPr>
            <a:spLocks noGrp="1"/>
          </p:cNvSpPr>
          <p:nvPr>
            <p:ph type="ctrTitle" hasCustomPrompt="1"/>
          </p:nvPr>
        </p:nvSpPr>
        <p:spPr bwMode="auto">
          <a:xfrm>
            <a:off x="634698" y="2453391"/>
            <a:ext cx="6346132" cy="1522676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«ТЕМА ДИПЛОМНОГО ПРОЕКТА»</a:t>
            </a:r>
            <a:endParaRPr/>
          </a:p>
        </p:txBody>
      </p:sp>
      <p:sp>
        <p:nvSpPr>
          <p:cNvPr id="33" name="TextBox 32"/>
          <p:cNvSpPr txBox="1"/>
          <p:nvPr userDrawn="1"/>
        </p:nvSpPr>
        <p:spPr bwMode="auto">
          <a:xfrm>
            <a:off x="570629" y="4010120"/>
            <a:ext cx="377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600">
                <a:solidFill>
                  <a:srgbClr val="002060"/>
                </a:solidFill>
                <a:latin typeface="Arial"/>
                <a:cs typeface="Arial"/>
              </a:rPr>
              <a:t>ВЫПОЛНИЛ СТУДЕНТ ГРУППЫ</a:t>
            </a:r>
            <a:endParaRPr/>
          </a:p>
        </p:txBody>
      </p:sp>
      <p:sp>
        <p:nvSpPr>
          <p:cNvPr id="34" name="Текст 9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634698" y="4449555"/>
            <a:ext cx="6700974" cy="70646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ИВАНОВ ИВАН ИВАНОВИЧ</a:t>
            </a:r>
            <a:endParaRPr/>
          </a:p>
        </p:txBody>
      </p:sp>
      <p:sp>
        <p:nvSpPr>
          <p:cNvPr id="35" name="Прямоугольник 34"/>
          <p:cNvSpPr/>
          <p:nvPr userDrawn="1"/>
        </p:nvSpPr>
        <p:spPr bwMode="auto">
          <a:xfrm>
            <a:off x="637150" y="1359011"/>
            <a:ext cx="2725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defRPr/>
            </a:pPr>
            <a:r>
              <a:rPr lang="ru-RU" sz="1800">
                <a:solidFill>
                  <a:srgbClr val="002060"/>
                </a:solidFill>
                <a:latin typeface="Arial"/>
                <a:cs typeface="Arial"/>
              </a:rPr>
              <a:t>ДИПЛОМНЫЙ ПРОЕКТ</a:t>
            </a:r>
            <a:endParaRPr/>
          </a:p>
        </p:txBody>
      </p:sp>
      <p:sp>
        <p:nvSpPr>
          <p:cNvPr id="36" name="Прямоугольник 35"/>
          <p:cNvSpPr/>
          <p:nvPr userDrawn="1"/>
        </p:nvSpPr>
        <p:spPr bwMode="auto">
          <a:xfrm>
            <a:off x="634698" y="2123477"/>
            <a:ext cx="1088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defRPr/>
            </a:pPr>
            <a:r>
              <a:rPr lang="ru-RU" sz="1600">
                <a:solidFill>
                  <a:srgbClr val="002060"/>
                </a:solidFill>
                <a:latin typeface="Arial"/>
                <a:cs typeface="Arial"/>
              </a:rPr>
              <a:t>НА ТЕМУ</a:t>
            </a:r>
            <a:endParaRPr/>
          </a:p>
        </p:txBody>
      </p:sp>
      <p:sp>
        <p:nvSpPr>
          <p:cNvPr id="37" name="Текст 9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952616" y="3997677"/>
            <a:ext cx="959937" cy="36705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Н1812</a:t>
            </a:r>
            <a:endParaRPr/>
          </a:p>
        </p:txBody>
      </p:sp>
      <p:sp>
        <p:nvSpPr>
          <p:cNvPr id="38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>
            <a:off x="634698" y="6084911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МОСКВА 2023</a:t>
            </a:r>
            <a:endParaRPr/>
          </a:p>
        </p:txBody>
      </p:sp>
      <p:sp>
        <p:nvSpPr>
          <p:cNvPr id="39" name="Прямоугольник 38"/>
          <p:cNvSpPr/>
          <p:nvPr userDrawn="1"/>
        </p:nvSpPr>
        <p:spPr bwMode="auto">
          <a:xfrm>
            <a:off x="570629" y="5179157"/>
            <a:ext cx="62505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ru-RU" sz="1600">
                <a:solidFill>
                  <a:srgbClr val="002060"/>
                </a:solidFill>
                <a:latin typeface="Arial"/>
                <a:cs typeface="Arial"/>
              </a:rPr>
              <a:t>РУКОВОДИТЕЛЬ ДИПЛОМНОГО ПРОЕКТА:</a:t>
            </a:r>
            <a:endParaRPr/>
          </a:p>
          <a:p>
            <a:pPr lvl="0" algn="l">
              <a:lnSpc>
                <a:spcPct val="150000"/>
              </a:lnSpc>
              <a:defRPr/>
            </a:pPr>
            <a:r>
              <a:rPr lang="ru-RU" sz="1600">
                <a:solidFill>
                  <a:srgbClr val="002060"/>
                </a:solidFill>
                <a:latin typeface="Arial"/>
                <a:cs typeface="Arial"/>
              </a:rPr>
              <a:t>КОНСУЛЬТАНТ ПО ЭКОНОМИЧЕСКОЙ ЧАСТИ:</a:t>
            </a:r>
            <a:endParaRPr/>
          </a:p>
        </p:txBody>
      </p:sp>
      <p:sp>
        <p:nvSpPr>
          <p:cNvPr id="40" name="Текст 14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208186" y="5189006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САМОСАДКО А. О.</a:t>
            </a:r>
            <a:endParaRPr/>
          </a:p>
        </p:txBody>
      </p:sp>
      <p:sp>
        <p:nvSpPr>
          <p:cNvPr id="41" name="Текст 14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200475" y="5600152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НОСАЧЕНКО Е. А.</a:t>
            </a:r>
            <a:endParaRPr/>
          </a:p>
        </p:txBody>
      </p:sp>
      <p:sp>
        <p:nvSpPr>
          <p:cNvPr id="13" name="Прямоугольник 12"/>
          <p:cNvSpPr/>
          <p:nvPr userDrawn="1"/>
        </p:nvSpPr>
        <p:spPr bwMode="auto">
          <a:xfrm>
            <a:off x="184417" y="445466"/>
            <a:ext cx="11841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ctr" defTabSz="914400">
              <a:defRPr/>
            </a:pPr>
            <a:r>
              <a:rPr lang="ru-RU" sz="1200">
                <a:solidFill>
                  <a:srgbClr val="002060"/>
                </a:solidFill>
                <a:latin typeface="Arial"/>
                <a:ea typeface="+mn-ea"/>
                <a:cs typeface="Arial"/>
              </a:rPr>
              <a:t>ДЕПАРТАМЕНТ ОБРАЗОВАНИЯ И НАУКИ ГОРОДА МОСКВЫ</a:t>
            </a:r>
            <a:endParaRPr/>
          </a:p>
          <a:p>
            <a:pPr algn="ctr">
              <a:defRPr/>
            </a:pPr>
            <a:r>
              <a:rPr lang="ru-RU" sz="1200">
                <a:solidFill>
                  <a:srgbClr val="002060"/>
                </a:solidFill>
                <a:latin typeface="Arial"/>
                <a:ea typeface="+mn-ea"/>
                <a:cs typeface="Arial"/>
              </a:rPr>
              <a:t>Государственное бюджетное профессиональное образовательное учреждение города Москвы</a:t>
            </a:r>
            <a:endParaRPr/>
          </a:p>
          <a:p>
            <a:pPr algn="ctr">
              <a:defRPr/>
            </a:pPr>
            <a:r>
              <a:rPr lang="ru-RU" sz="1200">
                <a:solidFill>
                  <a:srgbClr val="002060"/>
                </a:solidFill>
                <a:latin typeface="Arial"/>
                <a:ea typeface="+mn-ea"/>
                <a:cs typeface="Arial"/>
              </a:rPr>
              <a:t>«Колледж автоматизации и информационных технологий № 20»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Заголовок и объект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 bwMode="auto">
          <a:xfrm>
            <a:off x="1" y="0"/>
            <a:ext cx="1413862" cy="6858000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1720583" y="1807134"/>
            <a:ext cx="8645178" cy="1888887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4C429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ЗАГОЛОВОК ПОДРАЗДЕЛА</a:t>
            </a:r>
            <a:endParaRPr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/>
        </p:blipFill>
        <p:spPr bwMode="auto">
          <a:xfrm>
            <a:off x="313116" y="244739"/>
            <a:ext cx="787632" cy="1064695"/>
          </a:xfrm>
          <a:prstGeom prst="rect">
            <a:avLst/>
          </a:prstGeom>
        </p:spPr>
      </p:pic>
      <p:sp>
        <p:nvSpPr>
          <p:cNvPr id="8" name="Параллелограмм 7"/>
          <p:cNvSpPr/>
          <p:nvPr userDrawn="1"/>
        </p:nvSpPr>
        <p:spPr bwMode="auto">
          <a:xfrm rot="19287111">
            <a:off x="-370082" y="1666669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720583" y="3696021"/>
            <a:ext cx="6529387" cy="990600"/>
          </a:xfrm>
        </p:spPr>
        <p:txBody>
          <a:bodyPr/>
          <a:lstStyle>
            <a:lvl1pPr marL="0" indent="0">
              <a:buNone/>
              <a:defRPr>
                <a:solidFill>
                  <a:srgbClr val="444391"/>
                </a:solidFill>
              </a:defRPr>
            </a:lvl1pPr>
          </a:lstStyle>
          <a:p>
            <a:pPr lvl="0">
              <a:defRPr/>
            </a:pPr>
            <a:r>
              <a:rPr lang="ru-RU"/>
              <a:t>Подзаголовок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Заголовок и объект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auto">
          <a:xfrm rot="16199998">
            <a:off x="6107538" y="-4941111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1037344" y="328228"/>
            <a:ext cx="10316455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Заголовок</a:t>
            </a:r>
            <a:endParaRPr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0568" y="234870"/>
            <a:ext cx="787632" cy="1064695"/>
          </a:xfrm>
          <a:prstGeom prst="rect">
            <a:avLst/>
          </a:prstGeom>
        </p:spPr>
      </p:pic>
      <p:sp>
        <p:nvSpPr>
          <p:cNvPr id="6" name="Текст 11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838198" y="1304543"/>
            <a:ext cx="10515601" cy="486736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>
              <a:defRPr/>
            </a:pPr>
            <a:r>
              <a:rPr lang="ru-RU"/>
              <a:t>Подзаголовок</a:t>
            </a:r>
            <a:endParaRPr/>
          </a:p>
        </p:txBody>
      </p:sp>
      <p:sp>
        <p:nvSpPr>
          <p:cNvPr id="8" name="Параллелограмм 7"/>
          <p:cNvSpPr/>
          <p:nvPr userDrawn="1"/>
        </p:nvSpPr>
        <p:spPr bwMode="auto">
          <a:xfrm rot="13887109">
            <a:off x="10286727" y="638748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 bwMode="auto">
          <a:xfrm>
            <a:off x="838200" y="1938701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0_Заголовок и объект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auto">
          <a:xfrm rot="16199998">
            <a:off x="6107538" y="-4941110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1106500" y="328229"/>
            <a:ext cx="10247299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Заголовок</a:t>
            </a:r>
            <a:endParaRPr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0568" y="234871"/>
            <a:ext cx="787632" cy="1064695"/>
          </a:xfrm>
          <a:prstGeom prst="rect">
            <a:avLst/>
          </a:prstGeom>
        </p:spPr>
      </p:pic>
      <p:sp>
        <p:nvSpPr>
          <p:cNvPr id="6" name="Текст 11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838198" y="1304544"/>
            <a:ext cx="5147663" cy="486736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>
              <a:defRPr/>
            </a:pPr>
            <a:r>
              <a:rPr lang="ru-RU"/>
              <a:t>Подзаголовок</a:t>
            </a:r>
            <a:endParaRPr/>
          </a:p>
        </p:txBody>
      </p:sp>
      <p:sp>
        <p:nvSpPr>
          <p:cNvPr id="8" name="Параллелограмм 7"/>
          <p:cNvSpPr/>
          <p:nvPr userDrawn="1"/>
        </p:nvSpPr>
        <p:spPr bwMode="auto">
          <a:xfrm rot="13887109">
            <a:off x="10286727" y="584961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Объект 2"/>
          <p:cNvSpPr>
            <a:spLocks noGrp="1"/>
          </p:cNvSpPr>
          <p:nvPr>
            <p:ph idx="12" hasCustomPrompt="1"/>
          </p:nvPr>
        </p:nvSpPr>
        <p:spPr bwMode="auto">
          <a:xfrm>
            <a:off x="6206138" y="1299566"/>
            <a:ext cx="5147662" cy="499047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444391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Кликните для вставки таблицы, диаграммы, схемы, видео, фото, рисунок.</a:t>
            </a:r>
            <a:endParaRPr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838198" y="1952472"/>
            <a:ext cx="5147663" cy="4337568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>
              <a:defRPr/>
            </a:pPr>
            <a:r>
              <a:rPr lang="ru-RU"/>
              <a:t>Образец подзаголовок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1_Заголовок и объект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auto">
          <a:xfrm rot="16199998">
            <a:off x="6107538" y="-4941111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1037344" y="328228"/>
            <a:ext cx="10316455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Заголовок</a:t>
            </a:r>
            <a:endParaRPr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0568" y="234870"/>
            <a:ext cx="787632" cy="1064695"/>
          </a:xfrm>
          <a:prstGeom prst="rect">
            <a:avLst/>
          </a:prstGeom>
        </p:spPr>
      </p:pic>
      <p:sp>
        <p:nvSpPr>
          <p:cNvPr id="8" name="Параллелограмм 7"/>
          <p:cNvSpPr/>
          <p:nvPr userDrawn="1"/>
        </p:nvSpPr>
        <p:spPr bwMode="auto">
          <a:xfrm rot="13887109">
            <a:off x="10286727" y="577276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 hasCustomPrompt="1"/>
          </p:nvPr>
        </p:nvSpPr>
        <p:spPr bwMode="auto">
          <a:xfrm>
            <a:off x="838198" y="1786301"/>
            <a:ext cx="5067301" cy="4351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Кликните чтобы вставить фото</a:t>
            </a:r>
            <a:endParaRPr/>
          </a:p>
        </p:txBody>
      </p:sp>
      <p:sp>
        <p:nvSpPr>
          <p:cNvPr id="13" name="Объект 2"/>
          <p:cNvSpPr>
            <a:spLocks noGrp="1"/>
          </p:cNvSpPr>
          <p:nvPr>
            <p:ph idx="10" hasCustomPrompt="1"/>
          </p:nvPr>
        </p:nvSpPr>
        <p:spPr bwMode="auto">
          <a:xfrm>
            <a:off x="6286499" y="1786301"/>
            <a:ext cx="5067301" cy="4351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Кликните чтобы вставить фото</a:t>
            </a:r>
            <a:endParaRPr/>
          </a:p>
        </p:txBody>
      </p:sp>
      <p:sp>
        <p:nvSpPr>
          <p:cNvPr id="14" name="Текст 11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838198" y="1304543"/>
            <a:ext cx="10515601" cy="486736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>
              <a:defRPr/>
            </a:pPr>
            <a:r>
              <a:rPr lang="ru-RU"/>
              <a:t>Подзаголовок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2_Заголовок и объект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auto">
          <a:xfrm rot="16199998">
            <a:off x="6107538" y="-4941111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1060396" y="328228"/>
            <a:ext cx="10293403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Заголовок</a:t>
            </a:r>
            <a:endParaRPr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0568" y="234870"/>
            <a:ext cx="787632" cy="1064695"/>
          </a:xfrm>
          <a:prstGeom prst="rect">
            <a:avLst/>
          </a:prstGeom>
        </p:spPr>
      </p:pic>
      <p:sp>
        <p:nvSpPr>
          <p:cNvPr id="8" name="Параллелограмм 7"/>
          <p:cNvSpPr/>
          <p:nvPr userDrawn="1"/>
        </p:nvSpPr>
        <p:spPr bwMode="auto">
          <a:xfrm rot="13887109">
            <a:off x="10286727" y="500436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Объект 2"/>
          <p:cNvSpPr>
            <a:spLocks noGrp="1"/>
          </p:cNvSpPr>
          <p:nvPr>
            <p:ph idx="1" hasCustomPrompt="1"/>
          </p:nvPr>
        </p:nvSpPr>
        <p:spPr bwMode="auto">
          <a:xfrm>
            <a:off x="838200" y="1299565"/>
            <a:ext cx="10515600" cy="499047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Вставьте текст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Заголовок и объект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 bwMode="auto">
          <a:xfrm rot="16199998">
            <a:off x="2620269" y="-1453842"/>
            <a:ext cx="815121" cy="437926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Параллелограмм 13"/>
          <p:cNvSpPr/>
          <p:nvPr userDrawn="1"/>
        </p:nvSpPr>
        <p:spPr bwMode="auto">
          <a:xfrm rot="13887109">
            <a:off x="4203859" y="727299"/>
            <a:ext cx="2146752" cy="150770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952820" y="328229"/>
            <a:ext cx="4264640" cy="81512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Заголовок</a:t>
            </a:r>
            <a:endParaRPr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0568" y="234871"/>
            <a:ext cx="787632" cy="1064695"/>
          </a:xfrm>
          <a:prstGeom prst="rect">
            <a:avLst/>
          </a:prstGeom>
        </p:spPr>
      </p:pic>
      <p:sp>
        <p:nvSpPr>
          <p:cNvPr id="11" name="Объект 2"/>
          <p:cNvSpPr>
            <a:spLocks noGrp="1"/>
          </p:cNvSpPr>
          <p:nvPr>
            <p:ph idx="10" hasCustomPrompt="1"/>
          </p:nvPr>
        </p:nvSpPr>
        <p:spPr bwMode="auto">
          <a:xfrm>
            <a:off x="5484576" y="328229"/>
            <a:ext cx="6438482" cy="6147228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Кликните чтобы вставить фото</a:t>
            </a:r>
            <a:endParaRPr/>
          </a:p>
        </p:txBody>
      </p:sp>
      <p:sp>
        <p:nvSpPr>
          <p:cNvPr id="13" name="Объект 2"/>
          <p:cNvSpPr>
            <a:spLocks noGrp="1"/>
          </p:cNvSpPr>
          <p:nvPr>
            <p:ph idx="1" hasCustomPrompt="1"/>
          </p:nvPr>
        </p:nvSpPr>
        <p:spPr bwMode="auto">
          <a:xfrm>
            <a:off x="838200" y="1299566"/>
            <a:ext cx="4379260" cy="4990474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Вставьте текст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Заголовок и объект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 bwMode="auto">
          <a:xfrm rot="16199998">
            <a:off x="2620269" y="-1453842"/>
            <a:ext cx="815121" cy="437926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Параллелограмм 13"/>
          <p:cNvSpPr/>
          <p:nvPr userDrawn="1"/>
        </p:nvSpPr>
        <p:spPr bwMode="auto">
          <a:xfrm rot="13887109">
            <a:off x="4203859" y="727299"/>
            <a:ext cx="2146752" cy="150770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999720" y="328229"/>
            <a:ext cx="4217740" cy="81512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Заголовок</a:t>
            </a:r>
            <a:endParaRPr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0568" y="234871"/>
            <a:ext cx="787632" cy="1064695"/>
          </a:xfrm>
          <a:prstGeom prst="rect">
            <a:avLst/>
          </a:prstGeom>
        </p:spPr>
      </p:pic>
      <p:sp>
        <p:nvSpPr>
          <p:cNvPr id="11" name="Объект 2"/>
          <p:cNvSpPr>
            <a:spLocks noGrp="1"/>
          </p:cNvSpPr>
          <p:nvPr>
            <p:ph idx="10" hasCustomPrompt="1"/>
          </p:nvPr>
        </p:nvSpPr>
        <p:spPr bwMode="auto">
          <a:xfrm>
            <a:off x="8840636" y="3403122"/>
            <a:ext cx="3082423" cy="2942985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Кликните чтобы вставить фото</a:t>
            </a:r>
            <a:endParaRPr/>
          </a:p>
        </p:txBody>
      </p:sp>
      <p:sp>
        <p:nvSpPr>
          <p:cNvPr id="13" name="Объект 2"/>
          <p:cNvSpPr>
            <a:spLocks noGrp="1"/>
          </p:cNvSpPr>
          <p:nvPr>
            <p:ph idx="1" hasCustomPrompt="1"/>
          </p:nvPr>
        </p:nvSpPr>
        <p:spPr bwMode="auto">
          <a:xfrm>
            <a:off x="838200" y="1299566"/>
            <a:ext cx="4379260" cy="504654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Вставьте текст</a:t>
            </a:r>
            <a:endParaRPr/>
          </a:p>
        </p:txBody>
      </p:sp>
      <p:sp>
        <p:nvSpPr>
          <p:cNvPr id="8" name="Объект 2"/>
          <p:cNvSpPr>
            <a:spLocks noGrp="1"/>
          </p:cNvSpPr>
          <p:nvPr>
            <p:ph idx="11" hasCustomPrompt="1"/>
          </p:nvPr>
        </p:nvSpPr>
        <p:spPr bwMode="auto">
          <a:xfrm>
            <a:off x="5596693" y="3403121"/>
            <a:ext cx="3082423" cy="2942985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Кликните чтобы вставить фото</a:t>
            </a:r>
            <a:endParaRPr/>
          </a:p>
        </p:txBody>
      </p:sp>
      <p:sp>
        <p:nvSpPr>
          <p:cNvPr id="9" name="Объект 2"/>
          <p:cNvSpPr>
            <a:spLocks noGrp="1"/>
          </p:cNvSpPr>
          <p:nvPr>
            <p:ph idx="12" hasCustomPrompt="1"/>
          </p:nvPr>
        </p:nvSpPr>
        <p:spPr bwMode="auto">
          <a:xfrm>
            <a:off x="8840636" y="328228"/>
            <a:ext cx="3082423" cy="2942985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Кликните чтобы вставить фото</a:t>
            </a:r>
            <a:endParaRPr/>
          </a:p>
        </p:txBody>
      </p:sp>
      <p:sp>
        <p:nvSpPr>
          <p:cNvPr id="10" name="Объект 2"/>
          <p:cNvSpPr>
            <a:spLocks noGrp="1"/>
          </p:cNvSpPr>
          <p:nvPr>
            <p:ph idx="13" hasCustomPrompt="1"/>
          </p:nvPr>
        </p:nvSpPr>
        <p:spPr bwMode="auto">
          <a:xfrm>
            <a:off x="5596693" y="328227"/>
            <a:ext cx="3082423" cy="2942985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Кликните чтобы вставить фото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3">
              <a:defRPr/>
            </a:pP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1FE0170-5F17-4EB0-BFA4-80529005E784}" type="datetimeFigureOut">
              <a:rPr lang="ru-RU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EB0E90D-BAE5-4CAD-8485-89BE0E092D9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ctrTitle"/>
          </p:nvPr>
        </p:nvSpPr>
        <p:spPr bwMode="auto">
          <a:xfrm>
            <a:off x="522514" y="2453391"/>
            <a:ext cx="6346132" cy="1522676"/>
          </a:xfrm>
        </p:spPr>
        <p:txBody>
          <a:bodyPr/>
          <a:lstStyle/>
          <a:p>
            <a:pPr>
              <a:defRPr/>
            </a:pPr>
            <a:r>
              <a:rPr lang="ru-RU" dirty="0"/>
              <a:t>«</a:t>
            </a:r>
            <a:r>
              <a:rPr lang="en-US" dirty="0"/>
              <a:t>Docker </a:t>
            </a:r>
            <a:r>
              <a:rPr lang="ru-RU" dirty="0"/>
              <a:t>контейнеризация»</a:t>
            </a:r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/>
          </p:nvPr>
        </p:nvSpPr>
        <p:spPr bwMode="auto">
          <a:xfrm>
            <a:off x="522514" y="4461128"/>
            <a:ext cx="6756186" cy="706465"/>
          </a:xfrm>
        </p:spPr>
        <p:txBody>
          <a:bodyPr/>
          <a:lstStyle/>
          <a:p>
            <a:pPr>
              <a:defRPr/>
            </a:pPr>
            <a:r>
              <a:rPr lang="ru-RU" b="1" dirty="0" err="1"/>
              <a:t>Хаксар</a:t>
            </a:r>
            <a:r>
              <a:rPr lang="ru-RU" b="1" dirty="0"/>
              <a:t> М.Н</a:t>
            </a:r>
          </a:p>
        </p:txBody>
      </p:sp>
      <p:sp>
        <p:nvSpPr>
          <p:cNvPr id="24" name="Текст 23"/>
          <p:cNvSpPr>
            <a:spLocks noGrp="1"/>
          </p:cNvSpPr>
          <p:nvPr>
            <p:ph type="body" sz="quarter" idx="17"/>
          </p:nvPr>
        </p:nvSpPr>
        <p:spPr bwMode="auto">
          <a:xfrm>
            <a:off x="3900606" y="3976066"/>
            <a:ext cx="1239483" cy="367056"/>
          </a:xfrm>
        </p:spPr>
        <p:txBody>
          <a:bodyPr/>
          <a:lstStyle/>
          <a:p>
            <a:pPr>
              <a:defRPr/>
            </a:pPr>
            <a:r>
              <a:rPr lang="ru-RU" dirty="0"/>
              <a:t>ИСП131</a:t>
            </a:r>
            <a:endParaRPr dirty="0"/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18"/>
          </p:nvPr>
        </p:nvSpPr>
        <p:spPr bwMode="auto">
          <a:xfrm>
            <a:off x="5890563" y="5247005"/>
            <a:ext cx="2299063" cy="405649"/>
          </a:xfrm>
        </p:spPr>
        <p:txBody>
          <a:bodyPr/>
          <a:lstStyle/>
          <a:p>
            <a:pPr>
              <a:defRPr/>
            </a:pPr>
            <a:r>
              <a:rPr lang="ru-RU" dirty="0"/>
              <a:t>ЛОМАЧЕНКОВА А.И.</a:t>
            </a:r>
            <a:endParaRPr dirty="0"/>
          </a:p>
        </p:txBody>
      </p:sp>
      <p:sp>
        <p:nvSpPr>
          <p:cNvPr id="2" name="Прямоугольник 1"/>
          <p:cNvSpPr/>
          <p:nvPr/>
        </p:nvSpPr>
        <p:spPr bwMode="auto">
          <a:xfrm flipH="1">
            <a:off x="440313" y="5211044"/>
            <a:ext cx="5361000" cy="724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 bwMode="auto">
          <a:xfrm flipH="1">
            <a:off x="463138" y="1106382"/>
            <a:ext cx="4892634" cy="724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" name="TextBox 2"/>
          <p:cNvSpPr txBox="1"/>
          <p:nvPr/>
        </p:nvSpPr>
        <p:spPr bwMode="auto">
          <a:xfrm flipH="1">
            <a:off x="624116" y="1527955"/>
            <a:ext cx="393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000" dirty="0">
                <a:solidFill>
                  <a:srgbClr val="002060"/>
                </a:solidFill>
                <a:latin typeface="Arial"/>
                <a:ea typeface="+mj-ea"/>
                <a:cs typeface="Arial"/>
              </a:rPr>
              <a:t>ИНДИВИДУАЛЬНЫЙ</a:t>
            </a:r>
            <a:r>
              <a:rPr lang="ru-RU" sz="2000" b="1" dirty="0">
                <a:solidFill>
                  <a:srgbClr val="002060"/>
                </a:solidFill>
                <a:latin typeface="Arial"/>
                <a:ea typeface="+mj-ea"/>
                <a:cs typeface="Arial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Arial"/>
                <a:ea typeface="+mj-ea"/>
                <a:cs typeface="Arial"/>
              </a:rPr>
              <a:t>ПРОЕКТ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351063" y="516759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>
                <a:solidFill>
                  <a:srgbClr val="002060"/>
                </a:solidFill>
              </a:rPr>
              <a:t>Руководитель ИП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8" y="332337"/>
            <a:ext cx="10247299" cy="81512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400" dirty="0"/>
              <a:t>Главные компоненты, как происходит процесс контейнеризации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3415D16-E8F2-4A86-BBE6-F176883BC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872" y="1948365"/>
            <a:ext cx="9016124" cy="386605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44546BE-E4AE-44D4-B6F7-497987B9F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111" y="2472093"/>
            <a:ext cx="8911472" cy="3078914"/>
          </a:xfrm>
          <a:prstGeom prst="rect">
            <a:avLst/>
          </a:prstGeom>
        </p:spPr>
      </p:pic>
      <p:sp>
        <p:nvSpPr>
          <p:cNvPr id="15" name="Текст 14">
            <a:extLst>
              <a:ext uri="{FF2B5EF4-FFF2-40B4-BE49-F238E27FC236}">
                <a16:creationId xmlns:a16="http://schemas.microsoft.com/office/drawing/2014/main" id="{DBDCAF06-4C07-4406-BD84-CC69395075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90EA87-CFEC-461B-A314-39BBF6A9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Dockerfile</a:t>
            </a: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300142E1-1B2D-402E-B251-A9C62C611856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7" t="15924" r="6892"/>
          <a:stretch/>
        </p:blipFill>
        <p:spPr>
          <a:xfrm>
            <a:off x="1838228" y="2383562"/>
            <a:ext cx="8041063" cy="3992252"/>
          </a:xfr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199C4231-B383-41DA-A9D2-1CEB3E5400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2350" y="1303607"/>
            <a:ext cx="10247300" cy="133496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Dockerfile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екстовый файл, содержащий все команды, которые нужно выполнить для сборки образа Docker.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917322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F80666-7644-4E0F-B56A-5924088C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 </a:t>
            </a:r>
            <a:r>
              <a:rPr lang="en-US" dirty="0"/>
              <a:t>Dockerfile </a:t>
            </a:r>
            <a:r>
              <a:rPr lang="ru-RU" dirty="0"/>
              <a:t>к </a:t>
            </a:r>
            <a:r>
              <a:rPr lang="en-US" dirty="0"/>
              <a:t>Docker Image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89D374-542D-455A-BC88-5976BE1AA7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657" y="2818615"/>
            <a:ext cx="4044099" cy="1894787"/>
          </a:xfrm>
        </p:spPr>
        <p:txBody>
          <a:bodyPr>
            <a:normAutofit lnSpcReduction="10000"/>
          </a:bodyPr>
          <a:lstStyle/>
          <a:p>
            <a:r>
              <a:rPr lang="ru-RU" sz="2800" dirty="0"/>
              <a:t>Построение образа использует систему слоёв, т.е. распределяет каждую строчку кода в отдельный слой</a:t>
            </a:r>
          </a:p>
        </p:txBody>
      </p:sp>
      <p:pic>
        <p:nvPicPr>
          <p:cNvPr id="6" name="Объект 5" descr="Что такое Docker и зачем он нужен: компоненты, контейнеры, примеры  использования">
            <a:extLst>
              <a:ext uri="{FF2B5EF4-FFF2-40B4-BE49-F238E27FC236}">
                <a16:creationId xmlns:a16="http://schemas.microsoft.com/office/drawing/2014/main" id="{1A6E8226-C673-42B0-906C-70FC461C8F5D}"/>
              </a:ext>
            </a:extLst>
          </p:cNvPr>
          <p:cNvPicPr>
            <a:picLocks noGrp="1"/>
          </p:cNvPicPr>
          <p:nvPr>
            <p:ph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387" y="1619053"/>
            <a:ext cx="7771613" cy="4084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677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2F7616-7548-4690-B6D5-F44E10D9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 </a:t>
            </a:r>
            <a:r>
              <a:rPr lang="en-US" dirty="0"/>
              <a:t>Docker Image </a:t>
            </a:r>
            <a:r>
              <a:rPr lang="ru-RU" dirty="0"/>
              <a:t>к </a:t>
            </a:r>
            <a:r>
              <a:rPr lang="en-US" dirty="0"/>
              <a:t>Docker container</a:t>
            </a:r>
            <a:endParaRPr lang="ru-RU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D3D4CD5F-FB67-4223-9B8A-4A09794CD3BC}"/>
              </a:ext>
            </a:extLst>
          </p:cNvPr>
          <p:cNvPicPr>
            <a:picLocks noGrp="1" noChangeAspect="1" noChangeArrowheads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447" y="1385570"/>
            <a:ext cx="8224011" cy="491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907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ПРАКТИЧЕСКАЯ ЧАСТЬ</a:t>
            </a:r>
            <a:endParaRPr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Практическая часть</a:t>
            </a:r>
            <a:endParaRPr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41E0CC-EA43-4E29-B8B0-61CCCABFE7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Как располагать скрины с кодом и вообще это всё структурировать красиво?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585A3BE-5D56-436B-AF49-E7DEE921988D}"/>
              </a:ext>
            </a:extLst>
          </p:cNvPr>
          <p:cNvPicPr>
            <a:picLocks noGrp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6746450" y="1547912"/>
            <a:ext cx="5148262" cy="481023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DF19CB-B943-4804-85B8-E8248DEFE42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1816" y="1961026"/>
            <a:ext cx="5940425" cy="398400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106500" y="328229"/>
            <a:ext cx="7203311" cy="815122"/>
          </a:xfrm>
        </p:spPr>
        <p:txBody>
          <a:bodyPr/>
          <a:lstStyle/>
          <a:p>
            <a:pPr>
              <a:defRPr/>
            </a:pPr>
            <a:r>
              <a:rPr lang="ru-RU"/>
              <a:t>Заключение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2"/>
          </p:nvPr>
        </p:nvSpPr>
        <p:spPr bwMode="auto">
          <a:xfrm>
            <a:off x="835352" y="1352119"/>
            <a:ext cx="11356648" cy="484086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defRPr/>
            </a:pPr>
            <a:r>
              <a:rPr lang="ru-RU" sz="200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</a:p>
          <a:p>
            <a:pPr>
              <a:defRPr/>
            </a:pPr>
            <a:endParaRPr lang="ru-RU" sz="20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106500" y="328229"/>
            <a:ext cx="7203311" cy="815122"/>
          </a:xfrm>
        </p:spPr>
        <p:txBody>
          <a:bodyPr/>
          <a:lstStyle/>
          <a:p>
            <a:pPr>
              <a:defRPr/>
            </a:pPr>
            <a:r>
              <a:rPr lang="ru-RU"/>
              <a:t>Список литературы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2"/>
          </p:nvPr>
        </p:nvSpPr>
        <p:spPr bwMode="auto">
          <a:xfrm>
            <a:off x="835352" y="1352119"/>
            <a:ext cx="11356648" cy="484086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defRPr/>
            </a:pPr>
            <a:r>
              <a:rPr lang="ru-RU" sz="200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</a:p>
          <a:p>
            <a:pPr>
              <a:defRPr/>
            </a:pPr>
            <a:endParaRPr lang="ru-RU" sz="20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Спасибо за внимание</a:t>
            </a:r>
            <a:endParaRPr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D6130-5CC1-4FCA-9535-4EF255B0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Траблы, сокращения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30E337-DEA4-4927-9B8E-B4186211B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Может вырезать таблицу? (5)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6 слайд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Убрать текст в образах и оставить картинку?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89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ВВЕДЕНИЕ</a:t>
            </a:r>
            <a:endParaRPr dirty="0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610436" y="1695562"/>
            <a:ext cx="9932893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ru-RU" sz="2400" b="1" dirty="0">
                <a:solidFill>
                  <a:srgbClr val="002060"/>
                </a:solidFill>
                <a:ea typeface="Calibri"/>
                <a:cs typeface="Times New Roman"/>
              </a:rPr>
              <a:t>Цель данного проекта:</a:t>
            </a:r>
            <a:endParaRPr lang="en-US" sz="2400" b="1" dirty="0">
              <a:solidFill>
                <a:srgbClr val="002060"/>
              </a:solidFill>
              <a:ea typeface="Calibri"/>
              <a:cs typeface="Times New Roman"/>
            </a:endParaRPr>
          </a:p>
          <a:p>
            <a:pPr marL="108000">
              <a:lnSpc>
                <a:spcPct val="150000"/>
              </a:lnSpc>
              <a:defRPr/>
            </a:pPr>
            <a:r>
              <a:rPr lang="ru-RU" sz="2400" dirty="0">
                <a:solidFill>
                  <a:srgbClr val="002060"/>
                </a:solidFill>
              </a:rPr>
              <a:t>Разработать материалы по контейнеризации Python-приложений.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610436" y="2894104"/>
            <a:ext cx="10570803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ru-RU" sz="2400" b="1" dirty="0">
                <a:solidFill>
                  <a:srgbClr val="002060"/>
                </a:solidFill>
              </a:rPr>
              <a:t>Задачи:</a:t>
            </a:r>
            <a:endParaRPr sz="2400" dirty="0">
              <a:solidFill>
                <a:srgbClr val="002060"/>
              </a:solidFill>
            </a:endParaRPr>
          </a:p>
          <a:p>
            <a:pPr marL="1440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02060"/>
                </a:solidFill>
              </a:rPr>
              <a:t>Изучить теорию Docker.</a:t>
            </a:r>
          </a:p>
          <a:p>
            <a:pPr marL="1440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02060"/>
                </a:solidFill>
              </a:rPr>
              <a:t>Создать Dockerfile и вспомогательные файлы.</a:t>
            </a:r>
          </a:p>
          <a:p>
            <a:pPr marL="1440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02060"/>
                </a:solidFill>
              </a:rPr>
              <a:t>Разработать 2 Python-бота (</a:t>
            </a:r>
            <a:r>
              <a:rPr lang="ru-RU" sz="2400" dirty="0" err="1">
                <a:solidFill>
                  <a:srgbClr val="002060"/>
                </a:solidFill>
              </a:rPr>
              <a:t>Telegram</a:t>
            </a:r>
            <a:r>
              <a:rPr lang="ru-RU" sz="2400" dirty="0">
                <a:solidFill>
                  <a:srgbClr val="002060"/>
                </a:solidFill>
              </a:rPr>
              <a:t> и </a:t>
            </a:r>
            <a:r>
              <a:rPr lang="ru-RU" sz="2400" dirty="0" err="1">
                <a:solidFill>
                  <a:srgbClr val="002060"/>
                </a:solidFill>
              </a:rPr>
              <a:t>Discord</a:t>
            </a:r>
            <a:r>
              <a:rPr lang="ru-RU" sz="2400" dirty="0">
                <a:solidFill>
                  <a:srgbClr val="002060"/>
                </a:solidFill>
              </a:rPr>
              <a:t>).</a:t>
            </a:r>
          </a:p>
          <a:p>
            <a:pPr marL="1440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02060"/>
                </a:solidFill>
              </a:rPr>
              <a:t>Собрать образы и развернуть их на Back4App.</a:t>
            </a:r>
          </a:p>
          <a:p>
            <a:pPr>
              <a:lnSpc>
                <a:spcPct val="150000"/>
              </a:lnSpc>
              <a:defRPr/>
            </a:pPr>
            <a:endParaRPr lang="ru-RU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F724EF4-CA56-4F14-818B-987B15373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863" y="1489419"/>
            <a:ext cx="5640498" cy="406901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98502-C1B2-4B0C-BDA8-366B4C17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Docker?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138AB81-4054-4FFF-BFBB-88B97DCA1D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0013" y="1489418"/>
            <a:ext cx="5451678" cy="4912409"/>
          </a:xfrm>
        </p:spPr>
        <p:txBody>
          <a:bodyPr>
            <a:normAutofit/>
          </a:bodyPr>
          <a:lstStyle/>
          <a:p>
            <a:r>
              <a:rPr lang="ru-RU" b="1" dirty="0"/>
              <a:t>Контейнер</a:t>
            </a:r>
            <a:r>
              <a:rPr lang="ru-RU" dirty="0"/>
              <a:t> — легковесная изолированная среда для приложений.</a:t>
            </a:r>
          </a:p>
          <a:p>
            <a:r>
              <a:rPr lang="ru-RU" b="1" dirty="0"/>
              <a:t>Docker</a:t>
            </a:r>
            <a:r>
              <a:rPr lang="ru-RU" dirty="0"/>
              <a:t> — это платформа для упрощенного создания и запуска контейнеров.</a:t>
            </a:r>
          </a:p>
          <a:p>
            <a:r>
              <a:rPr lang="ru-RU" b="1" dirty="0"/>
              <a:t>Почему именно </a:t>
            </a:r>
            <a:r>
              <a:rPr lang="en-US" b="1" dirty="0"/>
              <a:t>Docker: </a:t>
            </a:r>
            <a:r>
              <a:rPr lang="ru-RU" dirty="0">
                <a:effectLst/>
                <a:ea typeface="Calibri" panose="020F0502020204030204" pitchFamily="34" charset="0"/>
              </a:rPr>
              <a:t>Платформа позволяет быстро тестировать и выкладывать приложения, запускать на одной машине требуемое количество контейнеров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ru-RU" dirty="0">
                <a:effectLst/>
                <a:ea typeface="Calibri" panose="020F0502020204030204" pitchFamily="34" charset="0"/>
              </a:rPr>
              <a:t>что делает её лидером среди малочисленных аналогов.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405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0E05F-C3A8-43FC-A474-7803B496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Docker </a:t>
            </a:r>
            <a:r>
              <a:rPr lang="ru-RU" dirty="0"/>
              <a:t>контейнеризации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C755695-F1B0-4443-A40A-584FFD1ACDC1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838197" y="1500116"/>
            <a:ext cx="5257802" cy="446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effectLst/>
              </a:rPr>
              <a:t>Изоляция приложений, предотвращающая конфликты зависимостей.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effectLst/>
              </a:rPr>
              <a:t>Работа на любых системах без изменений, </a:t>
            </a:r>
            <a:r>
              <a:rPr lang="ru-RU" dirty="0"/>
              <a:t>в следствии </a:t>
            </a:r>
            <a:r>
              <a:rPr lang="ru-RU" dirty="0">
                <a:effectLst/>
              </a:rPr>
              <a:t>простота развёртывания.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effectLst/>
              </a:rPr>
              <a:t>Высокая эффективность по сравнению с ВМ.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Легкая горизонтальная и вертикальная масштабируемость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к</a:t>
            </a:r>
            <a:r>
              <a:rPr lang="ru-RU" dirty="0"/>
              <a:t>онтроль </a:t>
            </a:r>
            <a:r>
              <a:rPr lang="ru-RU" dirty="0">
                <a:effectLst/>
              </a:rPr>
              <a:t>версий приложений и зависимостей.</a:t>
            </a:r>
          </a:p>
        </p:txBody>
      </p:sp>
      <p:pic>
        <p:nvPicPr>
          <p:cNvPr id="1032" name="Picture 8" descr="Picture background">
            <a:extLst>
              <a:ext uri="{FF2B5EF4-FFF2-40B4-BE49-F238E27FC236}">
                <a16:creationId xmlns:a16="http://schemas.microsoft.com/office/drawing/2014/main" id="{28B3F992-1318-46F1-906A-BD42DA34E6E6}"/>
              </a:ext>
            </a:extLst>
          </p:cNvPr>
          <p:cNvPicPr>
            <a:picLocks noGrp="1" noChangeAspect="1" noChangeArrowheads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259560"/>
            <a:ext cx="5546103" cy="459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8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E9A41-E755-48C3-83C3-3F9102FD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ВМ и </a:t>
            </a:r>
            <a:r>
              <a:rPr lang="en-US" dirty="0"/>
              <a:t>Docker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27EE11-8B84-4EDF-9394-B3C24A06ED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50FDF164-8B45-4B8E-8133-D4B4116DD6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1952472"/>
            <a:ext cx="5147663" cy="4337568"/>
          </a:xfrm>
        </p:spPr>
        <p:txBody>
          <a:bodyPr/>
          <a:lstStyle/>
          <a:p>
            <a:endParaRPr lang="ru-RU" dirty="0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E57BA4A-2868-45F8-B88D-92CA20720669}"/>
              </a:ext>
            </a:extLst>
          </p:cNvPr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1856087100"/>
              </p:ext>
            </p:extLst>
          </p:nvPr>
        </p:nvGraphicFramePr>
        <p:xfrm>
          <a:off x="838198" y="1300162"/>
          <a:ext cx="10515600" cy="4989875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08241478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3457969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6256820"/>
                    </a:ext>
                  </a:extLst>
                </a:gridCol>
              </a:tblGrid>
              <a:tr h="997975">
                <a:tc>
                  <a:txBody>
                    <a:bodyPr/>
                    <a:lstStyle/>
                    <a:p>
                      <a:r>
                        <a:rPr lang="ru-RU" sz="2000" b="1" dirty="0"/>
                        <a:t>Критерий</a:t>
                      </a:r>
                      <a:endParaRPr lang="ru-RU" sz="2000" dirty="0"/>
                    </a:p>
                  </a:txBody>
                  <a:tcPr anchor="ctr">
                    <a:solidFill>
                      <a:srgbClr val="5844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Docker</a:t>
                      </a:r>
                      <a:endParaRPr lang="en-US" sz="2000" dirty="0"/>
                    </a:p>
                  </a:txBody>
                  <a:tcPr anchor="ctr">
                    <a:solidFill>
                      <a:srgbClr val="5844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/>
                        <a:t>Виртуальная машина</a:t>
                      </a:r>
                      <a:endParaRPr lang="ru-RU" sz="2000" dirty="0"/>
                    </a:p>
                  </a:txBody>
                  <a:tcPr anchor="ctr">
                    <a:solidFill>
                      <a:srgbClr val="5844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23114"/>
                  </a:ext>
                </a:extLst>
              </a:tr>
              <a:tr h="997975">
                <a:tc>
                  <a:txBody>
                    <a:bodyPr/>
                    <a:lstStyle/>
                    <a:p>
                      <a:r>
                        <a:rPr lang="ru-RU" sz="2000" b="1"/>
                        <a:t>Изоляция</a:t>
                      </a:r>
                      <a:endParaRPr lang="ru-RU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Процессы (общее ядро ОС)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Полная ОС + гипервизор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637340"/>
                  </a:ext>
                </a:extLst>
              </a:tr>
              <a:tr h="997975">
                <a:tc>
                  <a:txBody>
                    <a:bodyPr/>
                    <a:lstStyle/>
                    <a:p>
                      <a:r>
                        <a:rPr lang="ru-RU" sz="2000" b="1" dirty="0"/>
                        <a:t>Запуск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Секунды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Минуты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135797"/>
                  </a:ext>
                </a:extLst>
              </a:tr>
              <a:tr h="997975">
                <a:tc>
                  <a:txBody>
                    <a:bodyPr/>
                    <a:lstStyle/>
                    <a:p>
                      <a:r>
                        <a:rPr lang="ru-RU" sz="2000" b="1"/>
                        <a:t>Потребление</a:t>
                      </a:r>
                      <a:endParaRPr lang="ru-RU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~100 МБ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~1-2 ГБ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150476"/>
                  </a:ext>
                </a:extLst>
              </a:tr>
              <a:tr h="997975">
                <a:tc>
                  <a:txBody>
                    <a:bodyPr/>
                    <a:lstStyle/>
                    <a:p>
                      <a:r>
                        <a:rPr lang="ru-RU" sz="2000" b="1"/>
                        <a:t>Использование</a:t>
                      </a:r>
                      <a:endParaRPr lang="ru-RU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Микросервисы, </a:t>
                      </a:r>
                      <a:r>
                        <a:rPr lang="en-US" sz="2000"/>
                        <a:t>DevOps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Устаревшие системы, </a:t>
                      </a:r>
                      <a:r>
                        <a:rPr lang="en-US" sz="2000" dirty="0"/>
                        <a:t>Windows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747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38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1CED7-5043-4875-AE86-E447CB88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21AF83-C7B1-4617-BE35-C68055DEB9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DA728C5-E44A-496E-9787-2E389402B3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A276117F-1F9A-4240-8D8E-D8C8363F390A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73420"/>
          </a:xfrm>
        </p:spPr>
      </p:pic>
    </p:spTree>
    <p:extLst>
      <p:ext uri="{BB962C8B-B14F-4D97-AF65-F5344CB8AC3E}">
        <p14:creationId xmlns:p14="http://schemas.microsoft.com/office/powerpoint/2010/main" val="184080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E9A41-E755-48C3-83C3-3F9102FD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50FDF164-8B45-4B8E-8133-D4B4116DD6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9344" y="1676637"/>
            <a:ext cx="5147663" cy="4714735"/>
          </a:xfrm>
        </p:spPr>
        <p:txBody>
          <a:bodyPr>
            <a:normAutofit lnSpcReduction="10000"/>
          </a:bodyPr>
          <a:lstStyle/>
          <a:p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 данным опросов, таких как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Stack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Overflow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Developer Survey, около 30-40% разработчиков используют контейнерные технологии в своих проектах, а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Docker 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занимает около 83% на рынке контейнеризации в целом.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dirty="0">
                <a:effectLst/>
                <a:ea typeface="Calibri" panose="020F0502020204030204" pitchFamily="34" charset="0"/>
              </a:rPr>
              <a:t>более 100 000 организаций уже активно используют </a:t>
            </a:r>
            <a:r>
              <a:rPr lang="en-US" dirty="0">
                <a:effectLst/>
                <a:ea typeface="Calibri" panose="020F0502020204030204" pitchFamily="34" charset="0"/>
              </a:rPr>
              <a:t>Docker</a:t>
            </a:r>
            <a:r>
              <a:rPr lang="ru-RU" dirty="0">
                <a:effectLst/>
                <a:ea typeface="Calibri" panose="020F0502020204030204" pitchFamily="34" charset="0"/>
              </a:rPr>
              <a:t> контейнеризацию, среди них: </a:t>
            </a:r>
            <a:r>
              <a:rPr lang="en-US" dirty="0">
                <a:effectLst/>
                <a:ea typeface="Calibri" panose="020F0502020204030204" pitchFamily="34" charset="0"/>
              </a:rPr>
              <a:t>Yandex</a:t>
            </a:r>
            <a:r>
              <a:rPr lang="ru-RU" dirty="0">
                <a:effectLst/>
                <a:ea typeface="Calibri" panose="020F0502020204030204" pitchFamily="34" charset="0"/>
              </a:rPr>
              <a:t>, </a:t>
            </a:r>
            <a:r>
              <a:rPr lang="en-US" dirty="0">
                <a:effectLst/>
                <a:ea typeface="Calibri" panose="020F0502020204030204" pitchFamily="34" charset="0"/>
              </a:rPr>
              <a:t>eBay</a:t>
            </a:r>
            <a:r>
              <a:rPr lang="ru-RU" dirty="0">
                <a:effectLst/>
                <a:ea typeface="Calibri" panose="020F0502020204030204" pitchFamily="34" charset="0"/>
              </a:rPr>
              <a:t>, </a:t>
            </a:r>
            <a:r>
              <a:rPr lang="en-US" dirty="0">
                <a:effectLst/>
                <a:ea typeface="Calibri" panose="020F0502020204030204" pitchFamily="34" charset="0"/>
              </a:rPr>
              <a:t>Spotify</a:t>
            </a:r>
            <a:r>
              <a:rPr lang="ru-RU" dirty="0">
                <a:effectLst/>
                <a:ea typeface="Calibri" panose="020F0502020204030204" pitchFamily="34" charset="0"/>
              </a:rPr>
              <a:t>, </a:t>
            </a:r>
            <a:r>
              <a:rPr lang="en-US" dirty="0">
                <a:effectLst/>
                <a:ea typeface="Calibri" panose="020F0502020204030204" pitchFamily="34" charset="0"/>
              </a:rPr>
              <a:t>Netflix</a:t>
            </a:r>
            <a:r>
              <a:rPr lang="ru-RU" dirty="0">
                <a:effectLst/>
                <a:ea typeface="Calibri" panose="020F0502020204030204" pitchFamily="34" charset="0"/>
              </a:rPr>
              <a:t>, </a:t>
            </a:r>
            <a:r>
              <a:rPr lang="en-US" dirty="0">
                <a:effectLst/>
                <a:ea typeface="Calibri" panose="020F0502020204030204" pitchFamily="34" charset="0"/>
              </a:rPr>
              <a:t>PayPal</a:t>
            </a:r>
            <a:r>
              <a:rPr lang="ru-RU" dirty="0">
                <a:effectLst/>
                <a:ea typeface="Calibri" panose="020F0502020204030204" pitchFamily="34" charset="0"/>
              </a:rPr>
              <a:t>.</a:t>
            </a:r>
          </a:p>
          <a:p>
            <a:r>
              <a:rPr lang="ru-RU" dirty="0">
                <a:effectLst/>
                <a:ea typeface="Calibri" panose="020F0502020204030204" pitchFamily="34" charset="0"/>
              </a:rPr>
              <a:t> </a:t>
            </a:r>
          </a:p>
          <a:p>
            <a:r>
              <a:rPr lang="ru-RU" sz="2000" dirty="0">
                <a:effectLst/>
                <a:ea typeface="Calibri" panose="020F0502020204030204" pitchFamily="34" charset="0"/>
              </a:rPr>
              <a:t>*Статистика с изображения взята с отчёта </a:t>
            </a:r>
            <a:r>
              <a:rPr lang="en-US" sz="2000" dirty="0">
                <a:effectLst/>
                <a:ea typeface="Calibri" panose="020F0502020204030204" pitchFamily="34" charset="0"/>
              </a:rPr>
              <a:t>State of DevOps Report 2024</a:t>
            </a:r>
            <a:endParaRPr lang="ru-RU" sz="2000" dirty="0">
              <a:effectLst/>
              <a:ea typeface="Calibri" panose="020F0502020204030204" pitchFamily="34" charset="0"/>
            </a:endParaRPr>
          </a:p>
        </p:txBody>
      </p:sp>
      <p:pic>
        <p:nvPicPr>
          <p:cNvPr id="9" name="Объект 10">
            <a:extLst>
              <a:ext uri="{FF2B5EF4-FFF2-40B4-BE49-F238E27FC236}">
                <a16:creationId xmlns:a16="http://schemas.microsoft.com/office/drawing/2014/main" id="{1D648EA8-FA92-4099-A692-B69300086CA9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6745176" y="1143351"/>
            <a:ext cx="4057942" cy="5248022"/>
          </a:xfrm>
        </p:spPr>
      </p:pic>
    </p:spTree>
    <p:extLst>
      <p:ext uri="{BB962C8B-B14F-4D97-AF65-F5344CB8AC3E}">
        <p14:creationId xmlns:p14="http://schemas.microsoft.com/office/powerpoint/2010/main" val="199558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E9A41-E755-48C3-83C3-3F9102FD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27EE11-8B84-4EDF-9394-B3C24A06ED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3DE0C43D-511A-4F4F-B328-F7EE9837D577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8228326" y="1868488"/>
            <a:ext cx="3652589" cy="4767982"/>
          </a:xfrm>
        </p:spPr>
      </p:pic>
      <p:sp>
        <p:nvSpPr>
          <p:cNvPr id="12" name="Текст 4">
            <a:extLst>
              <a:ext uri="{FF2B5EF4-FFF2-40B4-BE49-F238E27FC236}">
                <a16:creationId xmlns:a16="http://schemas.microsoft.com/office/drawing/2014/main" id="{50FDF164-8B45-4B8E-8133-D4B4116DD6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1952472"/>
            <a:ext cx="5147663" cy="433756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6FF576-68CC-40A9-AD91-9BABF39060E3}"/>
              </a:ext>
            </a:extLst>
          </p:cNvPr>
          <p:cNvSpPr txBox="1"/>
          <p:nvPr/>
        </p:nvSpPr>
        <p:spPr bwMode="auto">
          <a:xfrm>
            <a:off x="8075628" y="1224746"/>
            <a:ext cx="43655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b="1" dirty="0"/>
              <a:t>Топ 10 самых востребованных навыков на Российском рынке вакансий????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0341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ТЕОРИТИЧЕСКАЯ ЧАСТЬ</a:t>
            </a:r>
            <a:endParaRPr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366</Words>
  <Application>Microsoft Office PowerPoint</Application>
  <DocSecurity>0</DocSecurity>
  <PresentationFormat>Широкоэкранный</PresentationFormat>
  <Paragraphs>65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Тема Office</vt:lpstr>
      <vt:lpstr>«Docker контейнеризация»</vt:lpstr>
      <vt:lpstr>ВВЕДЕНИЕ</vt:lpstr>
      <vt:lpstr>Что такое Docker?</vt:lpstr>
      <vt:lpstr>Преимущества Docker контейнеризации</vt:lpstr>
      <vt:lpstr>Сравнение ВМ и Docker</vt:lpstr>
      <vt:lpstr>Презентация PowerPoint</vt:lpstr>
      <vt:lpstr>Актуальность</vt:lpstr>
      <vt:lpstr>Актуальность</vt:lpstr>
      <vt:lpstr>ТЕОРИТИЧЕСКАЯ ЧАСТЬ</vt:lpstr>
      <vt:lpstr>Главные компоненты, как происходит процесс контейнеризации</vt:lpstr>
      <vt:lpstr>Dockerfile</vt:lpstr>
      <vt:lpstr>От Dockerfile к Docker Image</vt:lpstr>
      <vt:lpstr>От Docker Image к Docker container</vt:lpstr>
      <vt:lpstr>ПРАКТИЧЕСКАЯ ЧАСТЬ</vt:lpstr>
      <vt:lpstr>Практическая часть</vt:lpstr>
      <vt:lpstr>Заключение</vt:lpstr>
      <vt:lpstr>Список литературы</vt:lpstr>
      <vt:lpstr>Спасибо за внимание</vt:lpstr>
      <vt:lpstr>Траблы, сокращения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Александр Савельев</dc:creator>
  <cp:keywords/>
  <dc:description/>
  <cp:lastModifiedBy>Malik</cp:lastModifiedBy>
  <cp:revision>100</cp:revision>
  <dcterms:created xsi:type="dcterms:W3CDTF">2023-03-20T17:08:26Z</dcterms:created>
  <dcterms:modified xsi:type="dcterms:W3CDTF">2025-05-15T17:59:16Z</dcterms:modified>
  <cp:category/>
  <dc:identifier/>
  <cp:contentStatus/>
  <dc:language/>
  <cp:version/>
</cp:coreProperties>
</file>