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3" r:id="rId5"/>
    <p:sldId id="272" r:id="rId6"/>
    <p:sldId id="282" r:id="rId7"/>
    <p:sldId id="262" r:id="rId8"/>
    <p:sldId id="274" r:id="rId9"/>
    <p:sldId id="280" r:id="rId10"/>
    <p:sldId id="270" r:id="rId11"/>
    <p:sldId id="281" r:id="rId12"/>
    <p:sldId id="271" r:id="rId13"/>
    <p:sldId id="279" r:id="rId14"/>
    <p:sldId id="275" r:id="rId15"/>
    <p:sldId id="276" r:id="rId16"/>
    <p:sldId id="277" r:id="rId17"/>
    <p:sldId id="284" r:id="rId18"/>
    <p:sldId id="259" r:id="rId19"/>
    <p:sldId id="273" r:id="rId20"/>
  </p:sldIdLst>
  <p:sldSz cx="10693400" cy="7561263"/>
  <p:notesSz cx="6858000" cy="9144000"/>
  <p:defaultTextStyle>
    <a:defPPr>
      <a:defRPr lang="ru-RU"/>
    </a:defPPr>
    <a:lvl1pPr marL="0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D523E1F-8088-4412-875A-E61ADF54183C}">
          <p14:sldIdLst>
            <p14:sldId id="256"/>
            <p14:sldId id="257"/>
            <p14:sldId id="258"/>
            <p14:sldId id="263"/>
            <p14:sldId id="272"/>
            <p14:sldId id="282"/>
            <p14:sldId id="262"/>
            <p14:sldId id="274"/>
            <p14:sldId id="280"/>
            <p14:sldId id="270"/>
            <p14:sldId id="281"/>
            <p14:sldId id="271"/>
            <p14:sldId id="279"/>
            <p14:sldId id="275"/>
            <p14:sldId id="276"/>
            <p14:sldId id="277"/>
            <p14:sldId id="284"/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>
      <p:cViewPr varScale="1">
        <p:scale>
          <a:sx n="83" d="100"/>
          <a:sy n="83" d="100"/>
        </p:scale>
        <p:origin x="-946" y="-72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89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97FBD-7829-42CA-A90A-C9F385E40DE2}" type="datetimeFigureOut">
              <a:rPr lang="ru-RU" smtClean="0"/>
              <a:t>14.06.2012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2C24-5B7C-48DC-BBA1-5D51D16B2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8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DD1B-FD1F-4691-AC34-4843EB31DACD}" type="datetimeFigureOut">
              <a:rPr lang="ru-RU" smtClean="0"/>
              <a:t>14.06.2012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B6B7C-7086-4250-BD91-1DF0592B4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9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B6B7C-7086-4250-BD91-1DF0592B416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2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6326908" y="4200702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6326929" y="4296634"/>
            <a:ext cx="4366473" cy="21171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6326929" y="4537162"/>
            <a:ext cx="4366473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6326928" y="4591448"/>
            <a:ext cx="2299081" cy="20163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6326928" y="4630223"/>
            <a:ext cx="2299081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6326928" y="4368730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8626415" y="4477422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4023921"/>
            <a:ext cx="10693400" cy="26920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4052439"/>
            <a:ext cx="10693401" cy="15510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7500876" y="4016676"/>
            <a:ext cx="3192525" cy="2739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0693400" cy="408129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34670" y="2648192"/>
            <a:ext cx="9891395" cy="162077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4670" y="4299862"/>
            <a:ext cx="5792258" cy="1932323"/>
          </a:xfrm>
        </p:spPr>
        <p:txBody>
          <a:bodyPr/>
          <a:lstStyle>
            <a:lvl1pPr marL="73014" indent="0" algn="l">
              <a:buNone/>
              <a:defRPr sz="2700">
                <a:solidFill>
                  <a:schemeClr val="tx2"/>
                </a:solidFill>
              </a:defRPr>
            </a:lvl1pPr>
            <a:lvl2pPr marL="521528" indent="0" algn="ctr">
              <a:buNone/>
            </a:lvl2pPr>
            <a:lvl3pPr marL="1043056" indent="0" algn="ctr">
              <a:buNone/>
            </a:lvl3pPr>
            <a:lvl4pPr marL="1564584" indent="0" algn="ctr">
              <a:buNone/>
            </a:lvl4pPr>
            <a:lvl5pPr marL="2086112" indent="0" algn="ctr">
              <a:buNone/>
            </a:lvl5pPr>
            <a:lvl6pPr marL="2607640" indent="0" algn="ctr">
              <a:buNone/>
            </a:lvl6pPr>
            <a:lvl7pPr marL="3129168" indent="0" algn="ctr">
              <a:buNone/>
            </a:lvl7pPr>
            <a:lvl8pPr marL="3650696" indent="0" algn="ctr">
              <a:buNone/>
            </a:lvl8pPr>
            <a:lvl9pPr marL="4172224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841827" y="4637575"/>
            <a:ext cx="1122807" cy="504084"/>
          </a:xfrm>
        </p:spPr>
        <p:txBody>
          <a:bodyPr/>
          <a:lstStyle/>
          <a:p>
            <a:fld id="{9237A3BF-4291-4C0D-8691-5AB3F5EC249F}" type="datetime1">
              <a:rPr lang="ru-RU" smtClean="0"/>
              <a:t>14.06.2012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6326929" y="4636525"/>
            <a:ext cx="1514898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9729881" y="1253"/>
            <a:ext cx="874408" cy="403267"/>
          </a:xfrm>
        </p:spPr>
        <p:txBody>
          <a:bodyPr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2286" y="1222901"/>
            <a:ext cx="686234" cy="5161722"/>
          </a:xfrm>
        </p:spPr>
        <p:txBody>
          <a:bodyPr vert="vert270" lIns="52153" tIns="0" rIns="52153" anchor="t"/>
          <a:lstStyle>
            <a:lvl1pPr algn="ctr">
              <a:buNone/>
              <a:defRPr sz="23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071" y="1260211"/>
            <a:ext cx="5346700" cy="50408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7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20096" y="3610077"/>
            <a:ext cx="3029797" cy="2774546"/>
          </a:xfrm>
        </p:spPr>
        <p:txBody>
          <a:bodyPr lIns="0" tIns="0" rIns="52153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/>
            </a:lvl1pPr>
            <a:lvl2pPr>
              <a:buFontTx/>
              <a:buNone/>
              <a:defRPr sz="14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936-51CC-44FA-9A8C-EF569FADCB3F}" type="datetime1">
              <a:rPr lang="ru-RU" smtClean="0"/>
              <a:t>14.06.2012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580-4D3B-4977-AA04-10449578226B}" type="datetime1">
              <a:rPr lang="ru-RU" smtClean="0"/>
              <a:t>14.06.2012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30938" y="1260211"/>
            <a:ext cx="2227792" cy="604901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1260211"/>
            <a:ext cx="7307157" cy="604901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E85-4DBC-43E9-BD98-A7AC57E32463}" type="datetime1">
              <a:rPr lang="ru-RU" smtClean="0"/>
              <a:t>14.06.2012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B620-B667-452E-83B0-8201C552319F}" type="datetime1">
              <a:rPr lang="ru-RU" smtClean="0"/>
              <a:t>14.06.2012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МО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9252000" cy="360000"/>
          </a:xfrm>
        </p:spPr>
        <p:txBody>
          <a:bodyPr lIns="0" tIns="0" rIns="0" bIns="0">
            <a:no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080000" y="1260000"/>
            <a:ext cx="9252000" cy="5400000"/>
          </a:xfrm>
        </p:spPr>
        <p:txBody>
          <a:bodyPr lIns="0" tIns="0" rIns="0" bIns="0">
            <a:noAutofit/>
          </a:bodyPr>
          <a:lstStyle>
            <a:lvl1pPr marL="0"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400">
                <a:latin typeface="Times New Roman" pitchFamily="18" charset="0"/>
                <a:cs typeface="Times New Roman" pitchFamily="18" charset="0"/>
              </a:defRPr>
            </a:lvl2pPr>
            <a:lvl3pPr>
              <a:defRPr sz="14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99138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dirty="0" smtClean="0"/>
              <a:t>ЛДЖЛДЖЛДЖЛДЖЛДЖ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FD31-7157-4F92-A5C0-BC1806637ACE}" type="datetime1">
              <a:rPr lang="ru-RU" smtClean="0"/>
              <a:t>14.06.2012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05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2184365"/>
            <a:ext cx="9089390" cy="1501751"/>
          </a:xfrm>
        </p:spPr>
        <p:txBody>
          <a:bodyPr anchor="b">
            <a:noAutofit/>
          </a:bodyPr>
          <a:lstStyle>
            <a:lvl1pPr algn="l">
              <a:buNone/>
              <a:defRPr sz="49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712371"/>
            <a:ext cx="9089390" cy="1664527"/>
          </a:xfrm>
        </p:spPr>
        <p:txBody>
          <a:bodyPr anchor="t"/>
          <a:lstStyle>
            <a:lvl1pPr marL="52153" indent="0">
              <a:buNone/>
              <a:defRPr sz="2400" b="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9FBC-E0B6-4857-BB9F-2D5E10723449}" type="datetime1">
              <a:rPr lang="ru-RU" smtClean="0"/>
              <a:t>14.06.2012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70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812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C266-0BB8-4759-AE7F-293E5478EC80}" type="datetime1">
              <a:rPr lang="ru-RU" smtClean="0"/>
              <a:t>14.06.2012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559" y="1260211"/>
            <a:ext cx="9802283" cy="1179557"/>
          </a:xfrm>
        </p:spPr>
        <p:txBody>
          <a:bodyPr anchor="ctr"/>
          <a:lstStyle>
            <a:lvl1pPr>
              <a:defRPr sz="46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5558" y="2475184"/>
            <a:ext cx="4726483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21211" y="2475184"/>
            <a:ext cx="4726631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45558" y="2986268"/>
            <a:ext cx="4726483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17795" y="2986268"/>
            <a:ext cx="4726631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E0B97F-498B-42A6-9C72-5540853BCE16}" type="datetime1">
              <a:rPr lang="ru-RU" smtClean="0"/>
              <a:t>14.06.2012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9557"/>
          </a:xfrm>
        </p:spPr>
        <p:txBody>
          <a:bodyPr anchor="ctr"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699248" y="675473"/>
            <a:ext cx="1119467" cy="504084"/>
          </a:xfrm>
        </p:spPr>
        <p:txBody>
          <a:bodyPr/>
          <a:lstStyle/>
          <a:p>
            <a:fld id="{8602C21D-EC22-4C9F-BE75-7F1765231927}" type="datetime1">
              <a:rPr lang="ru-RU" smtClean="0"/>
              <a:t>14.06.2012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148705" y="675473"/>
            <a:ext cx="1550543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559899" y="2505"/>
            <a:ext cx="891117" cy="403267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16D-7E9C-4DEF-9341-725FA24630B0}" type="datetime1">
              <a:rPr lang="ru-RU" smtClean="0"/>
              <a:t>14.06.2012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0616" y="1214973"/>
            <a:ext cx="3956558" cy="967842"/>
          </a:xfrm>
        </p:spPr>
        <p:txBody>
          <a:bodyPr anchor="b"/>
          <a:lstStyle>
            <a:lvl1pPr algn="l">
              <a:buNone/>
              <a:defRPr sz="21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260616" y="2216920"/>
            <a:ext cx="3956558" cy="5091250"/>
          </a:xfrm>
        </p:spPr>
        <p:txBody>
          <a:bodyPr/>
          <a:lstStyle>
            <a:lvl1pPr marL="10431" indent="0"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78223" y="855892"/>
            <a:ext cx="5966917" cy="645227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1CEA-8F4F-4C21-8174-17A32BCA90A9}" type="datetime1">
              <a:rPr lang="ru-RU" smtClean="0"/>
              <a:t>14.06.2012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404434"/>
            <a:ext cx="10693400" cy="930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10693400" cy="342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39889"/>
            <a:ext cx="10693401" cy="10081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6326908" y="397188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6326929" y="485244"/>
            <a:ext cx="4366473" cy="1984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6323583" y="548521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8623069" y="649337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0624363" y="-2206"/>
            <a:ext cx="6739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0577018" y="-2206"/>
            <a:ext cx="3208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0554737" y="-2206"/>
            <a:ext cx="10693" cy="68555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0496259" y="-2206"/>
            <a:ext cx="32080" cy="68555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0426389" y="419"/>
            <a:ext cx="64160" cy="64522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0377036" y="419"/>
            <a:ext cx="10693" cy="64522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6196"/>
          </a:xfrm>
          <a:prstGeom prst="rect">
            <a:avLst/>
          </a:prstGeom>
        </p:spPr>
        <p:txBody>
          <a:bodyPr vert="horz" lIns="104306" tIns="52153" rIns="104306" bIns="52153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534670" y="2480094"/>
            <a:ext cx="9624060" cy="4768637"/>
          </a:xfrm>
          <a:prstGeom prst="rect">
            <a:avLst/>
          </a:prstGeom>
        </p:spPr>
        <p:txBody>
          <a:bodyPr vert="horz" lIns="104306" tIns="52153" rIns="104306" bIns="52153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02588" y="675473"/>
            <a:ext cx="1119467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E293B620-B667-452E-83B0-8201C552319F}" type="datetime1">
              <a:rPr lang="ru-RU" smtClean="0"/>
              <a:t>14.06.2012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148705" y="675473"/>
            <a:ext cx="1550543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9559899" y="2505"/>
            <a:ext cx="891117" cy="403267"/>
          </a:xfrm>
          <a:prstGeom prst="rect">
            <a:avLst/>
          </a:prstGeom>
        </p:spPr>
        <p:txBody>
          <a:bodyPr vert="horz" lIns="104306" tIns="52153" rIns="104306" bIns="52153" anchor="b"/>
          <a:lstStyle>
            <a:lvl1pPr algn="r" eaLnBrk="1" latinLnBrk="0" hangingPunct="1">
              <a:defRPr kumimoji="0" sz="21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8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7222" indent="-292056" algn="l" rtl="0" eaLnBrk="1" latinLnBrk="0" hangingPunct="1">
        <a:spcBef>
          <a:spcPts val="342"/>
        </a:spcBef>
        <a:buClr>
          <a:schemeClr val="accent3"/>
        </a:buClr>
        <a:buFont typeface="Georgia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1000" indent="-281625" algn="l" rtl="0" eaLnBrk="1" latinLnBrk="0" hangingPunct="1">
        <a:spcBef>
          <a:spcPts val="342"/>
        </a:spcBef>
        <a:buClr>
          <a:schemeClr val="accent2"/>
        </a:buClr>
        <a:buFont typeface="Georgia"/>
        <a:buChar char="▫"/>
        <a:defRPr kumimoji="0" sz="3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3487" indent="-250333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45542" indent="-229472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5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85445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3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35779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1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86112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315584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555487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 в задачах прогнозирования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125166" indent="0">
              <a:buNone/>
            </a:pPr>
            <a:r>
              <a:rPr lang="ru-RU" sz="2000" dirty="0" smtClean="0"/>
              <a:t>Выполнил</a:t>
            </a:r>
            <a:r>
              <a:rPr lang="ru-RU" sz="2000" dirty="0"/>
              <a:t>:  студент группы ИВТ-463 </a:t>
            </a:r>
            <a:r>
              <a:rPr lang="ru-RU" sz="2000" dirty="0" smtClean="0"/>
              <a:t>Чемерис А. В.</a:t>
            </a:r>
            <a:endParaRPr lang="ru-RU" sz="2000" dirty="0"/>
          </a:p>
          <a:p>
            <a:pPr marL="125166" indent="0">
              <a:buNone/>
            </a:pPr>
            <a:r>
              <a:rPr lang="ru-RU" sz="2000" dirty="0"/>
              <a:t>Руководитель: к.т.н., доц. каф. САПР и ПК </a:t>
            </a:r>
            <a:r>
              <a:rPr lang="ru-RU" sz="2000" dirty="0" err="1"/>
              <a:t>Садовникова</a:t>
            </a:r>
            <a:r>
              <a:rPr lang="ru-RU" sz="2000" dirty="0"/>
              <a:t> Н.П.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7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E:\Учеба\Диплом\Картинки\Astah\Диаграмма прецедентов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00" y="1404367"/>
            <a:ext cx="7169150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Функциональная структура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E:\Учеба\Диплом\Картинки\диаграммы и картинки Visio\Функцианальная структур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268" y="1476375"/>
            <a:ext cx="8039100" cy="52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 dirty="0"/>
          </a:p>
        </p:txBody>
      </p:sp>
      <p:pic>
        <p:nvPicPr>
          <p:cNvPr id="2051" name="Picture 3" descr="E:\Учеба\Диплом\Программа\1.3 DecisionTrees  рекурсия\ClassDiagra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5" y="1712962"/>
            <a:ext cx="10250487" cy="5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Сценарий 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C:\Users\ALEX\Desktop\Sequence Diagram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0" y="1440159"/>
            <a:ext cx="9001000" cy="63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Этапы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1 </a:t>
            </a:r>
            <a:r>
              <a:rPr lang="ru-RU" dirty="0" smtClean="0"/>
              <a:t>Загрузка данных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 Выбор таблицы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24" y="2258215"/>
            <a:ext cx="4032448" cy="26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20" y="5056931"/>
            <a:ext cx="3733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8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3 Отображение данных из таблицы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16" y="2512653"/>
            <a:ext cx="6048672" cy="47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4 </a:t>
            </a:r>
            <a:r>
              <a:rPr lang="ru-RU" dirty="0"/>
              <a:t>Построение </a:t>
            </a:r>
            <a:r>
              <a:rPr lang="ru-RU" dirty="0" smtClean="0"/>
              <a:t>дерева: выбираем входные и выходные параметры, алгоритм построения дерева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5 Визуализация дерева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36" y="2737932"/>
            <a:ext cx="2592288" cy="212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63" y="3060551"/>
            <a:ext cx="638153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8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6 Оценка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92" y="2412479"/>
            <a:ext cx="792480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7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Изучены </a:t>
            </a:r>
            <a:r>
              <a:rPr lang="ru-RU" dirty="0"/>
              <a:t>м</a:t>
            </a:r>
            <a:r>
              <a:rPr lang="ru-RU" dirty="0" smtClean="0"/>
              <a:t>етоды интеллектуального анализа данных;</a:t>
            </a:r>
          </a:p>
          <a:p>
            <a:r>
              <a:rPr lang="ru-RU" dirty="0" smtClean="0"/>
              <a:t>Проведен анализ и выбран метод</a:t>
            </a:r>
            <a:r>
              <a:rPr lang="en-US" dirty="0" smtClean="0"/>
              <a:t>,</a:t>
            </a:r>
            <a:r>
              <a:rPr lang="ru-RU" dirty="0"/>
              <a:t> для интеллектуального анализа данных;</a:t>
            </a:r>
            <a:endParaRPr lang="en-US" dirty="0" smtClean="0"/>
          </a:p>
          <a:p>
            <a:r>
              <a:rPr lang="ru-RU" dirty="0" smtClean="0"/>
              <a:t>Выявлены требования к программе ;</a:t>
            </a:r>
          </a:p>
          <a:p>
            <a:r>
              <a:rPr lang="ru-RU" dirty="0" smtClean="0"/>
              <a:t>Разработана программа.</a:t>
            </a:r>
          </a:p>
          <a:p>
            <a:r>
              <a:rPr lang="ru-RU" i="1" dirty="0" smtClean="0"/>
              <a:t>Дальнейшая работа:</a:t>
            </a:r>
          </a:p>
          <a:p>
            <a:r>
              <a:rPr lang="ru-RU" dirty="0" smtClean="0"/>
              <a:t>Повысить надежность программы, оптимизировать работоспособность программы;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098-4EA3-465E-87C3-A49A196ADC7F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r>
              <a:rPr lang="en-US" sz="2800" dirty="0">
                <a:solidFill>
                  <a:prstClr val="black"/>
                </a:solidFill>
                <a:latin typeface="Georgia"/>
                <a:cs typeface="+mn-cs"/>
              </a:rPr>
              <a:t>https://github.com/geper/DOC_decision_trees.git</a:t>
            </a: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2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Цель и задачи  работы: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Разработать программу, интеллектуального анализа в данных, необходимую для поддержки </a:t>
            </a:r>
            <a:r>
              <a:rPr lang="ru-RU" dirty="0"/>
              <a:t>принятия решений в различных сферах человеческой деятельности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Задачи:</a:t>
            </a:r>
          </a:p>
          <a:p>
            <a:r>
              <a:rPr lang="ru-RU" dirty="0" smtClean="0"/>
              <a:t>Собрать информацию о методах интеллектуального анализа данных; </a:t>
            </a:r>
          </a:p>
          <a:p>
            <a:r>
              <a:rPr lang="ru-RU" dirty="0" smtClean="0"/>
              <a:t>Провести анализ и  выбрать метод, для </a:t>
            </a:r>
            <a:r>
              <a:rPr lang="ru-RU" dirty="0"/>
              <a:t>интеллектуального анализа данных;</a:t>
            </a:r>
            <a:endParaRPr lang="ru-RU" dirty="0" smtClean="0"/>
          </a:p>
          <a:p>
            <a:r>
              <a:rPr lang="ru-RU" dirty="0" smtClean="0"/>
              <a:t>Описать требования к программе</a:t>
            </a:r>
            <a:r>
              <a:rPr lang="en-US" dirty="0" smtClean="0"/>
              <a:t>,</a:t>
            </a:r>
            <a:r>
              <a:rPr lang="ru-RU" dirty="0" smtClean="0"/>
              <a:t>реализующий выбранный метод;</a:t>
            </a:r>
          </a:p>
          <a:p>
            <a:r>
              <a:rPr lang="ru-RU" dirty="0" smtClean="0"/>
              <a:t>Разработать программу.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Увеличение объёмов данных и сложность ручной обработки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Необходимость получения знаний из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Развитие  средств интеллектуального анализа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Возможность поддержки принятия решений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Обнаружение знаний в базах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7" name="Picture 3" descr="C:\Users\ALEX\Desktop\Обнаружение знаний в данны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908423"/>
            <a:ext cx="980839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</a:t>
            </a:r>
            <a:r>
              <a:rPr lang="en-US" dirty="0" smtClean="0"/>
              <a:t>.Data Mining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3" y="1404367"/>
            <a:ext cx="10318525" cy="58326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7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404777"/>
              </p:ext>
            </p:extLst>
          </p:nvPr>
        </p:nvGraphicFramePr>
        <p:xfrm>
          <a:off x="882204" y="1895271"/>
          <a:ext cx="925194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896"/>
                <a:gridCol w="3672408"/>
                <a:gridCol w="404864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Генетические алгоритмы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Универсальных методов оптимизации, позволяющих решать задачи различных типов (комбинаторные, общие задачи с ограничениями и без ограничений) и различной степени сложности.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исполнения функции оценки велико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Конфигурация является не простой (кодирование решения)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Нейронных сети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Компактное представлении числовых отношений для широкого диапазона значений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 задач при неизвестных заранее зависимостях между входными и выходными параметрами</a:t>
                      </a:r>
                      <a:endParaRPr lang="ru-RU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 для разных видов данных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определения набора входных параметров и архитектуры нейронной сети, которые обеспечивали не только оптимальный, но даже и требуемый результат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Необходимость иметь очень большой объем обучающей выборки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Обучение  нейронных систем  занимает длительное время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Результаты </a:t>
                      </a:r>
                      <a:r>
                        <a:rPr lang="ru-RU" sz="1200" baseline="0" dirty="0" smtClean="0"/>
                        <a:t> плохо интерпретируемы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Деревьев решений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Читабельность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Понятная классификационная модель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Генерация правил в областях, где эксперту трудно формализовать свои знания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Быстрый процесс обучения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Сложность выбора переменной для 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построения дерева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Возможно</a:t>
                      </a:r>
                      <a:r>
                        <a:rPr lang="ru-RU" sz="1200" baseline="0" dirty="0" smtClean="0"/>
                        <a:t> переобучение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Байесовский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Нет проблемы обучения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Определяются зависимости между всеми переменными, это позволяет легко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обрабатывать ситуации, в которых значения некоторых переменных неизвестны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Невозможна обработка непрерывных данных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Дерево 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Дерево решений (</a:t>
            </a:r>
            <a:r>
              <a:rPr lang="ru-RU" dirty="0" err="1" smtClean="0"/>
              <a:t>Decision</a:t>
            </a:r>
            <a:r>
              <a:rPr lang="ru-RU" dirty="0" smtClean="0"/>
              <a:t> </a:t>
            </a:r>
            <a:r>
              <a:rPr lang="ru-RU" dirty="0" err="1" smtClean="0"/>
              <a:t>tree</a:t>
            </a:r>
            <a:r>
              <a:rPr lang="ru-RU" dirty="0" smtClean="0"/>
              <a:t>) – Способ представления правил классификации в иерархической, последовательной структуре. Классификационные правила состоят из условий и заключений: если (условие), то (заключение).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2053" name="Picture 5" descr="C:\Users\ALEX\Desktop\Дерев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47" y="3348583"/>
            <a:ext cx="3902075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60" y="3348583"/>
            <a:ext cx="232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Построение дерева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Задано </a:t>
            </a:r>
            <a:r>
              <a:rPr lang="ru-RU" sz="1400" dirty="0"/>
              <a:t>некоторое обучающее множество T, содержащее объекты (примеры), каждый из которых характеризуется m атрибутами (атрибутами), причем один из них указывает на принадлежность объекта к определенному </a:t>
            </a:r>
            <a:r>
              <a:rPr lang="ru-RU" sz="1400" dirty="0" smtClean="0"/>
              <a:t>классу. Через </a:t>
            </a:r>
            <a:r>
              <a:rPr lang="ru-RU" sz="1400" dirty="0"/>
              <a:t>{C</a:t>
            </a:r>
            <a:r>
              <a:rPr lang="ru-RU" sz="1400" baseline="-25000" dirty="0"/>
              <a:t>1</a:t>
            </a:r>
            <a:r>
              <a:rPr lang="ru-RU" sz="1400" dirty="0"/>
              <a:t>, C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} обозначены </a:t>
            </a:r>
            <a:r>
              <a:rPr lang="ru-RU" sz="1400" dirty="0" smtClean="0"/>
              <a:t>классы, тогда: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один или более примеров, относящихся к одному классу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. Тогда дерево решений для Т – это лист, определяющий класс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не содержит ни одного примера, т.е. пустое множество. Тогда это снова лист, и класс, ассоциированный с листом, выбирается из другого множества отличного от T, скажем, из множества, ассоциированного с родителем;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примеры, относящиеся к разным классам. В этом случае следует разбить множество T на некоторые подмножества. Для этого выбирается один из признаков, имеющий два и более отличных друг от друга значений O</a:t>
            </a:r>
            <a:r>
              <a:rPr lang="ru-RU" sz="1400" baseline="-25000" dirty="0"/>
              <a:t>1</a:t>
            </a:r>
            <a:r>
              <a:rPr lang="ru-RU" sz="1400" dirty="0"/>
              <a:t>, O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O</a:t>
            </a:r>
            <a:r>
              <a:rPr lang="ru-RU" sz="1400" baseline="-25000" dirty="0" err="1"/>
              <a:t>n</a:t>
            </a:r>
            <a:r>
              <a:rPr lang="ru-RU" sz="1400" dirty="0"/>
              <a:t>. T разбивается на подмножества T</a:t>
            </a:r>
            <a:r>
              <a:rPr lang="ru-RU" sz="1400" baseline="-25000" dirty="0"/>
              <a:t>1</a:t>
            </a:r>
            <a:r>
              <a:rPr lang="ru-RU" sz="1400" dirty="0"/>
              <a:t>, T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T</a:t>
            </a:r>
            <a:r>
              <a:rPr lang="ru-RU" sz="1400" baseline="-25000" dirty="0" err="1"/>
              <a:t>n</a:t>
            </a:r>
            <a:r>
              <a:rPr lang="ru-RU" sz="1400" dirty="0"/>
              <a:t>, где каждое подмножество </a:t>
            </a:r>
            <a:r>
              <a:rPr lang="ru-RU" sz="1400" dirty="0" err="1"/>
              <a:t>T</a:t>
            </a:r>
            <a:r>
              <a:rPr lang="ru-RU" sz="1400" baseline="-25000" dirty="0" err="1"/>
              <a:t>i</a:t>
            </a:r>
            <a:r>
              <a:rPr lang="ru-RU" sz="1400" dirty="0"/>
              <a:t> содержит все примеры, имеющие значение </a:t>
            </a:r>
            <a:r>
              <a:rPr lang="ru-RU" sz="1400" dirty="0" err="1"/>
              <a:t>O</a:t>
            </a:r>
            <a:r>
              <a:rPr lang="ru-RU" sz="1400" baseline="-25000" dirty="0" err="1"/>
              <a:t>i</a:t>
            </a:r>
            <a:r>
              <a:rPr lang="ru-RU" sz="1400" dirty="0"/>
              <a:t> для выбранного признака. Это процедура будет рекурсивно продолжаться до тех пор, пока конечное множество не будет состоять из примеров, относящихся к одному и тому же классу.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6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Требование к 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Загрузка данных</a:t>
            </a:r>
          </a:p>
          <a:p>
            <a:r>
              <a:rPr lang="ru-RU" dirty="0" smtClean="0"/>
              <a:t>Отображение загруженных данных</a:t>
            </a:r>
          </a:p>
          <a:p>
            <a:r>
              <a:rPr lang="ru-RU" dirty="0" smtClean="0"/>
              <a:t>Возможность редактирования загруженных данных</a:t>
            </a:r>
          </a:p>
          <a:p>
            <a:r>
              <a:rPr lang="ru-RU" dirty="0" smtClean="0"/>
              <a:t>Возможность изменять параметры построения дерева решений</a:t>
            </a:r>
          </a:p>
          <a:p>
            <a:r>
              <a:rPr lang="ru-RU" dirty="0" smtClean="0"/>
              <a:t>Построения дерева решений</a:t>
            </a:r>
          </a:p>
          <a:p>
            <a:r>
              <a:rPr lang="ru-RU" dirty="0" smtClean="0"/>
              <a:t>Визуализация дерева решений</a:t>
            </a:r>
          </a:p>
          <a:p>
            <a:r>
              <a:rPr lang="ru-RU" dirty="0" smtClean="0"/>
              <a:t>Оценка построенного дерева решений</a:t>
            </a:r>
          </a:p>
          <a:p>
            <a:r>
              <a:rPr lang="ru-RU" dirty="0"/>
              <a:t>Экспорт в картинку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2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3019</TotalTime>
  <Words>619</Words>
  <Application>Microsoft Office PowerPoint</Application>
  <PresentationFormat>Произвольный</PresentationFormat>
  <Paragraphs>135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Городская</vt:lpstr>
      <vt:lpstr>   Интеллектуальный анализ данных в задачах прогнозирования</vt:lpstr>
      <vt:lpstr>  Цель и задачи  работы: </vt:lpstr>
      <vt:lpstr> Актуальность</vt:lpstr>
      <vt:lpstr> Обнаружение знаний в базах данных </vt:lpstr>
      <vt:lpstr> Интеллектуальный анализ данных.Data Mining</vt:lpstr>
      <vt:lpstr> Анализ методов</vt:lpstr>
      <vt:lpstr> Дерево решений </vt:lpstr>
      <vt:lpstr> Построение дерева решений</vt:lpstr>
      <vt:lpstr> Требование к программе</vt:lpstr>
      <vt:lpstr> Диаграмма вариантов использования</vt:lpstr>
      <vt:lpstr> Функциональная структура программы</vt:lpstr>
      <vt:lpstr> Диаграмма классов</vt:lpstr>
      <vt:lpstr> Сценарий работы программы</vt:lpstr>
      <vt:lpstr>  Этапы работы программы</vt:lpstr>
      <vt:lpstr> Этапы работы программы</vt:lpstr>
      <vt:lpstr> Этапы работы программы</vt:lpstr>
      <vt:lpstr> Этапы работы программы</vt:lpstr>
      <vt:lpstr> Выводы:</vt:lpstr>
      <vt:lpstr>  Репозиторий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ЕСТЕСТВЕННОЕ ОСВЕЩЕНИЕ ПРОИЗВОДСТВЕННЫХ ПОМЕЩЕНИЙ</dc:title>
  <dc:creator>ALEX</dc:creator>
  <cp:lastModifiedBy>ALEX</cp:lastModifiedBy>
  <cp:revision>175</cp:revision>
  <cp:lastPrinted>2012-04-09T15:06:49Z</cp:lastPrinted>
  <dcterms:created xsi:type="dcterms:W3CDTF">2012-03-29T14:53:55Z</dcterms:created>
  <dcterms:modified xsi:type="dcterms:W3CDTF">2012-06-14T08:18:01Z</dcterms:modified>
</cp:coreProperties>
</file>