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85" r:id="rId15"/>
    <p:sldId id="275" r:id="rId16"/>
    <p:sldId id="276" r:id="rId17"/>
    <p:sldId id="277" r:id="rId18"/>
    <p:sldId id="287" r:id="rId19"/>
    <p:sldId id="284" r:id="rId20"/>
    <p:sldId id="259" r:id="rId21"/>
    <p:sldId id="273" r:id="rId22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85"/>
            <p14:sldId id="275"/>
            <p14:sldId id="276"/>
            <p14:sldId id="277"/>
            <p14:sldId id="28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>
      <p:cViewPr>
        <p:scale>
          <a:sx n="66" d="100"/>
          <a:sy n="66" d="100"/>
        </p:scale>
        <p:origin x="-1531" y="-4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15.06.2012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15.06.2012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16915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620391"/>
            <a:ext cx="8039100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прогнозирования.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1400" dirty="0" smtClean="0"/>
              <a:t>Необходимо определить выдавать или нет кредит суммой </a:t>
            </a:r>
            <a:r>
              <a:rPr lang="ru-RU" sz="1400" dirty="0" smtClean="0"/>
              <a:t>49 </a:t>
            </a:r>
            <a:r>
              <a:rPr lang="ru-RU" sz="1400" dirty="0" err="1" smtClean="0"/>
              <a:t>тыс.руб</a:t>
            </a:r>
            <a:r>
              <a:rPr lang="ru-RU" sz="1400" dirty="0" smtClean="0"/>
              <a:t>. женщине с </a:t>
            </a:r>
            <a:r>
              <a:rPr lang="ru-RU" sz="1400" dirty="0" smtClean="0"/>
              <a:t>средним специальным </a:t>
            </a:r>
            <a:r>
              <a:rPr lang="ru-RU" sz="1400" dirty="0" smtClean="0"/>
              <a:t>образованием , </a:t>
            </a:r>
            <a:r>
              <a:rPr lang="ru-RU" sz="1400" dirty="0" smtClean="0"/>
              <a:t>имеющей </a:t>
            </a:r>
            <a:r>
              <a:rPr lang="ru-RU" sz="1400" dirty="0" smtClean="0"/>
              <a:t>недвижимость </a:t>
            </a:r>
            <a:r>
              <a:rPr lang="ru-RU" sz="1400" dirty="0" smtClean="0"/>
              <a:t>20 </a:t>
            </a:r>
            <a:r>
              <a:rPr lang="ru-RU" sz="1400" dirty="0" smtClean="0"/>
              <a:t>кв. м.. </a:t>
            </a:r>
            <a:r>
              <a:rPr lang="ru-RU" sz="1400" dirty="0" smtClean="0"/>
              <a:t>,возраст 45 </a:t>
            </a:r>
            <a:r>
              <a:rPr lang="ru-RU" sz="1400" dirty="0" smtClean="0"/>
              <a:t>лет.</a:t>
            </a:r>
          </a:p>
          <a:p>
            <a:r>
              <a:rPr lang="ru-RU" sz="1400" dirty="0" smtClean="0"/>
              <a:t>Для решения задачи необходимо, необходимо иметь данные на основе ,которых можно будет сделать прогноз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Переменные:</a:t>
            </a:r>
            <a:endParaRPr lang="ru-RU" sz="1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82970"/>
              </p:ext>
            </p:extLst>
          </p:nvPr>
        </p:nvGraphicFramePr>
        <p:xfrm>
          <a:off x="1170236" y="3492599"/>
          <a:ext cx="872916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91"/>
                <a:gridCol w="2182291"/>
                <a:gridCol w="2182291"/>
                <a:gridCol w="2182291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200" dirty="0" smtClean="0"/>
                        <a:t>Независимые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 Зависимые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</a:p>
                  </a:txBody>
                  <a:tcPr/>
                </a:tc>
              </a:tr>
              <a:tr h="15232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0-мужской</a:t>
                      </a:r>
                    </a:p>
                    <a:p>
                      <a:r>
                        <a:rPr lang="ru-RU" sz="1200" dirty="0" smtClean="0"/>
                        <a:t>1-женский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Кредит</a:t>
                      </a:r>
                      <a:r>
                        <a:rPr lang="ru-RU" sz="1200" baseline="0" dirty="0" smtClean="0"/>
                        <a:t> возвращен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1-да</a:t>
                      </a:r>
                    </a:p>
                    <a:p>
                      <a:r>
                        <a:rPr lang="ru-RU" sz="1200" baseline="0" dirty="0" smtClean="0"/>
                        <a:t>0-нет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Возраст </a:t>
                      </a:r>
                      <a:endParaRPr lang="ru-RU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(лет)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 100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Сумма выданного </a:t>
                      </a:r>
                      <a:r>
                        <a:rPr lang="ru-RU" sz="1200" dirty="0" smtClean="0"/>
                        <a:t>кредита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(тыс. руб.)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3937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Образование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0-нет</a:t>
                      </a:r>
                    </a:p>
                    <a:p>
                      <a:r>
                        <a:rPr lang="ru-RU" sz="1200" dirty="0" smtClean="0"/>
                        <a:t>1-основное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общее</a:t>
                      </a:r>
                    </a:p>
                    <a:p>
                      <a:r>
                        <a:rPr lang="ru-RU" sz="1200" dirty="0" smtClean="0"/>
                        <a:t>2-среднее общее</a:t>
                      </a:r>
                    </a:p>
                    <a:p>
                      <a:r>
                        <a:rPr lang="ru-RU" sz="1200" dirty="0" smtClean="0"/>
                        <a:t>3-среднее специальное</a:t>
                      </a:r>
                    </a:p>
                    <a:p>
                      <a:r>
                        <a:rPr lang="ru-RU" sz="1200" kern="100" baseline="0" dirty="0" smtClean="0"/>
                        <a:t>4-высшее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Недвижимость </a:t>
                      </a:r>
                      <a:r>
                        <a:rPr lang="ru-RU" sz="1200" dirty="0" smtClean="0"/>
                        <a:t>(</a:t>
                      </a:r>
                      <a:r>
                        <a:rPr lang="ru-RU" sz="1200" dirty="0" err="1" smtClean="0"/>
                        <a:t>кв.м</a:t>
                      </a:r>
                      <a:r>
                        <a:rPr lang="ru-RU" sz="1200" dirty="0" smtClean="0"/>
                        <a:t>.)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3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 на примере выдачи кредита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56" y="2340471"/>
            <a:ext cx="6541556" cy="46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Входные параметры это независимые параметры—количество входных столбцов  </a:t>
            </a:r>
          </a:p>
          <a:p>
            <a:r>
              <a:rPr lang="ru-RU" dirty="0" smtClean="0"/>
              <a:t>Выходные параметры  это зависимый параметр –выходной столбец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00" y="2737932"/>
            <a:ext cx="3024336" cy="21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Этапы работы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5 Визуализация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6 Оценка </a:t>
            </a:r>
          </a:p>
          <a:p>
            <a:r>
              <a:rPr lang="ru-RU" dirty="0" smtClean="0"/>
              <a:t>Построенное дерево решений имеет </a:t>
            </a:r>
            <a:r>
              <a:rPr lang="ru-RU" dirty="0"/>
              <a:t>точность 100%, это можно объяснить </a:t>
            </a:r>
            <a:r>
              <a:rPr lang="ru-RU" dirty="0" smtClean="0"/>
              <a:t>малым объёмом исходных данных. 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895446"/>
            <a:ext cx="6336704" cy="363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93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работы </a:t>
            </a:r>
            <a:r>
              <a:rPr lang="ru-RU" dirty="0"/>
              <a:t>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800" dirty="0" smtClean="0"/>
              <a:t>Вывод: По построенному дереву решений можно увидеть Если кредит хочет взять  женщина с возрастом 32 года и более, если сумма кредита больше 37 </a:t>
            </a:r>
            <a:r>
              <a:rPr lang="en-US" sz="1800" dirty="0" smtClean="0"/>
              <a:t>(</a:t>
            </a:r>
            <a:r>
              <a:rPr lang="ru-RU" sz="1800" dirty="0" smtClean="0"/>
              <a:t>тыс. руб.</a:t>
            </a:r>
            <a:r>
              <a:rPr lang="en-US" sz="1800" dirty="0" smtClean="0"/>
              <a:t>)</a:t>
            </a:r>
            <a:r>
              <a:rPr lang="ru-RU" sz="1800" dirty="0" smtClean="0"/>
              <a:t>,имеет недвижимость не более </a:t>
            </a:r>
            <a:r>
              <a:rPr lang="en-US" sz="1800" dirty="0" smtClean="0"/>
              <a:t>50 (</a:t>
            </a:r>
            <a:r>
              <a:rPr lang="ru-RU" sz="1800" dirty="0" smtClean="0"/>
              <a:t>кв. м.</a:t>
            </a:r>
            <a:r>
              <a:rPr lang="en-US" sz="1800" dirty="0" smtClean="0"/>
              <a:t>)</a:t>
            </a:r>
            <a:r>
              <a:rPr lang="ru-RU" sz="1800" dirty="0"/>
              <a:t> </a:t>
            </a:r>
            <a:r>
              <a:rPr lang="ru-RU" sz="1800" dirty="0" smtClean="0"/>
              <a:t>и образование средне –специальное или высшие, ей можно выдавать кредит. В данном примере кредит выдавать можно.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  <p:pic>
        <p:nvPicPr>
          <p:cNvPr id="3075" name="Picture 3" descr="C:\Users\ALEX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76375"/>
            <a:ext cx="10229850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</a:t>
            </a:r>
            <a:r>
              <a:rPr lang="ru-RU" dirty="0" smtClean="0"/>
              <a:t>, которая реализует метод  </a:t>
            </a:r>
            <a:r>
              <a:rPr lang="ru-RU" dirty="0" smtClean="0"/>
              <a:t>интеллектуального анализа </a:t>
            </a:r>
            <a:r>
              <a:rPr lang="ru-RU" dirty="0" smtClean="0"/>
              <a:t> </a:t>
            </a:r>
            <a:r>
              <a:rPr lang="ru-RU" dirty="0" smtClean="0"/>
              <a:t>данных, необходимую для </a:t>
            </a:r>
            <a:r>
              <a:rPr lang="ru-RU" dirty="0" smtClean="0"/>
              <a:t>поддержки эксперта в задачах прогнозирования.</a:t>
            </a:r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8718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интерпретации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параметров построения дерева решений</a:t>
            </a:r>
          </a:p>
          <a:p>
            <a:r>
              <a:rPr lang="ru-RU" dirty="0" smtClean="0"/>
              <a:t>Построение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</a:t>
            </a:r>
            <a:r>
              <a:rPr lang="ru-RU" dirty="0" smtClean="0"/>
              <a:t>файл расширения </a:t>
            </a:r>
            <a:r>
              <a:rPr lang="de-DE" dirty="0" err="1" smtClean="0"/>
              <a:t>png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3147</TotalTime>
  <Words>809</Words>
  <Application>Microsoft Office PowerPoint</Application>
  <PresentationFormat>Произвольный</PresentationFormat>
  <Paragraphs>187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Задача прогнозирования.</vt:lpstr>
      <vt:lpstr>  Этапы работы программы на примере выдачи кредита</vt:lpstr>
      <vt:lpstr> Этапы работы программы</vt:lpstr>
      <vt:lpstr> Этапы работы программы</vt:lpstr>
      <vt:lpstr> Этапы работы программы</vt:lpstr>
      <vt:lpstr> Результаты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185</cp:revision>
  <cp:lastPrinted>2012-04-09T15:06:49Z</cp:lastPrinted>
  <dcterms:created xsi:type="dcterms:W3CDTF">2012-03-29T14:53:55Z</dcterms:created>
  <dcterms:modified xsi:type="dcterms:W3CDTF">2012-06-15T17:38:44Z</dcterms:modified>
</cp:coreProperties>
</file>