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7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3" r:id="rId5"/>
    <p:sldId id="272" r:id="rId6"/>
    <p:sldId id="282" r:id="rId7"/>
    <p:sldId id="262" r:id="rId8"/>
    <p:sldId id="274" r:id="rId9"/>
    <p:sldId id="280" r:id="rId10"/>
    <p:sldId id="270" r:id="rId11"/>
    <p:sldId id="281" r:id="rId12"/>
    <p:sldId id="271" r:id="rId13"/>
    <p:sldId id="279" r:id="rId14"/>
    <p:sldId id="285" r:id="rId15"/>
    <p:sldId id="275" r:id="rId16"/>
    <p:sldId id="276" r:id="rId17"/>
    <p:sldId id="277" r:id="rId18"/>
    <p:sldId id="287" r:id="rId19"/>
    <p:sldId id="284" r:id="rId20"/>
    <p:sldId id="259" r:id="rId21"/>
    <p:sldId id="273" r:id="rId22"/>
  </p:sldIdLst>
  <p:sldSz cx="10693400" cy="7561263"/>
  <p:notesSz cx="6858000" cy="9144000"/>
  <p:defaultTextStyle>
    <a:defPPr>
      <a:defRPr lang="ru-RU"/>
    </a:defPPr>
    <a:lvl1pPr marL="0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497757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995514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493271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1991029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488786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2986543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484301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3982058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D523E1F-8088-4412-875A-E61ADF54183C}">
          <p14:sldIdLst>
            <p14:sldId id="256"/>
            <p14:sldId id="257"/>
            <p14:sldId id="258"/>
            <p14:sldId id="263"/>
            <p14:sldId id="272"/>
            <p14:sldId id="282"/>
            <p14:sldId id="262"/>
            <p14:sldId id="274"/>
            <p14:sldId id="280"/>
            <p14:sldId id="270"/>
            <p14:sldId id="281"/>
            <p14:sldId id="271"/>
            <p14:sldId id="279"/>
            <p14:sldId id="285"/>
            <p14:sldId id="275"/>
            <p14:sldId id="276"/>
            <p14:sldId id="277"/>
            <p14:sldId id="287"/>
            <p14:sldId id="284"/>
            <p14:sldId id="259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5" autoAdjust="0"/>
  </p:normalViewPr>
  <p:slideViewPr>
    <p:cSldViewPr>
      <p:cViewPr>
        <p:scale>
          <a:sx n="66" d="100"/>
          <a:sy n="66" d="100"/>
        </p:scale>
        <p:origin x="-1531" y="-245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31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899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97FBD-7829-42CA-A90A-C9F385E40DE2}" type="datetimeFigureOut">
              <a:rPr lang="ru-RU" smtClean="0"/>
              <a:pPr/>
              <a:t>15.06.2012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2C24-5B7C-48DC-BBA1-5D51D16B24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289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CDD1B-FD1F-4691-AC34-4843EB31DACD}" type="datetimeFigureOut">
              <a:rPr lang="ru-RU" smtClean="0"/>
              <a:pPr/>
              <a:t>15.06.2012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B6B7C-7086-4250-BD91-1DF0592B416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498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757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514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271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029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8786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543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301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058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B6B7C-7086-4250-BD91-1DF0592B416E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530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B6B7C-7086-4250-BD91-1DF0592B416E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085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B6B7C-7086-4250-BD91-1DF0592B416E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82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6326908" y="4200702"/>
            <a:ext cx="4366494" cy="10042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6326929" y="4296634"/>
            <a:ext cx="4366473" cy="21171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6326929" y="4537162"/>
            <a:ext cx="4366473" cy="1008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6326928" y="4591448"/>
            <a:ext cx="2299081" cy="20163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6326928" y="4630223"/>
            <a:ext cx="2299081" cy="1008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6326928" y="4368730"/>
            <a:ext cx="3582289" cy="3024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8626415" y="4477422"/>
            <a:ext cx="1871345" cy="4032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4023921"/>
            <a:ext cx="10693400" cy="269209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" y="4052439"/>
            <a:ext cx="10693401" cy="15510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7500876" y="4016676"/>
            <a:ext cx="3192525" cy="2739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0693400" cy="4081296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34670" y="2648192"/>
            <a:ext cx="9891395" cy="1620771"/>
          </a:xfrm>
        </p:spPr>
        <p:txBody>
          <a:bodyPr anchor="b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34670" y="4299862"/>
            <a:ext cx="5792258" cy="1932323"/>
          </a:xfrm>
        </p:spPr>
        <p:txBody>
          <a:bodyPr/>
          <a:lstStyle>
            <a:lvl1pPr marL="73014" indent="0" algn="l">
              <a:buNone/>
              <a:defRPr sz="2700">
                <a:solidFill>
                  <a:schemeClr val="tx2"/>
                </a:solidFill>
              </a:defRPr>
            </a:lvl1pPr>
            <a:lvl2pPr marL="521528" indent="0" algn="ctr">
              <a:buNone/>
            </a:lvl2pPr>
            <a:lvl3pPr marL="1043056" indent="0" algn="ctr">
              <a:buNone/>
            </a:lvl3pPr>
            <a:lvl4pPr marL="1564584" indent="0" algn="ctr">
              <a:buNone/>
            </a:lvl4pPr>
            <a:lvl5pPr marL="2086112" indent="0" algn="ctr">
              <a:buNone/>
            </a:lvl5pPr>
            <a:lvl6pPr marL="2607640" indent="0" algn="ctr">
              <a:buNone/>
            </a:lvl6pPr>
            <a:lvl7pPr marL="3129168" indent="0" algn="ctr">
              <a:buNone/>
            </a:lvl7pPr>
            <a:lvl8pPr marL="3650696" indent="0" algn="ctr">
              <a:buNone/>
            </a:lvl8pPr>
            <a:lvl9pPr marL="4172224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841827" y="4637575"/>
            <a:ext cx="1122807" cy="504084"/>
          </a:xfrm>
        </p:spPr>
        <p:txBody>
          <a:bodyPr/>
          <a:lstStyle/>
          <a:p>
            <a:fld id="{D279322C-D2E3-4452-B622-AB07E916E4C6}" type="datetime1">
              <a:rPr lang="ru-RU" smtClean="0"/>
              <a:t>15.06.2012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6326929" y="4636525"/>
            <a:ext cx="1514898" cy="504084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9729881" y="1253"/>
            <a:ext cx="874408" cy="403267"/>
          </a:xfrm>
        </p:spPr>
        <p:txBody>
          <a:bodyPr/>
          <a:lstStyle>
            <a:lvl1pPr algn="r">
              <a:defRPr sz="21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62286" y="1222901"/>
            <a:ext cx="686234" cy="5161722"/>
          </a:xfrm>
        </p:spPr>
        <p:txBody>
          <a:bodyPr vert="vert270" lIns="52153" tIns="0" rIns="52153" anchor="t"/>
          <a:lstStyle>
            <a:lvl1pPr algn="ctr">
              <a:buNone/>
              <a:defRPr sz="23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72071" y="1260211"/>
            <a:ext cx="5346700" cy="5040842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7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120096" y="3610077"/>
            <a:ext cx="3029797" cy="2774546"/>
          </a:xfrm>
        </p:spPr>
        <p:txBody>
          <a:bodyPr lIns="0" tIns="0" rIns="52153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/>
            </a:lvl1pPr>
            <a:lvl2pPr>
              <a:buFontTx/>
              <a:buNone/>
              <a:defRPr sz="14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613B-60AB-4BD9-A5E4-F6A68122D2F2}" type="datetime1">
              <a:rPr lang="ru-RU" smtClean="0"/>
              <a:t>15.06.2012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6CA-AB3E-44C7-B002-4C9ED03F9B1B}" type="datetime1">
              <a:rPr lang="ru-RU" smtClean="0"/>
              <a:t>15.06.2012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30938" y="1260211"/>
            <a:ext cx="2227792" cy="604901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4670" y="1260211"/>
            <a:ext cx="7307157" cy="604901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F51E-11F7-4649-BF2F-7593C3F3D5E3}" type="datetime1">
              <a:rPr lang="ru-RU" smtClean="0"/>
              <a:t>15.06.2012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644E-A04F-436E-B9C1-547A08AC77D3}" type="datetime1">
              <a:rPr lang="ru-RU" smtClean="0"/>
              <a:t>15.06.2012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МОЙ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000" y="720000"/>
            <a:ext cx="9252000" cy="360000"/>
          </a:xfrm>
        </p:spPr>
        <p:txBody>
          <a:bodyPr lIns="0" tIns="0" rIns="0" bIns="0">
            <a:noAutofit/>
          </a:bodyPr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1080000" y="1260000"/>
            <a:ext cx="9252000" cy="5400000"/>
          </a:xfrm>
        </p:spPr>
        <p:txBody>
          <a:bodyPr lIns="0" tIns="0" rIns="0" bIns="0">
            <a:noAutofit/>
          </a:bodyPr>
          <a:lstStyle>
            <a:lvl1pPr marL="0" indent="4572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1400">
                <a:latin typeface="Times New Roman" pitchFamily="18" charset="0"/>
                <a:cs typeface="Times New Roman" pitchFamily="18" charset="0"/>
              </a:defRPr>
            </a:lvl2pPr>
            <a:lvl3pPr>
              <a:defRPr sz="14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 marL="199138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ru-RU" dirty="0" smtClean="0"/>
              <a:t>ЛДЖЛДЖЛДЖЛДЖЛДЖ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8CA-7E84-4B57-9D4E-BC45E5B477D6}" type="datetime1">
              <a:rPr lang="ru-RU" smtClean="0"/>
              <a:t>15.06.2012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4056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705" y="2184365"/>
            <a:ext cx="9089390" cy="1501751"/>
          </a:xfrm>
        </p:spPr>
        <p:txBody>
          <a:bodyPr anchor="b">
            <a:noAutofit/>
          </a:bodyPr>
          <a:lstStyle>
            <a:lvl1pPr algn="l">
              <a:buNone/>
              <a:defRPr sz="49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4705" y="3712371"/>
            <a:ext cx="9089390" cy="1664527"/>
          </a:xfrm>
        </p:spPr>
        <p:txBody>
          <a:bodyPr anchor="t"/>
          <a:lstStyle>
            <a:lvl1pPr marL="52153" indent="0">
              <a:buNone/>
              <a:defRPr sz="2400" b="0">
                <a:solidFill>
                  <a:schemeClr val="tx2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4680-A5BA-44FA-B97E-9D5BC0245028}" type="datetime1">
              <a:rPr lang="ru-RU" smtClean="0"/>
              <a:t>15.06.2012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4670" y="2480095"/>
            <a:ext cx="4722918" cy="4990084"/>
          </a:xfrm>
        </p:spPr>
        <p:txBody>
          <a:bodyPr/>
          <a:lstStyle>
            <a:lvl1pPr>
              <a:defRPr sz="2300"/>
            </a:lvl1pPr>
            <a:lvl2pPr>
              <a:defRPr sz="22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35812" y="2480095"/>
            <a:ext cx="4722918" cy="4990084"/>
          </a:xfrm>
        </p:spPr>
        <p:txBody>
          <a:bodyPr/>
          <a:lstStyle>
            <a:lvl1pPr>
              <a:defRPr sz="2300"/>
            </a:lvl1pPr>
            <a:lvl2pPr>
              <a:defRPr sz="22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AFFA-D1A5-43DE-999E-9ED9361199D2}" type="datetime1">
              <a:rPr lang="ru-RU" smtClean="0"/>
              <a:t>15.06.2012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5559" y="1260211"/>
            <a:ext cx="9802283" cy="1179557"/>
          </a:xfrm>
        </p:spPr>
        <p:txBody>
          <a:bodyPr anchor="ctr"/>
          <a:lstStyle>
            <a:lvl1pPr>
              <a:defRPr sz="46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45558" y="2475184"/>
            <a:ext cx="4726483" cy="50408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2153" indent="0">
              <a:buNone/>
              <a:defRPr sz="22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5521211" y="2475184"/>
            <a:ext cx="4726631" cy="50408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2153" indent="0">
              <a:buNone/>
              <a:defRPr sz="22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45558" y="2986268"/>
            <a:ext cx="4726483" cy="4284716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17795" y="2986268"/>
            <a:ext cx="4726631" cy="4284716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1D80CF-D88C-4222-A62C-AA6601842850}" type="datetime1">
              <a:rPr lang="ru-RU" smtClean="0"/>
              <a:t>15.06.2012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0" y="1260211"/>
            <a:ext cx="9624060" cy="1179557"/>
          </a:xfrm>
        </p:spPr>
        <p:txBody>
          <a:bodyPr anchor="ctr"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7699248" y="675473"/>
            <a:ext cx="1119467" cy="504084"/>
          </a:xfrm>
        </p:spPr>
        <p:txBody>
          <a:bodyPr/>
          <a:lstStyle/>
          <a:p>
            <a:fld id="{D2B18299-8DA8-4690-BAC9-B22866585492}" type="datetime1">
              <a:rPr lang="ru-RU" smtClean="0"/>
              <a:t>15.06.2012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148705" y="675473"/>
            <a:ext cx="1550543" cy="504084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559899" y="2505"/>
            <a:ext cx="891117" cy="403267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850D-8B31-4D4C-BD79-DF48E3C62D26}" type="datetime1">
              <a:rPr lang="ru-RU" smtClean="0"/>
              <a:t>15.06.2012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60616" y="1214973"/>
            <a:ext cx="3956558" cy="967842"/>
          </a:xfrm>
        </p:spPr>
        <p:txBody>
          <a:bodyPr anchor="b"/>
          <a:lstStyle>
            <a:lvl1pPr algn="l">
              <a:buNone/>
              <a:defRPr sz="21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260616" y="2216920"/>
            <a:ext cx="3956558" cy="5091250"/>
          </a:xfrm>
        </p:spPr>
        <p:txBody>
          <a:bodyPr/>
          <a:lstStyle>
            <a:lvl1pPr marL="10431" indent="0"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78223" y="855892"/>
            <a:ext cx="5966917" cy="645227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2ABA-5B2A-4C11-ADB6-75AEC32E2BCA}" type="datetime1">
              <a:rPr lang="ru-RU" smtClean="0"/>
              <a:t>15.06.2012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404434"/>
            <a:ext cx="10693400" cy="93063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0"/>
            <a:ext cx="10693400" cy="342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39889"/>
            <a:ext cx="10693401" cy="10081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6326908" y="397188"/>
            <a:ext cx="4366494" cy="10042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6326929" y="485244"/>
            <a:ext cx="4366473" cy="1984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6323583" y="548521"/>
            <a:ext cx="3582289" cy="3024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8623069" y="649337"/>
            <a:ext cx="1871345" cy="4032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0624363" y="-2206"/>
            <a:ext cx="67390" cy="68555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0577018" y="-2206"/>
            <a:ext cx="32080" cy="68555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0554737" y="-2206"/>
            <a:ext cx="10693" cy="685555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0496259" y="-2206"/>
            <a:ext cx="32080" cy="685555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0426389" y="419"/>
            <a:ext cx="64160" cy="64522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0377036" y="419"/>
            <a:ext cx="10693" cy="64522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534670" y="1260211"/>
            <a:ext cx="9624060" cy="1176196"/>
          </a:xfrm>
          <a:prstGeom prst="rect">
            <a:avLst/>
          </a:prstGeom>
        </p:spPr>
        <p:txBody>
          <a:bodyPr vert="horz" lIns="104306" tIns="52153" rIns="104306" bIns="52153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534670" y="2480094"/>
            <a:ext cx="9624060" cy="4768637"/>
          </a:xfrm>
          <a:prstGeom prst="rect">
            <a:avLst/>
          </a:prstGeom>
        </p:spPr>
        <p:txBody>
          <a:bodyPr vert="horz" lIns="104306" tIns="52153" rIns="104306" bIns="52153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702588" y="675473"/>
            <a:ext cx="1119467" cy="504084"/>
          </a:xfrm>
          <a:prstGeom prst="rect">
            <a:avLst/>
          </a:prstGeom>
        </p:spPr>
        <p:txBody>
          <a:bodyPr vert="horz" lIns="104306" tIns="52153" rIns="104306" bIns="52153"/>
          <a:lstStyle>
            <a:lvl1pPr algn="l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fld id="{6A12AC84-E29D-4095-9776-2B57BEF2B805}" type="datetime1">
              <a:rPr lang="ru-RU" smtClean="0"/>
              <a:t>15.06.2012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148705" y="675473"/>
            <a:ext cx="1550543" cy="504084"/>
          </a:xfrm>
          <a:prstGeom prst="rect">
            <a:avLst/>
          </a:prstGeom>
        </p:spPr>
        <p:txBody>
          <a:bodyPr vert="horz" lIns="104306" tIns="52153" rIns="104306" bIns="52153"/>
          <a:lstStyle>
            <a:lvl1pPr algn="r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9559899" y="2505"/>
            <a:ext cx="891117" cy="403267"/>
          </a:xfrm>
          <a:prstGeom prst="rect">
            <a:avLst/>
          </a:prstGeom>
        </p:spPr>
        <p:txBody>
          <a:bodyPr vert="horz" lIns="104306" tIns="52153" rIns="104306" bIns="52153" anchor="b"/>
          <a:lstStyle>
            <a:lvl1pPr algn="r" eaLnBrk="1" latinLnBrk="0" hangingPunct="1">
              <a:defRPr kumimoji="0" sz="21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8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  <p:sldLayoutId id="2147484285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17222" indent="-292056" algn="l" rtl="0" eaLnBrk="1" latinLnBrk="0" hangingPunct="1">
        <a:spcBef>
          <a:spcPts val="342"/>
        </a:spcBef>
        <a:buClr>
          <a:schemeClr val="accent3"/>
        </a:buClr>
        <a:buFont typeface="Georgia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51000" indent="-281625" algn="l" rtl="0" eaLnBrk="1" latinLnBrk="0" hangingPunct="1">
        <a:spcBef>
          <a:spcPts val="342"/>
        </a:spcBef>
        <a:buClr>
          <a:schemeClr val="accent2"/>
        </a:buClr>
        <a:buFont typeface="Georgia"/>
        <a:buChar char="▫"/>
        <a:defRPr kumimoji="0" sz="30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053487" indent="-250333" algn="l" rtl="0" eaLnBrk="1" latinLnBrk="0" hangingPunct="1">
        <a:spcBef>
          <a:spcPts val="342"/>
        </a:spcBef>
        <a:buClr>
          <a:schemeClr val="accent1"/>
        </a:buClr>
        <a:buFont typeface="Wingdings 2"/>
        <a:buChar char=""/>
        <a:defRPr kumimoji="0"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345542" indent="-229472" algn="l" rtl="0" eaLnBrk="1" latinLnBrk="0" hangingPunct="1">
        <a:spcBef>
          <a:spcPts val="342"/>
        </a:spcBef>
        <a:buClr>
          <a:schemeClr val="accent1"/>
        </a:buClr>
        <a:buFont typeface="Wingdings 2"/>
        <a:buChar char=""/>
        <a:defRPr kumimoji="0" sz="25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585445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23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835779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21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086112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315584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◦"/>
        <a:defRPr kumimoji="0" sz="17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555487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◦"/>
        <a:defRPr kumimoji="0" sz="16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Интеллектуальный анализ данных в задачах прогнозирования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pPr marL="125166" indent="0">
              <a:buNone/>
            </a:pPr>
            <a:r>
              <a:rPr lang="ru-RU" sz="2000" dirty="0" smtClean="0"/>
              <a:t>Выполнил</a:t>
            </a:r>
            <a:r>
              <a:rPr lang="ru-RU" sz="2000" dirty="0"/>
              <a:t>:  студент группы ИВТ-463 </a:t>
            </a:r>
            <a:r>
              <a:rPr lang="ru-RU" sz="2000" dirty="0" smtClean="0"/>
              <a:t>Чемерис А. В.</a:t>
            </a:r>
            <a:endParaRPr lang="ru-RU" sz="2000" dirty="0"/>
          </a:p>
          <a:p>
            <a:pPr marL="125166" indent="0">
              <a:buNone/>
            </a:pPr>
            <a:r>
              <a:rPr lang="ru-RU" sz="2000" dirty="0"/>
              <a:t>Руководитель: к.т.н., доц. каф. САПР и ПК </a:t>
            </a:r>
            <a:r>
              <a:rPr lang="ru-RU" sz="2000" dirty="0" err="1"/>
              <a:t>Садовникова</a:t>
            </a:r>
            <a:r>
              <a:rPr lang="ru-RU" sz="2000" dirty="0"/>
              <a:t> Н.П.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7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E:\Учеба\Диплом\Картинки\Astah\Диаграмма прецедентов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00" y="1404367"/>
            <a:ext cx="7415916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559899" y="6660951"/>
            <a:ext cx="891117" cy="541552"/>
          </a:xfrm>
          <a:noFill/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pPr/>
              <a:t>10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8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Функциональная структура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E:\Учеба\Диплом\Картинки\диаграммы и картинки Visio\Функцианальная структура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276" y="1620391"/>
            <a:ext cx="8039100" cy="494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559899" y="6660951"/>
            <a:ext cx="891117" cy="541552"/>
          </a:xfrm>
          <a:noFill/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pPr/>
              <a:t>11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1" name="Picture 3" descr="E:\Учеба\Диплом\Программа\1.3 DecisionTrees  рекурсия\ClassDiagram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5" y="1712962"/>
            <a:ext cx="10250487" cy="538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559899" y="6660951"/>
            <a:ext cx="891117" cy="541552"/>
          </a:xfrm>
          <a:noFill/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pPr/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1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Сценарий работы программы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C:\Users\ALEX\Desktop\Sequence Diagram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00" y="1440159"/>
            <a:ext cx="9001000" cy="630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559899" y="6660951"/>
            <a:ext cx="891117" cy="541552"/>
          </a:xfrm>
          <a:noFill/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pPr/>
              <a:t>13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Тестовый 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sz="2800" dirty="0" smtClean="0"/>
              <a:t>Необходимо оценить риск  не возврата кредита</a:t>
            </a:r>
            <a:endParaRPr lang="ru-RU" sz="2800" dirty="0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082970"/>
              </p:ext>
            </p:extLst>
          </p:nvPr>
        </p:nvGraphicFramePr>
        <p:xfrm>
          <a:off x="1170236" y="2844529"/>
          <a:ext cx="8729164" cy="403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291"/>
                <a:gridCol w="2182291"/>
                <a:gridCol w="2182291"/>
                <a:gridCol w="2182291"/>
              </a:tblGrid>
              <a:tr h="326866">
                <a:tc gridSpan="2">
                  <a:txBody>
                    <a:bodyPr/>
                    <a:lstStyle/>
                    <a:p>
                      <a:r>
                        <a:rPr lang="ru-RU" sz="1200" dirty="0" smtClean="0"/>
                        <a:t>Независимые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 Зависимые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326866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Переменные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Значения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Переменные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Значения</a:t>
                      </a:r>
                    </a:p>
                  </a:txBody>
                  <a:tcPr/>
                </a:tc>
              </a:tr>
              <a:tr h="762688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0-мужской</a:t>
                      </a:r>
                    </a:p>
                    <a:p>
                      <a:r>
                        <a:rPr lang="ru-RU" sz="1200" dirty="0" smtClean="0"/>
                        <a:t>1-женский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Кредит</a:t>
                      </a:r>
                      <a:r>
                        <a:rPr lang="ru-RU" sz="1200" baseline="0" dirty="0" smtClean="0"/>
                        <a:t> возвращен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aseline="0" dirty="0" smtClean="0"/>
                        <a:t>1-да</a:t>
                      </a:r>
                    </a:p>
                    <a:p>
                      <a:r>
                        <a:rPr lang="ru-RU" sz="1200" baseline="0" dirty="0" smtClean="0"/>
                        <a:t>0-нет</a:t>
                      </a:r>
                      <a:endParaRPr lang="ru-RU" sz="1200" dirty="0" smtClean="0"/>
                    </a:p>
                    <a:p>
                      <a:endParaRPr lang="ru-RU" sz="1200" dirty="0"/>
                    </a:p>
                  </a:txBody>
                  <a:tcPr/>
                </a:tc>
              </a:tr>
              <a:tr h="544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Возраст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(лет)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0… 100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544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Сумма выданного кредита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(тыс. руб.)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0…1000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119851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Образование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0-нет</a:t>
                      </a:r>
                    </a:p>
                    <a:p>
                      <a:r>
                        <a:rPr lang="ru-RU" sz="1200" dirty="0" smtClean="0"/>
                        <a:t>1-основное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dirty="0" smtClean="0"/>
                        <a:t>общее</a:t>
                      </a:r>
                    </a:p>
                    <a:p>
                      <a:r>
                        <a:rPr lang="ru-RU" sz="1200" dirty="0" smtClean="0"/>
                        <a:t>2-среднее общее</a:t>
                      </a:r>
                    </a:p>
                    <a:p>
                      <a:r>
                        <a:rPr lang="ru-RU" sz="1200" dirty="0" smtClean="0"/>
                        <a:t>3-среднее специальное</a:t>
                      </a:r>
                    </a:p>
                    <a:p>
                      <a:r>
                        <a:rPr lang="ru-RU" sz="1200" kern="100" baseline="0" dirty="0" smtClean="0"/>
                        <a:t>4-высшее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3268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Недвижимость (</a:t>
                      </a:r>
                      <a:r>
                        <a:rPr lang="ru-RU" sz="1200" dirty="0" err="1" smtClean="0"/>
                        <a:t>кв.м</a:t>
                      </a:r>
                      <a:r>
                        <a:rPr lang="ru-RU" sz="1200" dirty="0" smtClean="0"/>
                        <a:t>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0…1000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559899" y="6660951"/>
            <a:ext cx="891117" cy="541552"/>
          </a:xfrm>
          <a:noFill/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pPr/>
              <a:t>14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237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Этапы работы программы на примере выдачи кредита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US" dirty="0" smtClean="0"/>
              <a:t>1 </a:t>
            </a:r>
            <a:r>
              <a:rPr lang="ru-RU" dirty="0" smtClean="0"/>
              <a:t>Загрузка данных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2 Выбор таблицы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24" y="2258215"/>
            <a:ext cx="4032448" cy="267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20" y="5056931"/>
            <a:ext cx="37338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559899" y="6660951"/>
            <a:ext cx="891117" cy="541552"/>
          </a:xfrm>
          <a:noFill/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pPr/>
              <a:t>15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8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Этапы </a:t>
            </a:r>
            <a:r>
              <a:rPr lang="ru-RU" dirty="0"/>
              <a:t>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3 Отображение данных из таблицы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456" y="2340471"/>
            <a:ext cx="6541556" cy="465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559899" y="6660951"/>
            <a:ext cx="891117" cy="541552"/>
          </a:xfrm>
          <a:noFill/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pPr/>
              <a:t>16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4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Этапы </a:t>
            </a:r>
            <a:r>
              <a:rPr lang="ru-RU" dirty="0"/>
              <a:t>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4 </a:t>
            </a:r>
            <a:r>
              <a:rPr lang="ru-RU" dirty="0"/>
              <a:t>Построение </a:t>
            </a:r>
            <a:r>
              <a:rPr lang="ru-RU" dirty="0" smtClean="0"/>
              <a:t>дерева: выбираем входные и выходные параметры, алгоритм построения дерева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Входные параметры это независимые параметры—количество входных столбцов  </a:t>
            </a:r>
          </a:p>
          <a:p>
            <a:r>
              <a:rPr lang="ru-RU" dirty="0" smtClean="0"/>
              <a:t>Выходные параметры  это зависимый параметр –выходной столбец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500" y="2737932"/>
            <a:ext cx="3024336" cy="2181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Номер слайда 3"/>
          <p:cNvSpPr txBox="1">
            <a:spLocks/>
          </p:cNvSpPr>
          <p:nvPr/>
        </p:nvSpPr>
        <p:spPr>
          <a:xfrm>
            <a:off x="9559899" y="6660951"/>
            <a:ext cx="891117" cy="541552"/>
          </a:xfrm>
          <a:prstGeom prst="rect">
            <a:avLst/>
          </a:prstGeom>
          <a:noFill/>
        </p:spPr>
        <p:txBody>
          <a:bodyPr vert="horz" lIns="104306" tIns="52153" rIns="104306" bIns="52153" anchor="b"/>
          <a:lstStyle>
            <a:defPPr>
              <a:defRPr lang="ru-RU"/>
            </a:defPPr>
            <a:lvl1pPr marL="0" algn="r" defTabSz="995514" rtl="0" eaLnBrk="1" latinLnBrk="0" hangingPunct="1">
              <a:defRPr kumimoji="0" sz="2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97757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514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271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029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8786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6543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301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058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pPr/>
              <a:t>17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Этапы работы программы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5 Визуализация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>6 Оценка </a:t>
            </a:r>
          </a:p>
          <a:p>
            <a:r>
              <a:rPr lang="ru-RU" dirty="0" smtClean="0"/>
              <a:t>Построенное дерево решений имеет </a:t>
            </a:r>
            <a:r>
              <a:rPr lang="ru-RU" dirty="0"/>
              <a:t>точность 100%, это можно объяснить </a:t>
            </a:r>
            <a:r>
              <a:rPr lang="ru-RU" dirty="0" smtClean="0"/>
              <a:t>малым объёмом исходных данных.  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52" y="1895446"/>
            <a:ext cx="6336704" cy="3632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559899" y="6660951"/>
            <a:ext cx="891117" cy="541552"/>
          </a:xfrm>
          <a:noFill/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pPr/>
              <a:t>18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39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Результаты работы </a:t>
            </a:r>
            <a:r>
              <a:rPr lang="ru-RU" dirty="0"/>
              <a:t>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sz="1800" dirty="0" smtClean="0"/>
              <a:t>Вывод: По построенному дереву решений можно увидеть Если кредит хочет взять  женщина с возрастом 32 года и более, если сумма кредита больше 37 </a:t>
            </a:r>
            <a:r>
              <a:rPr lang="en-US" sz="1800" dirty="0" smtClean="0"/>
              <a:t>(</a:t>
            </a:r>
            <a:r>
              <a:rPr lang="ru-RU" sz="1800" dirty="0" smtClean="0"/>
              <a:t>тыс. руб.</a:t>
            </a:r>
            <a:r>
              <a:rPr lang="en-US" sz="1800" dirty="0" smtClean="0"/>
              <a:t>)</a:t>
            </a:r>
            <a:r>
              <a:rPr lang="ru-RU" sz="1800" dirty="0" smtClean="0"/>
              <a:t>,имеет недвижимость не более </a:t>
            </a:r>
            <a:r>
              <a:rPr lang="en-US" sz="1800" dirty="0" smtClean="0"/>
              <a:t>50 (</a:t>
            </a:r>
            <a:r>
              <a:rPr lang="ru-RU" sz="1800" dirty="0" smtClean="0"/>
              <a:t>кв. м.</a:t>
            </a:r>
            <a:r>
              <a:rPr lang="en-US" sz="1800" dirty="0" smtClean="0"/>
              <a:t>)</a:t>
            </a:r>
            <a:r>
              <a:rPr lang="ru-RU" sz="1800" dirty="0"/>
              <a:t> </a:t>
            </a:r>
            <a:r>
              <a:rPr lang="ru-RU" sz="1800" dirty="0" smtClean="0"/>
              <a:t>и образование средне –специальное или высшие, риск не возврата кредита минимальный.</a:t>
            </a:r>
            <a:endParaRPr lang="ru-RU" sz="1800" dirty="0"/>
          </a:p>
        </p:txBody>
      </p:sp>
      <p:pic>
        <p:nvPicPr>
          <p:cNvPr id="3075" name="Picture 3" descr="C:\Users\ALEX\Desktop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476375"/>
            <a:ext cx="10229850" cy="403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559899" y="6660951"/>
            <a:ext cx="891117" cy="541552"/>
          </a:xfrm>
          <a:noFill/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pPr/>
              <a:t>19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7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Цель и задачи  работы: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Цель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Разработать программу, реализующую методы сценарного прогнозирования</a:t>
            </a:r>
          </a:p>
          <a:p>
            <a:r>
              <a:rPr lang="ru-RU" dirty="0" smtClean="0"/>
              <a:t>Задачи:</a:t>
            </a:r>
          </a:p>
          <a:p>
            <a:pPr>
              <a:buFont typeface="+mj-lt"/>
              <a:buAutoNum type="arabicParenR"/>
            </a:pPr>
            <a:r>
              <a:rPr lang="ru-RU" dirty="0" smtClean="0"/>
              <a:t>Собрать информацию о методах интеллектуального анализа данных; </a:t>
            </a:r>
          </a:p>
          <a:p>
            <a:pPr>
              <a:buFont typeface="+mj-lt"/>
              <a:buAutoNum type="arabicParenR"/>
            </a:pPr>
            <a:r>
              <a:rPr lang="ru-RU" dirty="0" smtClean="0"/>
              <a:t>Провести анализ и  выбрать метод, для </a:t>
            </a:r>
            <a:r>
              <a:rPr lang="ru-RU" dirty="0"/>
              <a:t>интеллектуального анализа данных;</a:t>
            </a:r>
            <a:endParaRPr lang="ru-RU" dirty="0" smtClean="0"/>
          </a:p>
          <a:p>
            <a:pPr>
              <a:buFont typeface="+mj-lt"/>
              <a:buAutoNum type="arabicParenR"/>
            </a:pPr>
            <a:r>
              <a:rPr lang="ru-RU" dirty="0" smtClean="0"/>
              <a:t>Описать требования к программе</a:t>
            </a:r>
            <a:r>
              <a:rPr lang="en-US" dirty="0" smtClean="0"/>
              <a:t>,</a:t>
            </a:r>
            <a:r>
              <a:rPr lang="ru-RU" dirty="0" smtClean="0"/>
              <a:t>реализующий выбранный метод;</a:t>
            </a:r>
          </a:p>
          <a:p>
            <a:pPr>
              <a:buFont typeface="+mj-lt"/>
              <a:buAutoNum type="arabicParenR"/>
            </a:pPr>
            <a:r>
              <a:rPr lang="ru-RU" dirty="0" smtClean="0"/>
              <a:t>Разработать программу.</a:t>
            </a:r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559899" y="6660951"/>
            <a:ext cx="891117" cy="541552"/>
          </a:xfrm>
          <a:noFill/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pPr/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Выводы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Изучены </a:t>
            </a:r>
            <a:r>
              <a:rPr lang="ru-RU" dirty="0"/>
              <a:t>м</a:t>
            </a:r>
            <a:r>
              <a:rPr lang="ru-RU" dirty="0" smtClean="0"/>
              <a:t>етоды интеллектуального анализа данных;</a:t>
            </a:r>
          </a:p>
          <a:p>
            <a:r>
              <a:rPr lang="ru-RU" dirty="0" smtClean="0"/>
              <a:t>Проведен анализ и выбран метод</a:t>
            </a:r>
            <a:r>
              <a:rPr lang="en-US" dirty="0" smtClean="0"/>
              <a:t>,</a:t>
            </a:r>
            <a:r>
              <a:rPr lang="ru-RU" dirty="0"/>
              <a:t> для интеллектуального анализа данных;</a:t>
            </a:r>
            <a:endParaRPr lang="en-US" dirty="0" smtClean="0"/>
          </a:p>
          <a:p>
            <a:r>
              <a:rPr lang="ru-RU" dirty="0" smtClean="0"/>
              <a:t>Выявлены требования к программе ;</a:t>
            </a:r>
          </a:p>
          <a:p>
            <a:r>
              <a:rPr lang="ru-RU" dirty="0" smtClean="0"/>
              <a:t>Разработана программа.</a:t>
            </a:r>
          </a:p>
          <a:p>
            <a:r>
              <a:rPr lang="ru-RU" i="1" dirty="0" smtClean="0"/>
              <a:t>Дальнейшая работа:</a:t>
            </a:r>
          </a:p>
          <a:p>
            <a:r>
              <a:rPr lang="ru-RU" dirty="0" smtClean="0"/>
              <a:t>Повысить надежность программы, оптимизировать работоспособность программы;</a:t>
            </a:r>
          </a:p>
          <a:p>
            <a:endParaRPr lang="ru-RU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559899" y="6660951"/>
            <a:ext cx="891117" cy="541552"/>
          </a:xfrm>
          <a:noFill/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pPr/>
              <a:t>20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 smtClean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 smtClean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r>
              <a:rPr lang="en-US" sz="2800" dirty="0">
                <a:solidFill>
                  <a:prstClr val="black"/>
                </a:solidFill>
                <a:latin typeface="Georgia"/>
                <a:cs typeface="+mn-cs"/>
              </a:rPr>
              <a:t>https://github.com/geper/DOC_decision_trees.git</a:t>
            </a: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559899" y="6660951"/>
            <a:ext cx="891117" cy="541552"/>
          </a:xfrm>
          <a:noFill/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pPr/>
              <a:t>21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Увеличение объёмов данных и сложность ручной обработки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Необходимость получения знаний из данных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Развитие  средств интеллектуального анализа данных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Возможность поддержки принятия решений </a:t>
            </a:r>
          </a:p>
          <a:p>
            <a:endParaRPr lang="ru-RU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559899" y="6660951"/>
            <a:ext cx="891117" cy="541552"/>
          </a:xfrm>
          <a:noFill/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pPr/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7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Обнаружение знаний в базах данных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027" name="Picture 3" descr="C:\Users\ALEX\Desktop\Обнаружение знаний в данных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908423"/>
            <a:ext cx="9808398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омер слайда 3"/>
          <p:cNvSpPr txBox="1">
            <a:spLocks/>
          </p:cNvSpPr>
          <p:nvPr/>
        </p:nvSpPr>
        <p:spPr>
          <a:xfrm>
            <a:off x="9559899" y="6660951"/>
            <a:ext cx="891117" cy="541552"/>
          </a:xfrm>
          <a:prstGeom prst="rect">
            <a:avLst/>
          </a:prstGeom>
          <a:noFill/>
        </p:spPr>
        <p:txBody>
          <a:bodyPr vert="horz" lIns="104306" tIns="52153" rIns="104306" bIns="52153" anchor="b"/>
          <a:lstStyle>
            <a:defPPr>
              <a:defRPr lang="ru-RU"/>
            </a:defPPr>
            <a:lvl1pPr marL="0" algn="r" defTabSz="995514" rtl="0" eaLnBrk="1" latinLnBrk="0" hangingPunct="1">
              <a:defRPr kumimoji="0" sz="2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97757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514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271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029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8786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6543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301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058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pPr/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Интеллектуальный анализ данных</a:t>
            </a:r>
            <a:r>
              <a:rPr lang="en-US" dirty="0" smtClean="0"/>
              <a:t>.Data Mining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3" y="1404367"/>
            <a:ext cx="10318525" cy="5832648"/>
          </a:xfrm>
        </p:spPr>
      </p:pic>
      <p:sp>
        <p:nvSpPr>
          <p:cNvPr id="6" name="Номер слайда 3"/>
          <p:cNvSpPr txBox="1">
            <a:spLocks/>
          </p:cNvSpPr>
          <p:nvPr/>
        </p:nvSpPr>
        <p:spPr>
          <a:xfrm>
            <a:off x="9559899" y="6660951"/>
            <a:ext cx="891117" cy="541552"/>
          </a:xfrm>
          <a:prstGeom prst="rect">
            <a:avLst/>
          </a:prstGeom>
          <a:noFill/>
        </p:spPr>
        <p:txBody>
          <a:bodyPr vert="horz" lIns="104306" tIns="52153" rIns="104306" bIns="52153" anchor="b"/>
          <a:lstStyle>
            <a:defPPr>
              <a:defRPr lang="ru-RU"/>
            </a:defPPr>
            <a:lvl1pPr marL="0" algn="r" defTabSz="995514" rtl="0" eaLnBrk="1" latinLnBrk="0" hangingPunct="1">
              <a:defRPr kumimoji="0" sz="2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97757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514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271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029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8786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6543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301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058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pPr/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7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Анализ методов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98718"/>
              </p:ext>
            </p:extLst>
          </p:nvPr>
        </p:nvGraphicFramePr>
        <p:xfrm>
          <a:off x="882204" y="1895271"/>
          <a:ext cx="925194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896"/>
                <a:gridCol w="3672408"/>
                <a:gridCol w="404864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Преимущества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Недостатки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Генетические алгоритмы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Универсальных методов оптимизации, позволяющих решать задачи различных типов (комбинаторные, общие задачи с ограничениями и без ограничений) и различной степени сложности.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 исполнения функции оценки велико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Конфигурация является не простой (кодирование решения)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Нейронных сети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Компактное представлении числовых отношений для широкого диапазона значений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Решение задач при неизвестных заранее зависимостях между входными и выходными параметрами</a:t>
                      </a:r>
                      <a:endParaRPr lang="ru-RU" sz="120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Универсальны для разных видов данных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Сложность определения набора входных параметров и архитектуры нейронной сети, которые обеспечивали не только оптимальный, но даже и требуемый результат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Необходимость иметь очень большой объем обучающей выборки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Обучение  нейронных систем  занимает длительное время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Результаты </a:t>
                      </a:r>
                      <a:r>
                        <a:rPr lang="ru-RU" sz="1200" baseline="0" dirty="0" smtClean="0"/>
                        <a:t> плохо интерпретируемы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Деревьев решений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Простота интерпретации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Понятная классификационная модель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Генерация правил в областях, где эксперту трудно формализовать свои знания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Быстрый процесс обучения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Сложность выбора переменной для 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dirty="0" smtClean="0"/>
                        <a:t>построения дерева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Возможно</a:t>
                      </a:r>
                      <a:r>
                        <a:rPr lang="ru-RU" sz="1200" baseline="0" dirty="0" smtClean="0"/>
                        <a:t> переобучение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Байесовский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Нет проблемы обучения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Определяются зависимости между всеми переменными, это позволяет легко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dirty="0" smtClean="0"/>
                        <a:t>обрабатывать ситуации, в которых значения некоторых переменных неизвестны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Невозможна обработка непрерывных данных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559899" y="6660951"/>
            <a:ext cx="891117" cy="541552"/>
          </a:xfrm>
          <a:noFill/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pPr/>
              <a:t>6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Дерево решений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Дерево решений (</a:t>
            </a:r>
            <a:r>
              <a:rPr lang="ru-RU" dirty="0" err="1" smtClean="0"/>
              <a:t>Decision</a:t>
            </a:r>
            <a:r>
              <a:rPr lang="ru-RU" dirty="0" smtClean="0"/>
              <a:t> </a:t>
            </a:r>
            <a:r>
              <a:rPr lang="ru-RU" dirty="0" err="1" smtClean="0"/>
              <a:t>tree</a:t>
            </a:r>
            <a:r>
              <a:rPr lang="ru-RU" dirty="0" smtClean="0"/>
              <a:t>) – Способ представления правил классификации в иерархической, последовательной структуре. Классификационные правила состоят из условий и заключений: если (условие), то (заключение). </a:t>
            </a:r>
            <a:endParaRPr lang="ru-RU" dirty="0"/>
          </a:p>
        </p:txBody>
      </p:sp>
      <p:pic>
        <p:nvPicPr>
          <p:cNvPr id="2053" name="Picture 5" descr="C:\Users\ALEX\Desktop\Дерево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747" y="3348583"/>
            <a:ext cx="3902075" cy="325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60" y="3348583"/>
            <a:ext cx="23241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Номер слайда 3"/>
          <p:cNvSpPr txBox="1">
            <a:spLocks/>
          </p:cNvSpPr>
          <p:nvPr/>
        </p:nvSpPr>
        <p:spPr>
          <a:xfrm>
            <a:off x="9559899" y="6660951"/>
            <a:ext cx="891117" cy="541552"/>
          </a:xfrm>
          <a:prstGeom prst="rect">
            <a:avLst/>
          </a:prstGeom>
          <a:noFill/>
        </p:spPr>
        <p:txBody>
          <a:bodyPr vert="horz" lIns="104306" tIns="52153" rIns="104306" bIns="52153" anchor="b"/>
          <a:lstStyle>
            <a:defPPr>
              <a:defRPr lang="ru-RU"/>
            </a:defPPr>
            <a:lvl1pPr marL="0" algn="r" defTabSz="995514" rtl="0" eaLnBrk="1" latinLnBrk="0" hangingPunct="1">
              <a:defRPr kumimoji="0" sz="2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97757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514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271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029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8786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6543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301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058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pPr/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Построение дерева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1400" dirty="0" smtClean="0"/>
          </a:p>
          <a:p>
            <a:endParaRPr lang="ru-RU" sz="1400" dirty="0"/>
          </a:p>
          <a:p>
            <a:r>
              <a:rPr lang="ru-RU" sz="1400" dirty="0" smtClean="0"/>
              <a:t>Задано </a:t>
            </a:r>
            <a:r>
              <a:rPr lang="ru-RU" sz="1400" dirty="0"/>
              <a:t>некоторое обучающее множество T, содержащее объекты (примеры), каждый из которых характеризуется m атрибутами (атрибутами), причем один из них указывает на принадлежность объекта к определенному </a:t>
            </a:r>
            <a:r>
              <a:rPr lang="ru-RU" sz="1400" dirty="0" smtClean="0"/>
              <a:t>классу. Через </a:t>
            </a:r>
            <a:r>
              <a:rPr lang="ru-RU" sz="1400" dirty="0"/>
              <a:t>{C</a:t>
            </a:r>
            <a:r>
              <a:rPr lang="ru-RU" sz="1400" baseline="-25000" dirty="0"/>
              <a:t>1</a:t>
            </a:r>
            <a:r>
              <a:rPr lang="ru-RU" sz="1400" dirty="0"/>
              <a:t>, C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} обозначены </a:t>
            </a:r>
            <a:r>
              <a:rPr lang="ru-RU" sz="1400" dirty="0" smtClean="0"/>
              <a:t>классы, тогда: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содержит один или более примеров, относящихся к одному классу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. Тогда дерево решений для Т – это лист, определяющий класс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; 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не содержит ни одного примера, т.е. пустое множество. Тогда это снова лист, и класс, ассоциированный с листом, выбирается из другого множества отличного от T, скажем, из множества, ассоциированного с родителем; 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содержит примеры, относящиеся к разным классам. В этом случае следует разбить множество T на некоторые подмножества. Для этого выбирается один из признаков, имеющий два и более отличных друг от друга значений O</a:t>
            </a:r>
            <a:r>
              <a:rPr lang="ru-RU" sz="1400" baseline="-25000" dirty="0"/>
              <a:t>1</a:t>
            </a:r>
            <a:r>
              <a:rPr lang="ru-RU" sz="1400" dirty="0"/>
              <a:t>, O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O</a:t>
            </a:r>
            <a:r>
              <a:rPr lang="ru-RU" sz="1400" baseline="-25000" dirty="0" err="1"/>
              <a:t>n</a:t>
            </a:r>
            <a:r>
              <a:rPr lang="ru-RU" sz="1400" dirty="0"/>
              <a:t>. T разбивается на подмножества T</a:t>
            </a:r>
            <a:r>
              <a:rPr lang="ru-RU" sz="1400" baseline="-25000" dirty="0"/>
              <a:t>1</a:t>
            </a:r>
            <a:r>
              <a:rPr lang="ru-RU" sz="1400" dirty="0"/>
              <a:t>, T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T</a:t>
            </a:r>
            <a:r>
              <a:rPr lang="ru-RU" sz="1400" baseline="-25000" dirty="0" err="1"/>
              <a:t>n</a:t>
            </a:r>
            <a:r>
              <a:rPr lang="ru-RU" sz="1400" dirty="0"/>
              <a:t>, где каждое подмножество </a:t>
            </a:r>
            <a:r>
              <a:rPr lang="ru-RU" sz="1400" dirty="0" err="1"/>
              <a:t>T</a:t>
            </a:r>
            <a:r>
              <a:rPr lang="ru-RU" sz="1400" baseline="-25000" dirty="0" err="1"/>
              <a:t>i</a:t>
            </a:r>
            <a:r>
              <a:rPr lang="ru-RU" sz="1400" dirty="0"/>
              <a:t> содержит все примеры, имеющие значение </a:t>
            </a:r>
            <a:r>
              <a:rPr lang="ru-RU" sz="1400" dirty="0" err="1"/>
              <a:t>O</a:t>
            </a:r>
            <a:r>
              <a:rPr lang="ru-RU" sz="1400" baseline="-25000" dirty="0" err="1"/>
              <a:t>i</a:t>
            </a:r>
            <a:r>
              <a:rPr lang="ru-RU" sz="1400" dirty="0"/>
              <a:t> для выбранного признака. Это процедура будет рекурсивно продолжаться до тех пор, пока конечное множество не будет состоять из примеров, относящихся к одному и тому же классу.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6" name="Номер слайда 3"/>
          <p:cNvSpPr txBox="1">
            <a:spLocks/>
          </p:cNvSpPr>
          <p:nvPr/>
        </p:nvSpPr>
        <p:spPr>
          <a:xfrm>
            <a:off x="9559899" y="6660951"/>
            <a:ext cx="891117" cy="541552"/>
          </a:xfrm>
          <a:prstGeom prst="rect">
            <a:avLst/>
          </a:prstGeom>
          <a:noFill/>
        </p:spPr>
        <p:txBody>
          <a:bodyPr vert="horz" lIns="104306" tIns="52153" rIns="104306" bIns="52153" anchor="b"/>
          <a:lstStyle>
            <a:defPPr>
              <a:defRPr lang="ru-RU"/>
            </a:defPPr>
            <a:lvl1pPr marL="0" algn="r" defTabSz="995514" rtl="0" eaLnBrk="1" latinLnBrk="0" hangingPunct="1">
              <a:defRPr kumimoji="0" sz="2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97757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514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271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029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8786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6543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301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058" algn="l" defTabSz="99551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pPr/>
              <a:t>8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6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Требование к программе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>
              <a:buFont typeface="+mj-lt"/>
              <a:buAutoNum type="arabicParenR"/>
            </a:pPr>
            <a:r>
              <a:rPr lang="ru-RU" dirty="0" smtClean="0"/>
              <a:t>Загрузка данных</a:t>
            </a:r>
          </a:p>
          <a:p>
            <a:pPr>
              <a:buFont typeface="+mj-lt"/>
              <a:buAutoNum type="arabicParenR"/>
            </a:pPr>
            <a:r>
              <a:rPr lang="ru-RU" dirty="0" smtClean="0"/>
              <a:t>Отображение загруженных данных</a:t>
            </a:r>
          </a:p>
          <a:p>
            <a:pPr>
              <a:buFont typeface="+mj-lt"/>
              <a:buAutoNum type="arabicParenR"/>
            </a:pPr>
            <a:r>
              <a:rPr lang="ru-RU" dirty="0" smtClean="0"/>
              <a:t>Возможность редактирования загруженных данных</a:t>
            </a:r>
          </a:p>
          <a:p>
            <a:pPr>
              <a:buFont typeface="+mj-lt"/>
              <a:buAutoNum type="arabicParenR"/>
            </a:pPr>
            <a:r>
              <a:rPr lang="ru-RU" dirty="0" smtClean="0"/>
              <a:t>Возможность изменять параметров построения дерева решений</a:t>
            </a:r>
          </a:p>
          <a:p>
            <a:pPr>
              <a:buFont typeface="+mj-lt"/>
              <a:buAutoNum type="arabicParenR"/>
            </a:pPr>
            <a:r>
              <a:rPr lang="ru-RU" dirty="0" smtClean="0"/>
              <a:t>Построение дерева решений</a:t>
            </a:r>
          </a:p>
          <a:p>
            <a:pPr>
              <a:buFont typeface="+mj-lt"/>
              <a:buAutoNum type="arabicParenR"/>
            </a:pPr>
            <a:r>
              <a:rPr lang="ru-RU" dirty="0" smtClean="0"/>
              <a:t>Визуализация дерева решений</a:t>
            </a:r>
          </a:p>
          <a:p>
            <a:pPr>
              <a:buFont typeface="+mj-lt"/>
              <a:buAutoNum type="arabicParenR"/>
            </a:pPr>
            <a:r>
              <a:rPr lang="ru-RU" dirty="0" smtClean="0"/>
              <a:t>Оценка построенного дерева решений</a:t>
            </a:r>
          </a:p>
          <a:p>
            <a:pPr>
              <a:buFont typeface="+mj-lt"/>
              <a:buAutoNum type="arabicParenR"/>
            </a:pPr>
            <a:r>
              <a:rPr lang="ru-RU" dirty="0"/>
              <a:t>Экспорт в </a:t>
            </a:r>
            <a:r>
              <a:rPr lang="ru-RU" dirty="0" smtClean="0"/>
              <a:t>файл расширения </a:t>
            </a:r>
            <a:r>
              <a:rPr lang="de-DE" dirty="0" err="1" smtClean="0"/>
              <a:t>png</a:t>
            </a:r>
            <a:endParaRPr lang="ru-RU" dirty="0"/>
          </a:p>
          <a:p>
            <a:pPr>
              <a:buFont typeface="+mj-lt"/>
              <a:buAutoNum type="arabicParenR"/>
            </a:pPr>
            <a:endParaRPr lang="ru-RU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559899" y="6660951"/>
            <a:ext cx="891117" cy="541552"/>
          </a:xfrm>
          <a:noFill/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pPr/>
              <a:t>9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2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3193</TotalTime>
  <Words>754</Words>
  <Application>Microsoft Office PowerPoint</Application>
  <PresentationFormat>Произвольный</PresentationFormat>
  <Paragraphs>189</Paragraphs>
  <Slides>21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Городская</vt:lpstr>
      <vt:lpstr>   Интеллектуальный анализ данных в задачах прогнозирования</vt:lpstr>
      <vt:lpstr>  Цель и задачи  работы: </vt:lpstr>
      <vt:lpstr> Актуальность</vt:lpstr>
      <vt:lpstr> Обнаружение знаний в базах данных </vt:lpstr>
      <vt:lpstr> Интеллектуальный анализ данных.Data Mining</vt:lpstr>
      <vt:lpstr> Анализ методов</vt:lpstr>
      <vt:lpstr> Дерево решений </vt:lpstr>
      <vt:lpstr> Построение дерева решений</vt:lpstr>
      <vt:lpstr> Требование к программе</vt:lpstr>
      <vt:lpstr> Диаграмма вариантов использования</vt:lpstr>
      <vt:lpstr> Функциональная структура программы</vt:lpstr>
      <vt:lpstr> Диаграмма классов</vt:lpstr>
      <vt:lpstr> Сценарий работы программы</vt:lpstr>
      <vt:lpstr>Тестовый пример</vt:lpstr>
      <vt:lpstr>  Этапы работы программы на примере выдачи кредита</vt:lpstr>
      <vt:lpstr> Этапы работы программы</vt:lpstr>
      <vt:lpstr> Этапы работы программы</vt:lpstr>
      <vt:lpstr> Этапы работы программы</vt:lpstr>
      <vt:lpstr> Результаты работы программы</vt:lpstr>
      <vt:lpstr> Выводы:</vt:lpstr>
      <vt:lpstr>  Репозиторий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ЕСТЕСТВЕННОЕ ОСВЕЩЕНИЕ ПРОИЗВОДСТВЕННЫХ ПОМЕЩЕНИЙ</dc:title>
  <dc:creator>ALEX</dc:creator>
  <cp:lastModifiedBy>ALEX</cp:lastModifiedBy>
  <cp:revision>191</cp:revision>
  <cp:lastPrinted>2012-04-09T15:06:49Z</cp:lastPrinted>
  <dcterms:created xsi:type="dcterms:W3CDTF">2012-03-29T14:53:55Z</dcterms:created>
  <dcterms:modified xsi:type="dcterms:W3CDTF">2012-06-15T19:14:23Z</dcterms:modified>
</cp:coreProperties>
</file>