
<file path=[Content_Types].xml><?xml version="1.0" encoding="utf-8"?>
<Types xmlns="http://schemas.openxmlformats.org/package/2006/content-types">
  <Default Extension="png" ContentType="image/png"/>
  <Default Extension="bmp" ContentType="image/bm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74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63" r:id="rId5"/>
    <p:sldId id="272" r:id="rId6"/>
    <p:sldId id="265" r:id="rId7"/>
    <p:sldId id="269" r:id="rId8"/>
    <p:sldId id="262" r:id="rId9"/>
    <p:sldId id="280" r:id="rId10"/>
    <p:sldId id="274" r:id="rId11"/>
    <p:sldId id="278" r:id="rId12"/>
    <p:sldId id="270" r:id="rId13"/>
    <p:sldId id="271" r:id="rId14"/>
    <p:sldId id="279" r:id="rId15"/>
    <p:sldId id="275" r:id="rId16"/>
    <p:sldId id="276" r:id="rId17"/>
    <p:sldId id="277" r:id="rId18"/>
    <p:sldId id="259" r:id="rId19"/>
    <p:sldId id="273" r:id="rId20"/>
  </p:sldIdLst>
  <p:sldSz cx="10693400" cy="7561263"/>
  <p:notesSz cx="6858000" cy="9144000"/>
  <p:defaultTextStyle>
    <a:defPPr>
      <a:defRPr lang="ru-RU"/>
    </a:defPPr>
    <a:lvl1pPr marL="0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497757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995514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493271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1991029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488786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2986543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484301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3982058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D523E1F-8088-4412-875A-E61ADF54183C}">
          <p14:sldIdLst>
            <p14:sldId id="256"/>
            <p14:sldId id="257"/>
            <p14:sldId id="258"/>
            <p14:sldId id="263"/>
            <p14:sldId id="272"/>
            <p14:sldId id="265"/>
            <p14:sldId id="269"/>
            <p14:sldId id="262"/>
            <p14:sldId id="280"/>
            <p14:sldId id="274"/>
            <p14:sldId id="278"/>
            <p14:sldId id="270"/>
            <p14:sldId id="271"/>
            <p14:sldId id="279"/>
            <p14:sldId id="275"/>
            <p14:sldId id="276"/>
            <p14:sldId id="277"/>
            <p14:sldId id="259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05" autoAdjust="0"/>
  </p:normalViewPr>
  <p:slideViewPr>
    <p:cSldViewPr>
      <p:cViewPr varScale="1">
        <p:scale>
          <a:sx n="83" d="100"/>
          <a:sy n="83" d="100"/>
        </p:scale>
        <p:origin x="-946" y="-86"/>
      </p:cViewPr>
      <p:guideLst>
        <p:guide orient="horz" pos="2382"/>
        <p:guide pos="3368"/>
      </p:guideLst>
    </p:cSldViewPr>
  </p:slideViewPr>
  <p:outlineViewPr>
    <p:cViewPr>
      <p:scale>
        <a:sx n="33" d="100"/>
        <a:sy n="33" d="100"/>
      </p:scale>
      <p:origin x="0" y="46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3144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97FBD-7829-42CA-A90A-C9F385E40DE2}" type="datetimeFigureOut">
              <a:rPr lang="ru-RU" smtClean="0"/>
              <a:t>09.06.2012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B2C24-5B7C-48DC-BBA1-5D51D16B24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2898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CDD1B-FD1F-4691-AC34-4843EB31DACD}" type="datetimeFigureOut">
              <a:rPr lang="ru-RU" smtClean="0"/>
              <a:t>09.06.2012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B6B7C-7086-4250-BD91-1DF0592B4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4987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7757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514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3271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1029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8786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6543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301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058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6326908" y="4200702"/>
            <a:ext cx="4366494" cy="10042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6326929" y="4296634"/>
            <a:ext cx="4366473" cy="21171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6326929" y="4537162"/>
            <a:ext cx="4366473" cy="10082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6326928" y="4591448"/>
            <a:ext cx="2299081" cy="20163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6326928" y="4630223"/>
            <a:ext cx="2299081" cy="10082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6326928" y="4368730"/>
            <a:ext cx="3582289" cy="3024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8626415" y="4477422"/>
            <a:ext cx="1871345" cy="40327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4023921"/>
            <a:ext cx="10693400" cy="269209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" y="4052439"/>
            <a:ext cx="10693401" cy="155103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7500876" y="4016676"/>
            <a:ext cx="3192525" cy="27390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10693400" cy="4081296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34670" y="2648192"/>
            <a:ext cx="9891395" cy="1620771"/>
          </a:xfrm>
        </p:spPr>
        <p:txBody>
          <a:bodyPr anchor="b"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34670" y="4299862"/>
            <a:ext cx="5792258" cy="1932323"/>
          </a:xfrm>
        </p:spPr>
        <p:txBody>
          <a:bodyPr/>
          <a:lstStyle>
            <a:lvl1pPr marL="73014" indent="0" algn="l">
              <a:buNone/>
              <a:defRPr sz="2700">
                <a:solidFill>
                  <a:schemeClr val="tx2"/>
                </a:solidFill>
              </a:defRPr>
            </a:lvl1pPr>
            <a:lvl2pPr marL="521528" indent="0" algn="ctr">
              <a:buNone/>
            </a:lvl2pPr>
            <a:lvl3pPr marL="1043056" indent="0" algn="ctr">
              <a:buNone/>
            </a:lvl3pPr>
            <a:lvl4pPr marL="1564584" indent="0" algn="ctr">
              <a:buNone/>
            </a:lvl4pPr>
            <a:lvl5pPr marL="2086112" indent="0" algn="ctr">
              <a:buNone/>
            </a:lvl5pPr>
            <a:lvl6pPr marL="2607640" indent="0" algn="ctr">
              <a:buNone/>
            </a:lvl6pPr>
            <a:lvl7pPr marL="3129168" indent="0" algn="ctr">
              <a:buNone/>
            </a:lvl7pPr>
            <a:lvl8pPr marL="3650696" indent="0" algn="ctr">
              <a:buNone/>
            </a:lvl8pPr>
            <a:lvl9pPr marL="4172224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841827" y="4637575"/>
            <a:ext cx="1122807" cy="504084"/>
          </a:xfrm>
        </p:spPr>
        <p:txBody>
          <a:bodyPr/>
          <a:lstStyle/>
          <a:p>
            <a:fld id="{9237A3BF-4291-4C0D-8691-5AB3F5EC249F}" type="datetime1">
              <a:rPr lang="ru-RU" smtClean="0"/>
              <a:t>09.06.2012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6326929" y="4636525"/>
            <a:ext cx="1514898" cy="504084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9729881" y="1253"/>
            <a:ext cx="874408" cy="403267"/>
          </a:xfrm>
        </p:spPr>
        <p:txBody>
          <a:bodyPr/>
          <a:lstStyle>
            <a:lvl1pPr algn="r">
              <a:defRPr sz="2100">
                <a:solidFill>
                  <a:schemeClr val="bg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62286" y="1222901"/>
            <a:ext cx="686234" cy="5161722"/>
          </a:xfrm>
        </p:spPr>
        <p:txBody>
          <a:bodyPr vert="vert270" lIns="52153" tIns="0" rIns="52153" anchor="t"/>
          <a:lstStyle>
            <a:lvl1pPr algn="ctr">
              <a:buNone/>
              <a:defRPr sz="23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72071" y="1260211"/>
            <a:ext cx="5346700" cy="5040842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7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120096" y="3610077"/>
            <a:ext cx="3029797" cy="2774546"/>
          </a:xfrm>
        </p:spPr>
        <p:txBody>
          <a:bodyPr lIns="0" tIns="0" rIns="52153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500"/>
            </a:lvl1pPr>
            <a:lvl2pPr>
              <a:buFontTx/>
              <a:buNone/>
              <a:defRPr sz="1400"/>
            </a:lvl2pPr>
            <a:lvl3pPr>
              <a:buFontTx/>
              <a:buNone/>
              <a:defRPr sz="1100"/>
            </a:lvl3pPr>
            <a:lvl4pPr>
              <a:buFontTx/>
              <a:buNone/>
              <a:defRPr sz="1000"/>
            </a:lvl4pPr>
            <a:lvl5pPr>
              <a:buFontTx/>
              <a:buNone/>
              <a:defRPr sz="10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1936-51CC-44FA-9A8C-EF569FADCB3F}" type="datetime1">
              <a:rPr lang="ru-RU" smtClean="0"/>
              <a:t>09.06.2012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4580-4D3B-4977-AA04-10449578226B}" type="datetime1">
              <a:rPr lang="ru-RU" smtClean="0"/>
              <a:t>09.06.2012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930938" y="1260211"/>
            <a:ext cx="2227792" cy="604901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4670" y="1260211"/>
            <a:ext cx="7307157" cy="604901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FE85-4DBC-43E9-BD98-A7AC57E32463}" type="datetime1">
              <a:rPr lang="ru-RU" smtClean="0"/>
              <a:t>09.06.2012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B620-B667-452E-83B0-8201C552319F}" type="datetime1">
              <a:rPr lang="ru-RU" smtClean="0"/>
              <a:t>09.06.2012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МОЙ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0000" y="720000"/>
            <a:ext cx="9252000" cy="360000"/>
          </a:xfrm>
        </p:spPr>
        <p:txBody>
          <a:bodyPr lIns="0" tIns="0" rIns="0" bIns="0">
            <a:noAutofit/>
          </a:bodyPr>
          <a:lstStyle>
            <a:lvl1pPr>
              <a:defRPr sz="32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1080000" y="1260000"/>
            <a:ext cx="9252000" cy="5400000"/>
          </a:xfrm>
        </p:spPr>
        <p:txBody>
          <a:bodyPr lIns="0" tIns="0" rIns="0" bIns="0">
            <a:noAutofit/>
          </a:bodyPr>
          <a:lstStyle>
            <a:lvl1pPr marL="0" indent="4572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  <a:defRPr sz="2000">
                <a:latin typeface="Times New Roman" pitchFamily="18" charset="0"/>
                <a:cs typeface="Times New Roman" pitchFamily="18" charset="0"/>
              </a:defRPr>
            </a:lvl1pPr>
            <a:lvl2pPr>
              <a:defRPr sz="1400">
                <a:latin typeface="Times New Roman" pitchFamily="18" charset="0"/>
                <a:cs typeface="Times New Roman" pitchFamily="18" charset="0"/>
              </a:defRPr>
            </a:lvl2pPr>
            <a:lvl3pPr>
              <a:defRPr sz="1400">
                <a:latin typeface="Times New Roman" pitchFamily="18" charset="0"/>
                <a:cs typeface="Times New Roman" pitchFamily="18" charset="0"/>
              </a:defRPr>
            </a:lvl3pPr>
            <a:lvl4pPr>
              <a:defRPr sz="1400">
                <a:latin typeface="Times New Roman" pitchFamily="18" charset="0"/>
                <a:cs typeface="Times New Roman" pitchFamily="18" charset="0"/>
              </a:defRPr>
            </a:lvl4pPr>
            <a:lvl5pPr marL="1991380" indent="0">
              <a:buNone/>
              <a:defRPr sz="14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ru-RU" dirty="0" smtClean="0"/>
              <a:t>ЛДЖЛДЖЛДЖЛДЖЛДЖ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FD31-7157-4F92-A5C0-BC1806637ACE}" type="datetime1">
              <a:rPr lang="ru-RU" smtClean="0"/>
              <a:t>09.06.2012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4056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4705" y="2184365"/>
            <a:ext cx="9089390" cy="1501751"/>
          </a:xfrm>
        </p:spPr>
        <p:txBody>
          <a:bodyPr anchor="b">
            <a:noAutofit/>
          </a:bodyPr>
          <a:lstStyle>
            <a:lvl1pPr algn="l">
              <a:buNone/>
              <a:defRPr sz="49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44705" y="3712371"/>
            <a:ext cx="9089390" cy="1664527"/>
          </a:xfrm>
        </p:spPr>
        <p:txBody>
          <a:bodyPr anchor="t"/>
          <a:lstStyle>
            <a:lvl1pPr marL="52153" indent="0">
              <a:buNone/>
              <a:defRPr sz="2400" b="0">
                <a:solidFill>
                  <a:schemeClr val="tx2"/>
                </a:solidFill>
              </a:defRPr>
            </a:lvl1pPr>
            <a:lvl2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9FBC-E0B6-4857-BB9F-2D5E10723449}" type="datetime1">
              <a:rPr lang="ru-RU" smtClean="0"/>
              <a:t>09.06.2012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34670" y="2480095"/>
            <a:ext cx="4722918" cy="4990084"/>
          </a:xfrm>
        </p:spPr>
        <p:txBody>
          <a:bodyPr/>
          <a:lstStyle>
            <a:lvl1pPr>
              <a:defRPr sz="2300"/>
            </a:lvl1pPr>
            <a:lvl2pPr>
              <a:defRPr sz="22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435812" y="2480095"/>
            <a:ext cx="4722918" cy="4990084"/>
          </a:xfrm>
        </p:spPr>
        <p:txBody>
          <a:bodyPr/>
          <a:lstStyle>
            <a:lvl1pPr>
              <a:defRPr sz="2300"/>
            </a:lvl1pPr>
            <a:lvl2pPr>
              <a:defRPr sz="22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DC266-0BB8-4759-AE7F-293E5478EC80}" type="datetime1">
              <a:rPr lang="ru-RU" smtClean="0"/>
              <a:t>09.06.2012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5559" y="1260211"/>
            <a:ext cx="9802283" cy="1179557"/>
          </a:xfrm>
        </p:spPr>
        <p:txBody>
          <a:bodyPr anchor="ctr"/>
          <a:lstStyle>
            <a:lvl1pPr>
              <a:defRPr sz="46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45558" y="2475184"/>
            <a:ext cx="4726483" cy="504084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52153" indent="0">
              <a:buNone/>
              <a:defRPr sz="22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300" b="1"/>
            </a:lvl2pPr>
            <a:lvl3pPr>
              <a:buNone/>
              <a:defRPr sz="21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5521211" y="2475184"/>
            <a:ext cx="4726631" cy="504084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52153" indent="0">
              <a:buNone/>
              <a:defRPr sz="22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300" b="1"/>
            </a:lvl2pPr>
            <a:lvl3pPr>
              <a:buNone/>
              <a:defRPr sz="21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45558" y="2986268"/>
            <a:ext cx="4726483" cy="4284716"/>
          </a:xfrm>
        </p:spPr>
        <p:txBody>
          <a:bodyPr/>
          <a:lstStyle>
            <a:lvl1pPr>
              <a:defRPr sz="23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517795" y="2986268"/>
            <a:ext cx="4726631" cy="4284716"/>
          </a:xfrm>
        </p:spPr>
        <p:txBody>
          <a:bodyPr/>
          <a:lstStyle>
            <a:lvl1pPr>
              <a:defRPr sz="23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7E0B97F-498B-42A6-9C72-5540853BCE16}" type="datetime1">
              <a:rPr lang="ru-RU" smtClean="0"/>
              <a:t>09.06.2012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4670" y="1260211"/>
            <a:ext cx="9624060" cy="1179557"/>
          </a:xfrm>
        </p:spPr>
        <p:txBody>
          <a:bodyPr anchor="ctr"/>
          <a:lstStyle>
            <a:lvl1pPr>
              <a:defRPr sz="46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7699248" y="675473"/>
            <a:ext cx="1119467" cy="504084"/>
          </a:xfrm>
        </p:spPr>
        <p:txBody>
          <a:bodyPr/>
          <a:lstStyle/>
          <a:p>
            <a:fld id="{8602C21D-EC22-4C9F-BE75-7F1765231927}" type="datetime1">
              <a:rPr lang="ru-RU" smtClean="0"/>
              <a:t>09.06.2012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148705" y="675473"/>
            <a:ext cx="1550543" cy="504084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559899" y="2505"/>
            <a:ext cx="891117" cy="403267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D16D-7E9C-4DEF-9341-725FA24630B0}" type="datetime1">
              <a:rPr lang="ru-RU" smtClean="0"/>
              <a:t>09.06.2012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60616" y="1214973"/>
            <a:ext cx="3956558" cy="967842"/>
          </a:xfrm>
        </p:spPr>
        <p:txBody>
          <a:bodyPr anchor="b"/>
          <a:lstStyle>
            <a:lvl1pPr algn="l">
              <a:buNone/>
              <a:defRPr sz="21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260616" y="2216920"/>
            <a:ext cx="3956558" cy="5091250"/>
          </a:xfrm>
        </p:spPr>
        <p:txBody>
          <a:bodyPr/>
          <a:lstStyle>
            <a:lvl1pPr marL="10431" indent="0">
              <a:buNone/>
              <a:defRPr sz="1600"/>
            </a:lvl1pPr>
            <a:lvl2pPr>
              <a:buNone/>
              <a:defRPr sz="14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78223" y="855892"/>
            <a:ext cx="5966917" cy="645227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1CEA-8F4F-4C21-8174-17A32BCA90A9}" type="datetime1">
              <a:rPr lang="ru-RU" smtClean="0"/>
              <a:t>09.06.2012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404434"/>
            <a:ext cx="10693400" cy="93063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0"/>
            <a:ext cx="10693400" cy="34252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1" y="339889"/>
            <a:ext cx="10693401" cy="10081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6326908" y="397188"/>
            <a:ext cx="4366494" cy="10042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6326929" y="485244"/>
            <a:ext cx="4366473" cy="19849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6323583" y="548521"/>
            <a:ext cx="3582289" cy="3024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8623069" y="649337"/>
            <a:ext cx="1871345" cy="40327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10624363" y="-2206"/>
            <a:ext cx="67390" cy="685555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10577018" y="-2206"/>
            <a:ext cx="32080" cy="685555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10554737" y="-2206"/>
            <a:ext cx="10693" cy="685555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10496259" y="-2206"/>
            <a:ext cx="32080" cy="685555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10426389" y="419"/>
            <a:ext cx="64160" cy="64522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10377036" y="419"/>
            <a:ext cx="10693" cy="64522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534670" y="1260211"/>
            <a:ext cx="9624060" cy="1176196"/>
          </a:xfrm>
          <a:prstGeom prst="rect">
            <a:avLst/>
          </a:prstGeom>
        </p:spPr>
        <p:txBody>
          <a:bodyPr vert="horz" lIns="104306" tIns="52153" rIns="104306" bIns="52153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534670" y="2480094"/>
            <a:ext cx="9624060" cy="4768637"/>
          </a:xfrm>
          <a:prstGeom prst="rect">
            <a:avLst/>
          </a:prstGeom>
        </p:spPr>
        <p:txBody>
          <a:bodyPr vert="horz" lIns="104306" tIns="52153" rIns="104306" bIns="52153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7702588" y="675473"/>
            <a:ext cx="1119467" cy="504084"/>
          </a:xfrm>
          <a:prstGeom prst="rect">
            <a:avLst/>
          </a:prstGeom>
        </p:spPr>
        <p:txBody>
          <a:bodyPr vert="horz" lIns="104306" tIns="52153" rIns="104306" bIns="52153"/>
          <a:lstStyle>
            <a:lvl1pPr algn="l" eaLnBrk="1" latinLnBrk="0" hangingPunct="1">
              <a:defRPr kumimoji="0" sz="900">
                <a:solidFill>
                  <a:schemeClr val="accent2"/>
                </a:solidFill>
              </a:defRPr>
            </a:lvl1pPr>
          </a:lstStyle>
          <a:p>
            <a:fld id="{E293B620-B667-452E-83B0-8201C552319F}" type="datetime1">
              <a:rPr lang="ru-RU" smtClean="0"/>
              <a:t>09.06.2012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148705" y="675473"/>
            <a:ext cx="1550543" cy="504084"/>
          </a:xfrm>
          <a:prstGeom prst="rect">
            <a:avLst/>
          </a:prstGeom>
        </p:spPr>
        <p:txBody>
          <a:bodyPr vert="horz" lIns="104306" tIns="52153" rIns="104306" bIns="52153"/>
          <a:lstStyle>
            <a:lvl1pPr algn="r" eaLnBrk="1" latinLnBrk="0" hangingPunct="1">
              <a:defRPr kumimoji="0" sz="9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9559899" y="2505"/>
            <a:ext cx="891117" cy="403267"/>
          </a:xfrm>
          <a:prstGeom prst="rect">
            <a:avLst/>
          </a:prstGeom>
        </p:spPr>
        <p:txBody>
          <a:bodyPr vert="horz" lIns="104306" tIns="52153" rIns="104306" bIns="52153" anchor="b"/>
          <a:lstStyle>
            <a:lvl1pPr algn="r" eaLnBrk="1" latinLnBrk="0" hangingPunct="1">
              <a:defRPr kumimoji="0" sz="21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5" r:id="rId1"/>
    <p:sldLayoutId id="2147484276" r:id="rId2"/>
    <p:sldLayoutId id="2147484286" r:id="rId3"/>
    <p:sldLayoutId id="2147484277" r:id="rId4"/>
    <p:sldLayoutId id="2147484278" r:id="rId5"/>
    <p:sldLayoutId id="2147484279" r:id="rId6"/>
    <p:sldLayoutId id="2147484280" r:id="rId7"/>
    <p:sldLayoutId id="2147484281" r:id="rId8"/>
    <p:sldLayoutId id="2147484282" r:id="rId9"/>
    <p:sldLayoutId id="2147484283" r:id="rId10"/>
    <p:sldLayoutId id="2147484284" r:id="rId11"/>
    <p:sldLayoutId id="2147484285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17222" indent="-292056" algn="l" rtl="0" eaLnBrk="1" latinLnBrk="0" hangingPunct="1">
        <a:spcBef>
          <a:spcPts val="342"/>
        </a:spcBef>
        <a:buClr>
          <a:schemeClr val="accent3"/>
        </a:buClr>
        <a:buFont typeface="Georgia"/>
        <a:buChar char="•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51000" indent="-281625" algn="l" rtl="0" eaLnBrk="1" latinLnBrk="0" hangingPunct="1">
        <a:spcBef>
          <a:spcPts val="342"/>
        </a:spcBef>
        <a:buClr>
          <a:schemeClr val="accent2"/>
        </a:buClr>
        <a:buFont typeface="Georgia"/>
        <a:buChar char="▫"/>
        <a:defRPr kumimoji="0" sz="30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053487" indent="-250333" algn="l" rtl="0" eaLnBrk="1" latinLnBrk="0" hangingPunct="1">
        <a:spcBef>
          <a:spcPts val="342"/>
        </a:spcBef>
        <a:buClr>
          <a:schemeClr val="accent1"/>
        </a:buClr>
        <a:buFont typeface="Wingdings 2"/>
        <a:buChar char=""/>
        <a:defRPr kumimoji="0" sz="27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345542" indent="-229472" algn="l" rtl="0" eaLnBrk="1" latinLnBrk="0" hangingPunct="1">
        <a:spcBef>
          <a:spcPts val="342"/>
        </a:spcBef>
        <a:buClr>
          <a:schemeClr val="accent1"/>
        </a:buClr>
        <a:buFont typeface="Wingdings 2"/>
        <a:buChar char=""/>
        <a:defRPr kumimoji="0" sz="25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585445" indent="-208611" algn="l" rtl="0" eaLnBrk="1" latinLnBrk="0" hangingPunct="1">
        <a:spcBef>
          <a:spcPts val="342"/>
        </a:spcBef>
        <a:buClr>
          <a:schemeClr val="accent3"/>
        </a:buClr>
        <a:buFont typeface="Georgia"/>
        <a:buChar char="▫"/>
        <a:defRPr kumimoji="0" sz="23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835779" indent="-208611" algn="l" rtl="0" eaLnBrk="1" latinLnBrk="0" hangingPunct="1">
        <a:spcBef>
          <a:spcPts val="342"/>
        </a:spcBef>
        <a:buClr>
          <a:schemeClr val="accent3"/>
        </a:buClr>
        <a:buFont typeface="Georgia"/>
        <a:buChar char="▫"/>
        <a:defRPr kumimoji="0" sz="21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2086112" indent="-208611" algn="l" rtl="0" eaLnBrk="1" latinLnBrk="0" hangingPunct="1">
        <a:spcBef>
          <a:spcPts val="342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315584" indent="-208611" algn="l" rtl="0" eaLnBrk="1" latinLnBrk="0" hangingPunct="1">
        <a:spcBef>
          <a:spcPts val="342"/>
        </a:spcBef>
        <a:buClr>
          <a:schemeClr val="accent3"/>
        </a:buClr>
        <a:buFont typeface="Georgia"/>
        <a:buChar char="◦"/>
        <a:defRPr kumimoji="0" sz="17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555487" indent="-208611" algn="l" rtl="0" eaLnBrk="1" latinLnBrk="0" hangingPunct="1">
        <a:spcBef>
          <a:spcPts val="342"/>
        </a:spcBef>
        <a:buClr>
          <a:schemeClr val="accent3"/>
        </a:buClr>
        <a:buFont typeface="Georgia"/>
        <a:buChar char="◦"/>
        <a:defRPr kumimoji="0" sz="16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Интеллектуальный анализ данных в задачах прогнозирования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pPr marL="125166" indent="0">
              <a:buNone/>
            </a:pPr>
            <a:r>
              <a:rPr lang="ru-RU" sz="2000" dirty="0" smtClean="0"/>
              <a:t>Выполнил</a:t>
            </a:r>
            <a:r>
              <a:rPr lang="ru-RU" sz="2000" dirty="0"/>
              <a:t>:  студент группы ИВТ-463 </a:t>
            </a:r>
            <a:r>
              <a:rPr lang="ru-RU" sz="2000" dirty="0" smtClean="0"/>
              <a:t>Чемерис А. В.</a:t>
            </a:r>
            <a:endParaRPr lang="ru-RU" sz="2000" dirty="0"/>
          </a:p>
          <a:p>
            <a:pPr marL="125166" indent="0">
              <a:buNone/>
            </a:pPr>
            <a:r>
              <a:rPr lang="ru-RU" sz="2000" dirty="0"/>
              <a:t>Руководитель: к.т.н., доц. каф. САПР и ПК </a:t>
            </a:r>
            <a:r>
              <a:rPr lang="ru-RU" sz="2000" dirty="0" err="1"/>
              <a:t>Садовникова</a:t>
            </a:r>
            <a:r>
              <a:rPr lang="ru-RU" sz="2000" dirty="0"/>
              <a:t> Н.П.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771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дерева решений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Задано </a:t>
            </a:r>
            <a:r>
              <a:rPr lang="ru-RU" dirty="0"/>
              <a:t>некоторое обучающее множество T, содержащее объекты (примеры), каждый из которых характеризуется m атрибутами (атрибутами), причем один из них указывает на принадлежность объекта к определенному </a:t>
            </a:r>
            <a:r>
              <a:rPr lang="ru-RU" dirty="0" err="1" smtClean="0"/>
              <a:t>классу.Через</a:t>
            </a:r>
            <a:r>
              <a:rPr lang="ru-RU" dirty="0" smtClean="0"/>
              <a:t> </a:t>
            </a:r>
            <a:r>
              <a:rPr lang="ru-RU" dirty="0"/>
              <a:t>{C</a:t>
            </a:r>
            <a:r>
              <a:rPr lang="ru-RU" baseline="-25000" dirty="0"/>
              <a:t>1</a:t>
            </a:r>
            <a:r>
              <a:rPr lang="ru-RU" dirty="0"/>
              <a:t>, C</a:t>
            </a:r>
            <a:r>
              <a:rPr lang="ru-RU" baseline="-25000" dirty="0"/>
              <a:t>2</a:t>
            </a:r>
            <a:r>
              <a:rPr lang="ru-RU" dirty="0"/>
              <a:t>, ... </a:t>
            </a:r>
            <a:r>
              <a:rPr lang="ru-RU" dirty="0" err="1"/>
              <a:t>C</a:t>
            </a:r>
            <a:r>
              <a:rPr lang="ru-RU" baseline="-25000" dirty="0" err="1"/>
              <a:t>k</a:t>
            </a:r>
            <a:r>
              <a:rPr lang="ru-RU" dirty="0"/>
              <a:t>} обозначены </a:t>
            </a:r>
            <a:r>
              <a:rPr lang="ru-RU" dirty="0" smtClean="0"/>
              <a:t>классы, тогда:</a:t>
            </a:r>
          </a:p>
          <a:p>
            <a:r>
              <a:rPr lang="ru-RU" dirty="0" smtClean="0"/>
              <a:t>1 множество </a:t>
            </a:r>
            <a:r>
              <a:rPr lang="ru-RU" dirty="0"/>
              <a:t>T содержит один или более примеров, относящихся к одному классу </a:t>
            </a:r>
            <a:r>
              <a:rPr lang="ru-RU" dirty="0" err="1"/>
              <a:t>C</a:t>
            </a:r>
            <a:r>
              <a:rPr lang="ru-RU" baseline="-25000" dirty="0" err="1"/>
              <a:t>k</a:t>
            </a:r>
            <a:r>
              <a:rPr lang="ru-RU" dirty="0"/>
              <a:t>. </a:t>
            </a:r>
            <a:r>
              <a:rPr lang="ru-RU" dirty="0" smtClean="0"/>
              <a:t>;</a:t>
            </a:r>
          </a:p>
          <a:p>
            <a:r>
              <a:rPr lang="ru-RU" dirty="0" smtClean="0"/>
              <a:t>2 множество </a:t>
            </a:r>
            <a:r>
              <a:rPr lang="ru-RU" dirty="0"/>
              <a:t>T не содержит ни одного примера, т.е. пустое </a:t>
            </a:r>
            <a:r>
              <a:rPr lang="ru-RU" dirty="0" smtClean="0"/>
              <a:t>множество;</a:t>
            </a:r>
          </a:p>
          <a:p>
            <a:r>
              <a:rPr lang="ru-RU" dirty="0" smtClean="0"/>
              <a:t>3 множество </a:t>
            </a:r>
            <a:r>
              <a:rPr lang="ru-RU" dirty="0"/>
              <a:t>T содержит примеры, относящиеся к разным </a:t>
            </a:r>
            <a:r>
              <a:rPr lang="ru-RU" dirty="0" smtClean="0"/>
              <a:t>классам.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060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985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использования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 dirty="0"/>
          </a:p>
        </p:txBody>
      </p:sp>
      <p:pic>
        <p:nvPicPr>
          <p:cNvPr id="5" name="Picture 2" descr="E:\Учеба\Диплом\Картинки\Astah\Диаграмма прецедентов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332" y="1260475"/>
            <a:ext cx="7272808" cy="615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87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классов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13</a:t>
            </a:fld>
            <a:endParaRPr lang="ru-RU" dirty="0"/>
          </a:p>
        </p:txBody>
      </p:sp>
      <p:pic>
        <p:nvPicPr>
          <p:cNvPr id="2051" name="Picture 3" descr="E:\Учеба\Диплом\Программа\1.3 DecisionTrees  рекурсия\ClassDiagram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45" y="1404367"/>
            <a:ext cx="10250487" cy="538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10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Сценарий работы программы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8" name="Picture 4" descr="C:\Users\ALEX\Desktop\Sequence Diagram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00" y="1260351"/>
            <a:ext cx="9001000" cy="630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70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Этапы работы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</a:t>
            </a:r>
            <a:r>
              <a:rPr lang="ru-RU" dirty="0" smtClean="0"/>
              <a:t>Загрузка данных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2 Выбор таблицы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15</a:t>
            </a:fld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332" y="1836415"/>
            <a:ext cx="4032448" cy="2674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804" y="4644727"/>
            <a:ext cx="373380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386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работы программы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3 Отображение данных из таблицы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16</a:t>
            </a:fld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284" y="1908423"/>
            <a:ext cx="6048672" cy="472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642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работы программы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4 Построение </a:t>
            </a:r>
            <a:r>
              <a:rPr lang="ru-RU" dirty="0" smtClean="0"/>
              <a:t>дерева: выбираем входные и выходные параметры, алгоритм построения дерева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5 Визуализация дерева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17</a:t>
            </a:fld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236" y="2268463"/>
            <a:ext cx="2592288" cy="2122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463" y="2772519"/>
            <a:ext cx="6381539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984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Проанализирована предметная область;</a:t>
            </a:r>
          </a:p>
          <a:p>
            <a:r>
              <a:rPr lang="ru-RU" dirty="0" smtClean="0"/>
              <a:t>Проведен анализ и выбран метод</a:t>
            </a:r>
            <a:r>
              <a:rPr lang="en-US" dirty="0" smtClean="0"/>
              <a:t>,</a:t>
            </a:r>
            <a:r>
              <a:rPr lang="ru-RU" dirty="0"/>
              <a:t> для поиска закономерностей в данных</a:t>
            </a:r>
            <a:r>
              <a:rPr lang="ru-RU" dirty="0" smtClean="0"/>
              <a:t>;</a:t>
            </a:r>
            <a:endParaRPr lang="en-US" dirty="0" smtClean="0"/>
          </a:p>
          <a:p>
            <a:r>
              <a:rPr lang="ru-RU" dirty="0" smtClean="0"/>
              <a:t>Выявлены требования к программе ;</a:t>
            </a:r>
          </a:p>
          <a:p>
            <a:r>
              <a:rPr lang="ru-RU" dirty="0" smtClean="0"/>
              <a:t>Разработана программа.</a:t>
            </a:r>
          </a:p>
          <a:p>
            <a:r>
              <a:rPr lang="ru-RU" i="1" dirty="0" smtClean="0"/>
              <a:t>Дальнейшая работа:</a:t>
            </a:r>
          </a:p>
          <a:p>
            <a:r>
              <a:rPr lang="ru-RU" dirty="0" smtClean="0"/>
              <a:t>Повысить надежность программы, оптимизировать работоспособность программы;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7098-4EA3-465E-87C3-A49A196ADC7F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96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Репозиторий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lvl="0" indent="-255588" algn="ctr" fontAlgn="base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</a:pPr>
            <a:endParaRPr lang="ru-RU" sz="2800" dirty="0" smtClean="0">
              <a:solidFill>
                <a:prstClr val="black"/>
              </a:solidFill>
              <a:latin typeface="Georgia"/>
              <a:cs typeface="+mn-cs"/>
            </a:endParaRPr>
          </a:p>
          <a:p>
            <a:pPr marL="365125" lvl="0" indent="-255588" algn="ctr" fontAlgn="base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</a:pPr>
            <a:endParaRPr lang="ru-RU" sz="2800" dirty="0">
              <a:solidFill>
                <a:prstClr val="black"/>
              </a:solidFill>
              <a:latin typeface="Georgia"/>
              <a:cs typeface="+mn-cs"/>
            </a:endParaRPr>
          </a:p>
          <a:p>
            <a:pPr marL="365125" lvl="0" indent="-255588" algn="ctr" fontAlgn="base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</a:pPr>
            <a:endParaRPr lang="ru-RU" sz="2800" dirty="0" smtClean="0">
              <a:solidFill>
                <a:prstClr val="black"/>
              </a:solidFill>
              <a:latin typeface="Georgia"/>
              <a:cs typeface="+mn-cs"/>
            </a:endParaRPr>
          </a:p>
          <a:p>
            <a:pPr marL="365125" lvl="0" indent="-255588" algn="ctr" fontAlgn="base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</a:pPr>
            <a:endParaRPr lang="ru-RU" sz="2800" dirty="0">
              <a:solidFill>
                <a:prstClr val="black"/>
              </a:solidFill>
              <a:latin typeface="Georgia"/>
              <a:cs typeface="+mn-cs"/>
            </a:endParaRPr>
          </a:p>
          <a:p>
            <a:pPr marL="365125" lvl="0" indent="-255588" algn="ctr" fontAlgn="base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</a:pPr>
            <a:endParaRPr lang="ru-RU" sz="2800" dirty="0">
              <a:solidFill>
                <a:prstClr val="black"/>
              </a:solidFill>
              <a:latin typeface="Georgia"/>
              <a:cs typeface="+mn-cs"/>
            </a:endParaRPr>
          </a:p>
          <a:p>
            <a:pPr marL="365125" lvl="0" indent="-255588" algn="ctr" fontAlgn="base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</a:pPr>
            <a:r>
              <a:rPr lang="en-US" sz="2800" dirty="0">
                <a:solidFill>
                  <a:prstClr val="black"/>
                </a:solidFill>
                <a:latin typeface="Georgia"/>
                <a:cs typeface="+mn-cs"/>
              </a:rPr>
              <a:t>https://github.com/geper/Decision_tree.git</a:t>
            </a:r>
            <a:endParaRPr lang="ru-RU" sz="2800" dirty="0">
              <a:solidFill>
                <a:prstClr val="black"/>
              </a:solidFill>
              <a:latin typeface="Georgi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923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  работы: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Разработать программу, для поиска скрытых закономерностей в данных, и </a:t>
            </a:r>
            <a:r>
              <a:rPr lang="ru-RU" dirty="0"/>
              <a:t>интерпретации знаний, необходимых для принятия решений в различных сферах человеческой деятельности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Задачи:</a:t>
            </a:r>
          </a:p>
          <a:p>
            <a:r>
              <a:rPr lang="ru-RU" dirty="0" smtClean="0"/>
              <a:t>Изучить предметную область; </a:t>
            </a:r>
          </a:p>
          <a:p>
            <a:r>
              <a:rPr lang="ru-RU" dirty="0" smtClean="0"/>
              <a:t>Провести анализ и  выбрать метод, для поиска закономерностей в данных;</a:t>
            </a:r>
          </a:p>
          <a:p>
            <a:r>
              <a:rPr lang="ru-RU" dirty="0" smtClean="0"/>
              <a:t>Описать требования к программе;</a:t>
            </a:r>
          </a:p>
          <a:p>
            <a:r>
              <a:rPr lang="ru-RU" dirty="0" smtClean="0"/>
              <a:t>Разработать программу.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26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Увеличение объёмов информации</a:t>
            </a:r>
          </a:p>
          <a:p>
            <a:r>
              <a:rPr lang="ru-RU" dirty="0" smtClean="0"/>
              <a:t>Необходимость выявить закономерности в данных</a:t>
            </a:r>
          </a:p>
          <a:p>
            <a:r>
              <a:rPr lang="ru-RU" dirty="0" smtClean="0"/>
              <a:t>Развитие  средств анализа данных</a:t>
            </a:r>
          </a:p>
          <a:p>
            <a:r>
              <a:rPr lang="ru-RU" dirty="0" smtClean="0"/>
              <a:t>Возможность поддержки принятия решений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376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Обнаружение знаний в базах данных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Обнаружение знаний в базах данных (</a:t>
            </a:r>
            <a:r>
              <a:rPr lang="ru-RU" dirty="0" err="1" smtClean="0"/>
              <a:t>Knowledge</a:t>
            </a:r>
            <a:r>
              <a:rPr lang="ru-RU" dirty="0" smtClean="0"/>
              <a:t> </a:t>
            </a:r>
            <a:r>
              <a:rPr lang="ru-RU" dirty="0" err="1" smtClean="0"/>
              <a:t>Discovery</a:t>
            </a:r>
            <a:r>
              <a:rPr lang="ru-RU" dirty="0" smtClean="0"/>
              <a:t> </a:t>
            </a:r>
            <a:r>
              <a:rPr lang="ru-RU" dirty="0" err="1" smtClean="0"/>
              <a:t>in</a:t>
            </a:r>
            <a:r>
              <a:rPr lang="ru-RU" dirty="0" smtClean="0"/>
              <a:t> </a:t>
            </a:r>
            <a:r>
              <a:rPr lang="ru-RU" dirty="0" err="1" smtClean="0"/>
              <a:t>Databases</a:t>
            </a:r>
            <a:r>
              <a:rPr lang="ru-RU" dirty="0" smtClean="0"/>
              <a:t>, KDD) – это последовательность действий, которую необходимо выполнить для построения модели (извлечения знания).</a:t>
            </a:r>
            <a:endParaRPr lang="en-US" dirty="0" smtClean="0"/>
          </a:p>
          <a:p>
            <a:r>
              <a:rPr lang="ru-RU" dirty="0" smtClean="0"/>
              <a:t>Этапы обнаружение знаний в базах данных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12" y="2556495"/>
            <a:ext cx="9434626" cy="4529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724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Интеллектуальный анализ данных</a:t>
            </a:r>
            <a:r>
              <a:rPr lang="en-US" dirty="0" smtClean="0"/>
              <a:t>.Data Mining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3" y="1116335"/>
            <a:ext cx="10318525" cy="612068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679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методов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2451137"/>
              </p:ext>
            </p:extLst>
          </p:nvPr>
        </p:nvGraphicFramePr>
        <p:xfrm>
          <a:off x="306140" y="1188343"/>
          <a:ext cx="10009112" cy="58716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9045"/>
                <a:gridCol w="1137803"/>
                <a:gridCol w="1137803"/>
                <a:gridCol w="1075057"/>
                <a:gridCol w="887864"/>
                <a:gridCol w="1137803"/>
                <a:gridCol w="1137803"/>
                <a:gridCol w="1168131"/>
                <a:gridCol w="1137803"/>
              </a:tblGrid>
              <a:tr h="15512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Метод 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Точность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Масштаби</a:t>
                      </a:r>
                      <a:endParaRPr lang="ru-RU" sz="14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руемость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Интерпрети</a:t>
                      </a:r>
                      <a:endParaRPr lang="ru-RU" sz="14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lang="ru-RU" sz="14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руемость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Пригод</a:t>
                      </a: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ность</a:t>
                      </a: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к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исполь</a:t>
                      </a: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зованию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Трудо</a:t>
                      </a: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емкость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Разносто</a:t>
                      </a:r>
                      <a:endParaRPr lang="ru-RU" sz="14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ронность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Быстрота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Популяр-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ность</a:t>
                      </a: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,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широта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исполь</a:t>
                      </a: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зования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</a:tr>
              <a:tr h="12676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классические методы (линейная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регрессия)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нейтральная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высокая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высокая /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нейтраль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ная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высокая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нейтральная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нейтральная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высокая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низкая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</a:tr>
              <a:tr h="4213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нейронны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е сети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высокая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низкая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низкая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низкая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нейтральная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низкая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очень низкая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низкая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</a:tr>
              <a:tr h="8420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методы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визуали-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зации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высокая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очень низкая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высокая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высокая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очень высокая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низкая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очень низкая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высокая /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нейтраль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ная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</a:tr>
              <a:tr h="6224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деревья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решений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низкая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высокая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высокая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высокая /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нейтраль</a:t>
                      </a:r>
                      <a:endParaRPr lang="ru-RU" sz="14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ная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высокая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высокая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высокая /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нейтраль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ная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высокая /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нейтраль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ная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</a:tr>
              <a:tr h="9839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полино-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миальные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нейронны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е сети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высокая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нейтральная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низкая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высокая /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нейтраль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ная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низкая /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нейтральная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нейтральная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низкая /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нейтральная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нейтральная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579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методов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9044008"/>
              </p:ext>
            </p:extLst>
          </p:nvPr>
        </p:nvGraphicFramePr>
        <p:xfrm>
          <a:off x="306140" y="1188343"/>
          <a:ext cx="10009114" cy="57580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7675"/>
                <a:gridCol w="1021664"/>
                <a:gridCol w="1021664"/>
                <a:gridCol w="965322"/>
                <a:gridCol w="797237"/>
                <a:gridCol w="1021664"/>
                <a:gridCol w="1021664"/>
                <a:gridCol w="1048896"/>
                <a:gridCol w="1021664"/>
                <a:gridCol w="1021664"/>
              </a:tblGrid>
              <a:tr h="15512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Метод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Точность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Масштаби</a:t>
                      </a:r>
                      <a:endParaRPr lang="ru-RU" sz="14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руемость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Интерпрети</a:t>
                      </a:r>
                      <a:endParaRPr lang="ru-RU" sz="14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lang="ru-RU" sz="14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руемость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Пригод</a:t>
                      </a: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ность</a:t>
                      </a: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к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исполь</a:t>
                      </a: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зованию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Трудо</a:t>
                      </a: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емкость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Разносто</a:t>
                      </a:r>
                      <a:endParaRPr lang="ru-RU" sz="14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ронность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Быстрота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Популяр-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ность</a:t>
                      </a: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,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широта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исполь</a:t>
                      </a: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зования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Итог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</a:tr>
              <a:tr h="12676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классические методы (линейная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регрессия)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0,571429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0,857143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0,714286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0,857143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0,571429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0,571429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0,857143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0,285714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0,660714</a:t>
                      </a:r>
                    </a:p>
                  </a:txBody>
                  <a:tcPr marL="7620" marR="7620" marT="7620" marB="0" anchor="ctr"/>
                </a:tc>
              </a:tr>
              <a:tr h="4213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нейронны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е сети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0,857143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0,285714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0,285714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0,285714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0,571429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0,285714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0,142857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0,285714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0,375</a:t>
                      </a:r>
                    </a:p>
                  </a:txBody>
                  <a:tcPr marL="7620" marR="7620" marT="7620" marB="0" anchor="ctr"/>
                </a:tc>
              </a:tr>
              <a:tr h="8420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методы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визуали-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зации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0,857143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0,142857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0,857143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0,857143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0,285714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0,142857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0,714286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0,607143</a:t>
                      </a:r>
                    </a:p>
                  </a:txBody>
                  <a:tcPr marL="7620" marR="7620" marT="7620" marB="0" anchor="ctr"/>
                </a:tc>
              </a:tr>
              <a:tr h="6224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деревья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решений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0,285714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0,857143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0,857143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0,714286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0,857143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0,857143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0,714286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0,714286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0,732143</a:t>
                      </a:r>
                    </a:p>
                  </a:txBody>
                  <a:tcPr marL="7620" marR="7620" marT="7620" marB="0" anchor="ctr"/>
                </a:tc>
              </a:tr>
              <a:tr h="9839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полино-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миальные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нейронны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е сети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0,857143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0,571429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0,285714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0,714286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0,428571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0,571429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0,428571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0,571429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0,553571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340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Дерево решений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Дерево решений (Decision tree) – Способ представления правил классификации в иерархической, последовательной структуре. Классификационные правила состоят из условий и заключений: если (условие), то (заключение).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236" y="3348583"/>
            <a:ext cx="232410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 descr="C:\Users\ALEX\Desktop\Документ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676" y="3197770"/>
            <a:ext cx="3902075" cy="268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9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Требование к программе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72281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2528</TotalTime>
  <Words>573</Words>
  <Application>Microsoft Office PowerPoint</Application>
  <PresentationFormat>Произвольный</PresentationFormat>
  <Paragraphs>257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Городская</vt:lpstr>
      <vt:lpstr>   Интеллектуальный анализ данных в задачах прогнозирования</vt:lpstr>
      <vt:lpstr>Цель и задачи  работы: </vt:lpstr>
      <vt:lpstr>Актуальность</vt:lpstr>
      <vt:lpstr>Обнаружение знаний в базах данных </vt:lpstr>
      <vt:lpstr>Интеллектуальный анализ данных.Data Mining</vt:lpstr>
      <vt:lpstr>Анализ методов</vt:lpstr>
      <vt:lpstr>Анализ методов</vt:lpstr>
      <vt:lpstr>Дерево решений </vt:lpstr>
      <vt:lpstr>Требование к программе</vt:lpstr>
      <vt:lpstr>Построение дерева решений</vt:lpstr>
      <vt:lpstr>Презентация PowerPoint</vt:lpstr>
      <vt:lpstr>Диаграмма использования</vt:lpstr>
      <vt:lpstr>Диаграмма классов</vt:lpstr>
      <vt:lpstr>Сценарий работы программы</vt:lpstr>
      <vt:lpstr> Этапы работы программы</vt:lpstr>
      <vt:lpstr>Этапы работы программы</vt:lpstr>
      <vt:lpstr>Этапы работы программы</vt:lpstr>
      <vt:lpstr>Выводы:</vt:lpstr>
      <vt:lpstr>Репозиторий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ЕСТЕСТВЕННОЕ ОСВЕЩЕНИЕ ПРОИЗВОДСТВЕННЫХ ПОМЕЩЕНИЙ</dc:title>
  <dc:creator>ALEX</dc:creator>
  <cp:lastModifiedBy>ALEX</cp:lastModifiedBy>
  <cp:revision>148</cp:revision>
  <cp:lastPrinted>2012-04-09T15:06:49Z</cp:lastPrinted>
  <dcterms:created xsi:type="dcterms:W3CDTF">2012-03-29T14:53:55Z</dcterms:created>
  <dcterms:modified xsi:type="dcterms:W3CDTF">2012-06-09T08:49:07Z</dcterms:modified>
</cp:coreProperties>
</file>