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39640" cy="3003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39640" cy="3003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39640" cy="3003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4104000" y="4896000"/>
            <a:ext cx="4391640" cy="34596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B35BA272-0DAB-4750-94C7-F4C60D194E71}" type="author">
              <a:rPr b="0" lang="ru-RU" sz="1800" spc="-1" strike="noStrike">
                <a:latin typeface="Arial"/>
              </a:rPr>
              <a:t> </a:t>
            </a:fld>
            <a:endParaRPr b="0" lang="ru-RU" sz="1800" spc="-1" strike="noStrike">
              <a:latin typeface="Arial"/>
            </a:endParaRPr>
          </a:p>
        </p:txBody>
      </p:sp>
      <p:sp>
        <p:nvSpPr>
          <p:cNvPr id="1" name=""/>
          <p:cNvSpPr/>
          <p:nvPr/>
        </p:nvSpPr>
        <p:spPr>
          <a:xfrm>
            <a:off x="25920" y="4628880"/>
            <a:ext cx="6119640" cy="17640"/>
          </a:xfrm>
          <a:custGeom>
            <a:avLst/>
            <a:gdLst/>
            <a:ahLst/>
            <a:rect l="l" t="t" r="r" b="b"/>
            <a:pathLst>
              <a:path w="17002" h="52">
                <a:moveTo>
                  <a:pt x="25" y="0"/>
                </a:moveTo>
                <a:lnTo>
                  <a:pt x="26" y="0"/>
                </a:lnTo>
                <a:cubicBezTo>
                  <a:pt x="21" y="0"/>
                  <a:pt x="17" y="1"/>
                  <a:pt x="13" y="3"/>
                </a:cubicBezTo>
                <a:cubicBezTo>
                  <a:pt x="9" y="6"/>
                  <a:pt x="6" y="9"/>
                  <a:pt x="3" y="13"/>
                </a:cubicBezTo>
                <a:cubicBezTo>
                  <a:pt x="1" y="17"/>
                  <a:pt x="0" y="21"/>
                  <a:pt x="0" y="26"/>
                </a:cubicBezTo>
                <a:lnTo>
                  <a:pt x="0" y="25"/>
                </a:lnTo>
                <a:lnTo>
                  <a:pt x="0" y="26"/>
                </a:lnTo>
                <a:cubicBezTo>
                  <a:pt x="0" y="30"/>
                  <a:pt x="1" y="34"/>
                  <a:pt x="3" y="38"/>
                </a:cubicBezTo>
                <a:cubicBezTo>
                  <a:pt x="6" y="42"/>
                  <a:pt x="9" y="45"/>
                  <a:pt x="13" y="48"/>
                </a:cubicBezTo>
                <a:cubicBezTo>
                  <a:pt x="17" y="50"/>
                  <a:pt x="21" y="51"/>
                  <a:pt x="26" y="51"/>
                </a:cubicBezTo>
                <a:lnTo>
                  <a:pt x="16975" y="51"/>
                </a:lnTo>
                <a:lnTo>
                  <a:pt x="16976" y="51"/>
                </a:lnTo>
                <a:cubicBezTo>
                  <a:pt x="16980" y="51"/>
                  <a:pt x="16984" y="50"/>
                  <a:pt x="16988" y="48"/>
                </a:cubicBezTo>
                <a:cubicBezTo>
                  <a:pt x="16992" y="45"/>
                  <a:pt x="16995" y="42"/>
                  <a:pt x="16998" y="38"/>
                </a:cubicBezTo>
                <a:cubicBezTo>
                  <a:pt x="17000" y="34"/>
                  <a:pt x="17001" y="30"/>
                  <a:pt x="17001" y="26"/>
                </a:cubicBezTo>
                <a:lnTo>
                  <a:pt x="17001" y="25"/>
                </a:lnTo>
                <a:lnTo>
                  <a:pt x="17001" y="26"/>
                </a:lnTo>
                <a:lnTo>
                  <a:pt x="17001" y="26"/>
                </a:lnTo>
                <a:cubicBezTo>
                  <a:pt x="17001" y="21"/>
                  <a:pt x="17000" y="17"/>
                  <a:pt x="16998" y="13"/>
                </a:cubicBezTo>
                <a:cubicBezTo>
                  <a:pt x="16995" y="9"/>
                  <a:pt x="16992" y="6"/>
                  <a:pt x="16988" y="3"/>
                </a:cubicBezTo>
                <a:cubicBezTo>
                  <a:pt x="16984" y="1"/>
                  <a:pt x="16980" y="0"/>
                  <a:pt x="16976" y="0"/>
                </a:cubicBezTo>
                <a:lnTo>
                  <a:pt x="25" y="0"/>
                </a:lnTo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"/>
          <p:cNvSpPr/>
          <p:nvPr/>
        </p:nvSpPr>
        <p:spPr>
          <a:xfrm>
            <a:off x="3859200" y="5324400"/>
            <a:ext cx="6239880" cy="6840"/>
          </a:xfrm>
          <a:custGeom>
            <a:avLst/>
            <a:gdLst/>
            <a:ahLst/>
            <a:rect l="l" t="t" r="r" b="b"/>
            <a:pathLst>
              <a:path w="17336" h="2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7324" y="21"/>
                </a:lnTo>
                <a:lnTo>
                  <a:pt x="17324" y="21"/>
                </a:lnTo>
                <a:cubicBezTo>
                  <a:pt x="17326" y="21"/>
                  <a:pt x="17328" y="21"/>
                  <a:pt x="17330" y="20"/>
                </a:cubicBezTo>
                <a:cubicBezTo>
                  <a:pt x="17331" y="19"/>
                  <a:pt x="17333" y="17"/>
                  <a:pt x="17334" y="16"/>
                </a:cubicBezTo>
                <a:cubicBezTo>
                  <a:pt x="17335" y="14"/>
                  <a:pt x="17335" y="12"/>
                  <a:pt x="17335" y="11"/>
                </a:cubicBezTo>
                <a:lnTo>
                  <a:pt x="17334" y="10"/>
                </a:lnTo>
                <a:lnTo>
                  <a:pt x="17335" y="11"/>
                </a:lnTo>
                <a:lnTo>
                  <a:pt x="17335" y="11"/>
                </a:lnTo>
                <a:cubicBezTo>
                  <a:pt x="17335" y="9"/>
                  <a:pt x="17335" y="7"/>
                  <a:pt x="17334" y="5"/>
                </a:cubicBezTo>
                <a:cubicBezTo>
                  <a:pt x="17333" y="4"/>
                  <a:pt x="17331" y="2"/>
                  <a:pt x="17330" y="1"/>
                </a:cubicBezTo>
                <a:cubicBezTo>
                  <a:pt x="17328" y="0"/>
                  <a:pt x="17326" y="0"/>
                  <a:pt x="17324" y="0"/>
                </a:cubicBezTo>
                <a:lnTo>
                  <a:pt x="10" y="0"/>
                </a:lnTo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"/>
          <p:cNvSpPr/>
          <p:nvPr/>
        </p:nvSpPr>
        <p:spPr>
          <a:xfrm>
            <a:off x="4044960" y="4944960"/>
            <a:ext cx="6840" cy="487080"/>
          </a:xfrm>
          <a:custGeom>
            <a:avLst/>
            <a:gdLst/>
            <a:ahLst/>
            <a:rect l="l" t="t" r="r" b="b"/>
            <a:pathLst>
              <a:path w="22" h="1356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344"/>
                </a:lnTo>
                <a:lnTo>
                  <a:pt x="0" y="1345"/>
                </a:lnTo>
                <a:cubicBezTo>
                  <a:pt x="0" y="1346"/>
                  <a:pt x="0" y="1348"/>
                  <a:pt x="1" y="1350"/>
                </a:cubicBezTo>
                <a:cubicBezTo>
                  <a:pt x="2" y="1351"/>
                  <a:pt x="4" y="1353"/>
                  <a:pt x="5" y="1354"/>
                </a:cubicBezTo>
                <a:cubicBezTo>
                  <a:pt x="7" y="1355"/>
                  <a:pt x="9" y="1355"/>
                  <a:pt x="11" y="1355"/>
                </a:cubicBezTo>
                <a:lnTo>
                  <a:pt x="10" y="1355"/>
                </a:lnTo>
                <a:lnTo>
                  <a:pt x="11" y="1355"/>
                </a:lnTo>
                <a:cubicBezTo>
                  <a:pt x="12" y="1355"/>
                  <a:pt x="14" y="1355"/>
                  <a:pt x="16" y="1354"/>
                </a:cubicBezTo>
                <a:cubicBezTo>
                  <a:pt x="17" y="1353"/>
                  <a:pt x="19" y="1351"/>
                  <a:pt x="20" y="1350"/>
                </a:cubicBezTo>
                <a:cubicBezTo>
                  <a:pt x="21" y="1348"/>
                  <a:pt x="21" y="1346"/>
                  <a:pt x="21" y="1345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 fontScale="71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 fontScale="71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"/>
          <p:cNvSpPr/>
          <p:nvPr/>
        </p:nvSpPr>
        <p:spPr>
          <a:xfrm>
            <a:off x="20880" y="607320"/>
            <a:ext cx="6119640" cy="17640"/>
          </a:xfrm>
          <a:custGeom>
            <a:avLst/>
            <a:gdLst/>
            <a:ahLst/>
            <a:rect l="l" t="t" r="r" b="b"/>
            <a:pathLst>
              <a:path w="17002" h="52">
                <a:moveTo>
                  <a:pt x="25" y="0"/>
                </a:moveTo>
                <a:lnTo>
                  <a:pt x="26" y="0"/>
                </a:lnTo>
                <a:cubicBezTo>
                  <a:pt x="21" y="0"/>
                  <a:pt x="17" y="1"/>
                  <a:pt x="13" y="3"/>
                </a:cubicBezTo>
                <a:cubicBezTo>
                  <a:pt x="9" y="6"/>
                  <a:pt x="6" y="9"/>
                  <a:pt x="3" y="13"/>
                </a:cubicBezTo>
                <a:cubicBezTo>
                  <a:pt x="1" y="17"/>
                  <a:pt x="0" y="21"/>
                  <a:pt x="0" y="26"/>
                </a:cubicBezTo>
                <a:lnTo>
                  <a:pt x="0" y="25"/>
                </a:lnTo>
                <a:lnTo>
                  <a:pt x="0" y="26"/>
                </a:lnTo>
                <a:cubicBezTo>
                  <a:pt x="0" y="30"/>
                  <a:pt x="1" y="34"/>
                  <a:pt x="3" y="38"/>
                </a:cubicBezTo>
                <a:cubicBezTo>
                  <a:pt x="6" y="42"/>
                  <a:pt x="9" y="45"/>
                  <a:pt x="13" y="48"/>
                </a:cubicBezTo>
                <a:cubicBezTo>
                  <a:pt x="17" y="50"/>
                  <a:pt x="21" y="51"/>
                  <a:pt x="26" y="51"/>
                </a:cubicBezTo>
                <a:lnTo>
                  <a:pt x="16975" y="51"/>
                </a:lnTo>
                <a:lnTo>
                  <a:pt x="16976" y="51"/>
                </a:lnTo>
                <a:cubicBezTo>
                  <a:pt x="16980" y="51"/>
                  <a:pt x="16984" y="50"/>
                  <a:pt x="16988" y="48"/>
                </a:cubicBezTo>
                <a:cubicBezTo>
                  <a:pt x="16992" y="45"/>
                  <a:pt x="16995" y="42"/>
                  <a:pt x="16998" y="38"/>
                </a:cubicBezTo>
                <a:cubicBezTo>
                  <a:pt x="17000" y="34"/>
                  <a:pt x="17001" y="30"/>
                  <a:pt x="17001" y="26"/>
                </a:cubicBezTo>
                <a:lnTo>
                  <a:pt x="17001" y="25"/>
                </a:lnTo>
                <a:lnTo>
                  <a:pt x="17001" y="26"/>
                </a:lnTo>
                <a:lnTo>
                  <a:pt x="17001" y="26"/>
                </a:lnTo>
                <a:cubicBezTo>
                  <a:pt x="17001" y="21"/>
                  <a:pt x="17000" y="17"/>
                  <a:pt x="16998" y="13"/>
                </a:cubicBezTo>
                <a:cubicBezTo>
                  <a:pt x="16995" y="9"/>
                  <a:pt x="16992" y="6"/>
                  <a:pt x="16988" y="3"/>
                </a:cubicBezTo>
                <a:cubicBezTo>
                  <a:pt x="16984" y="1"/>
                  <a:pt x="16980" y="0"/>
                  <a:pt x="16976" y="0"/>
                </a:cubicBezTo>
                <a:lnTo>
                  <a:pt x="25" y="0"/>
                </a:lnTo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"/>
          <p:cNvSpPr/>
          <p:nvPr/>
        </p:nvSpPr>
        <p:spPr>
          <a:xfrm>
            <a:off x="4430520" y="840960"/>
            <a:ext cx="5673600" cy="6840"/>
          </a:xfrm>
          <a:custGeom>
            <a:avLst/>
            <a:gdLst/>
            <a:ahLst/>
            <a:rect l="l" t="t" r="r" b="b"/>
            <a:pathLst>
              <a:path w="15763" h="2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5751" y="21"/>
                </a:lnTo>
                <a:lnTo>
                  <a:pt x="15752" y="21"/>
                </a:lnTo>
                <a:cubicBezTo>
                  <a:pt x="15753" y="21"/>
                  <a:pt x="15755" y="21"/>
                  <a:pt x="15757" y="20"/>
                </a:cubicBezTo>
                <a:cubicBezTo>
                  <a:pt x="15758" y="19"/>
                  <a:pt x="15760" y="17"/>
                  <a:pt x="15761" y="16"/>
                </a:cubicBezTo>
                <a:cubicBezTo>
                  <a:pt x="15762" y="14"/>
                  <a:pt x="15762" y="12"/>
                  <a:pt x="15762" y="11"/>
                </a:cubicBezTo>
                <a:lnTo>
                  <a:pt x="15762" y="10"/>
                </a:lnTo>
                <a:lnTo>
                  <a:pt x="15762" y="11"/>
                </a:lnTo>
                <a:lnTo>
                  <a:pt x="15762" y="11"/>
                </a:lnTo>
                <a:cubicBezTo>
                  <a:pt x="15762" y="9"/>
                  <a:pt x="15762" y="7"/>
                  <a:pt x="15761" y="5"/>
                </a:cubicBezTo>
                <a:cubicBezTo>
                  <a:pt x="15760" y="4"/>
                  <a:pt x="15758" y="2"/>
                  <a:pt x="15757" y="1"/>
                </a:cubicBezTo>
                <a:cubicBezTo>
                  <a:pt x="15755" y="0"/>
                  <a:pt x="15753" y="0"/>
                  <a:pt x="15752" y="0"/>
                </a:cubicBezTo>
                <a:lnTo>
                  <a:pt x="10" y="0"/>
                </a:lnTo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"/>
          <p:cNvSpPr/>
          <p:nvPr/>
        </p:nvSpPr>
        <p:spPr>
          <a:xfrm>
            <a:off x="9819720" y="474480"/>
            <a:ext cx="6840" cy="492840"/>
          </a:xfrm>
          <a:custGeom>
            <a:avLst/>
            <a:gdLst/>
            <a:ahLst/>
            <a:rect l="l" t="t" r="r" b="b"/>
            <a:pathLst>
              <a:path w="22" h="137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360"/>
                </a:lnTo>
                <a:lnTo>
                  <a:pt x="0" y="1361"/>
                </a:lnTo>
                <a:cubicBezTo>
                  <a:pt x="0" y="1362"/>
                  <a:pt x="0" y="1364"/>
                  <a:pt x="1" y="1366"/>
                </a:cubicBezTo>
                <a:cubicBezTo>
                  <a:pt x="2" y="1367"/>
                  <a:pt x="4" y="1369"/>
                  <a:pt x="5" y="1370"/>
                </a:cubicBezTo>
                <a:cubicBezTo>
                  <a:pt x="7" y="1371"/>
                  <a:pt x="9" y="1371"/>
                  <a:pt x="11" y="1371"/>
                </a:cubicBezTo>
                <a:lnTo>
                  <a:pt x="10" y="1370"/>
                </a:lnTo>
                <a:lnTo>
                  <a:pt x="11" y="1371"/>
                </a:lnTo>
                <a:cubicBezTo>
                  <a:pt x="12" y="1371"/>
                  <a:pt x="14" y="1371"/>
                  <a:pt x="16" y="1370"/>
                </a:cubicBezTo>
                <a:cubicBezTo>
                  <a:pt x="17" y="1369"/>
                  <a:pt x="19" y="1367"/>
                  <a:pt x="20" y="1366"/>
                </a:cubicBezTo>
                <a:cubicBezTo>
                  <a:pt x="21" y="1364"/>
                  <a:pt x="21" y="1362"/>
                  <a:pt x="21" y="1361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"/>
          <p:cNvSpPr/>
          <p:nvPr/>
        </p:nvSpPr>
        <p:spPr>
          <a:xfrm>
            <a:off x="1900800" y="5204880"/>
            <a:ext cx="7464960" cy="6840"/>
          </a:xfrm>
          <a:custGeom>
            <a:avLst/>
            <a:gdLst/>
            <a:ahLst/>
            <a:rect l="l" t="t" r="r" b="b"/>
            <a:pathLst>
              <a:path w="20739" h="2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20727" y="21"/>
                </a:lnTo>
                <a:lnTo>
                  <a:pt x="20728" y="21"/>
                </a:lnTo>
                <a:cubicBezTo>
                  <a:pt x="20729" y="21"/>
                  <a:pt x="20731" y="21"/>
                  <a:pt x="20733" y="20"/>
                </a:cubicBezTo>
                <a:cubicBezTo>
                  <a:pt x="20734" y="19"/>
                  <a:pt x="20736" y="17"/>
                  <a:pt x="20737" y="16"/>
                </a:cubicBezTo>
                <a:cubicBezTo>
                  <a:pt x="20738" y="14"/>
                  <a:pt x="20738" y="12"/>
                  <a:pt x="20738" y="11"/>
                </a:cubicBezTo>
                <a:lnTo>
                  <a:pt x="20738" y="10"/>
                </a:lnTo>
                <a:lnTo>
                  <a:pt x="20738" y="11"/>
                </a:lnTo>
                <a:lnTo>
                  <a:pt x="20738" y="11"/>
                </a:lnTo>
                <a:cubicBezTo>
                  <a:pt x="20738" y="9"/>
                  <a:pt x="20738" y="7"/>
                  <a:pt x="20737" y="5"/>
                </a:cubicBezTo>
                <a:cubicBezTo>
                  <a:pt x="20736" y="4"/>
                  <a:pt x="20734" y="2"/>
                  <a:pt x="20733" y="1"/>
                </a:cubicBezTo>
                <a:cubicBezTo>
                  <a:pt x="20731" y="0"/>
                  <a:pt x="20729" y="0"/>
                  <a:pt x="20728" y="0"/>
                </a:cubicBezTo>
                <a:lnTo>
                  <a:pt x="10" y="0"/>
                </a:lnTo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"/>
          <p:cNvSpPr/>
          <p:nvPr/>
        </p:nvSpPr>
        <p:spPr>
          <a:xfrm>
            <a:off x="9259920" y="4917240"/>
            <a:ext cx="6840" cy="349200"/>
          </a:xfrm>
          <a:custGeom>
            <a:avLst/>
            <a:gdLst/>
            <a:ahLst/>
            <a:rect l="l" t="t" r="r" b="b"/>
            <a:pathLst>
              <a:path w="22" h="973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961"/>
                </a:lnTo>
                <a:lnTo>
                  <a:pt x="0" y="962"/>
                </a:lnTo>
                <a:cubicBezTo>
                  <a:pt x="0" y="963"/>
                  <a:pt x="0" y="965"/>
                  <a:pt x="1" y="967"/>
                </a:cubicBezTo>
                <a:cubicBezTo>
                  <a:pt x="2" y="968"/>
                  <a:pt x="4" y="970"/>
                  <a:pt x="5" y="971"/>
                </a:cubicBezTo>
                <a:cubicBezTo>
                  <a:pt x="7" y="972"/>
                  <a:pt x="9" y="972"/>
                  <a:pt x="11" y="972"/>
                </a:cubicBezTo>
                <a:lnTo>
                  <a:pt x="10" y="971"/>
                </a:lnTo>
                <a:lnTo>
                  <a:pt x="11" y="972"/>
                </a:lnTo>
                <a:cubicBezTo>
                  <a:pt x="12" y="972"/>
                  <a:pt x="14" y="972"/>
                  <a:pt x="16" y="971"/>
                </a:cubicBezTo>
                <a:cubicBezTo>
                  <a:pt x="17" y="970"/>
                  <a:pt x="19" y="968"/>
                  <a:pt x="20" y="967"/>
                </a:cubicBezTo>
                <a:cubicBezTo>
                  <a:pt x="21" y="965"/>
                  <a:pt x="21" y="963"/>
                  <a:pt x="21" y="962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"/>
          <p:cNvSpPr/>
          <p:nvPr/>
        </p:nvSpPr>
        <p:spPr>
          <a:xfrm>
            <a:off x="20880" y="607320"/>
            <a:ext cx="6119640" cy="17640"/>
          </a:xfrm>
          <a:custGeom>
            <a:avLst/>
            <a:gdLst/>
            <a:ahLst/>
            <a:rect l="l" t="t" r="r" b="b"/>
            <a:pathLst>
              <a:path w="17002" h="52">
                <a:moveTo>
                  <a:pt x="25" y="0"/>
                </a:moveTo>
                <a:lnTo>
                  <a:pt x="26" y="0"/>
                </a:lnTo>
                <a:cubicBezTo>
                  <a:pt x="21" y="0"/>
                  <a:pt x="17" y="1"/>
                  <a:pt x="13" y="3"/>
                </a:cubicBezTo>
                <a:cubicBezTo>
                  <a:pt x="9" y="6"/>
                  <a:pt x="6" y="9"/>
                  <a:pt x="3" y="13"/>
                </a:cubicBezTo>
                <a:cubicBezTo>
                  <a:pt x="1" y="17"/>
                  <a:pt x="0" y="21"/>
                  <a:pt x="0" y="26"/>
                </a:cubicBezTo>
                <a:lnTo>
                  <a:pt x="0" y="25"/>
                </a:lnTo>
                <a:lnTo>
                  <a:pt x="0" y="26"/>
                </a:lnTo>
                <a:cubicBezTo>
                  <a:pt x="0" y="30"/>
                  <a:pt x="1" y="34"/>
                  <a:pt x="3" y="38"/>
                </a:cubicBezTo>
                <a:cubicBezTo>
                  <a:pt x="6" y="42"/>
                  <a:pt x="9" y="45"/>
                  <a:pt x="13" y="48"/>
                </a:cubicBezTo>
                <a:cubicBezTo>
                  <a:pt x="17" y="50"/>
                  <a:pt x="21" y="51"/>
                  <a:pt x="26" y="51"/>
                </a:cubicBezTo>
                <a:lnTo>
                  <a:pt x="16975" y="51"/>
                </a:lnTo>
                <a:lnTo>
                  <a:pt x="16976" y="51"/>
                </a:lnTo>
                <a:cubicBezTo>
                  <a:pt x="16980" y="51"/>
                  <a:pt x="16984" y="50"/>
                  <a:pt x="16988" y="48"/>
                </a:cubicBezTo>
                <a:cubicBezTo>
                  <a:pt x="16992" y="45"/>
                  <a:pt x="16995" y="42"/>
                  <a:pt x="16998" y="38"/>
                </a:cubicBezTo>
                <a:cubicBezTo>
                  <a:pt x="17000" y="34"/>
                  <a:pt x="17001" y="30"/>
                  <a:pt x="17001" y="26"/>
                </a:cubicBezTo>
                <a:lnTo>
                  <a:pt x="17001" y="25"/>
                </a:lnTo>
                <a:lnTo>
                  <a:pt x="17001" y="26"/>
                </a:lnTo>
                <a:lnTo>
                  <a:pt x="17001" y="26"/>
                </a:lnTo>
                <a:cubicBezTo>
                  <a:pt x="17001" y="21"/>
                  <a:pt x="17000" y="17"/>
                  <a:pt x="16998" y="13"/>
                </a:cubicBezTo>
                <a:cubicBezTo>
                  <a:pt x="16995" y="9"/>
                  <a:pt x="16992" y="6"/>
                  <a:pt x="16988" y="3"/>
                </a:cubicBezTo>
                <a:cubicBezTo>
                  <a:pt x="16984" y="1"/>
                  <a:pt x="16980" y="0"/>
                  <a:pt x="16976" y="0"/>
                </a:cubicBezTo>
                <a:lnTo>
                  <a:pt x="25" y="0"/>
                </a:lnTo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"/>
          <p:cNvSpPr/>
          <p:nvPr/>
        </p:nvSpPr>
        <p:spPr>
          <a:xfrm>
            <a:off x="4430520" y="840960"/>
            <a:ext cx="5673600" cy="6840"/>
          </a:xfrm>
          <a:custGeom>
            <a:avLst/>
            <a:gdLst/>
            <a:ahLst/>
            <a:rect l="l" t="t" r="r" b="b"/>
            <a:pathLst>
              <a:path w="15763" h="2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5751" y="21"/>
                </a:lnTo>
                <a:lnTo>
                  <a:pt x="15752" y="21"/>
                </a:lnTo>
                <a:cubicBezTo>
                  <a:pt x="15753" y="21"/>
                  <a:pt x="15755" y="21"/>
                  <a:pt x="15757" y="20"/>
                </a:cubicBezTo>
                <a:cubicBezTo>
                  <a:pt x="15758" y="19"/>
                  <a:pt x="15760" y="17"/>
                  <a:pt x="15761" y="16"/>
                </a:cubicBezTo>
                <a:cubicBezTo>
                  <a:pt x="15762" y="14"/>
                  <a:pt x="15762" y="12"/>
                  <a:pt x="15762" y="11"/>
                </a:cubicBezTo>
                <a:lnTo>
                  <a:pt x="15762" y="10"/>
                </a:lnTo>
                <a:lnTo>
                  <a:pt x="15762" y="11"/>
                </a:lnTo>
                <a:lnTo>
                  <a:pt x="15762" y="11"/>
                </a:lnTo>
                <a:cubicBezTo>
                  <a:pt x="15762" y="9"/>
                  <a:pt x="15762" y="7"/>
                  <a:pt x="15761" y="5"/>
                </a:cubicBezTo>
                <a:cubicBezTo>
                  <a:pt x="15760" y="4"/>
                  <a:pt x="15758" y="2"/>
                  <a:pt x="15757" y="1"/>
                </a:cubicBezTo>
                <a:cubicBezTo>
                  <a:pt x="15755" y="0"/>
                  <a:pt x="15753" y="0"/>
                  <a:pt x="15752" y="0"/>
                </a:cubicBezTo>
                <a:lnTo>
                  <a:pt x="10" y="0"/>
                </a:lnTo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"/>
          <p:cNvSpPr/>
          <p:nvPr/>
        </p:nvSpPr>
        <p:spPr>
          <a:xfrm>
            <a:off x="9819720" y="474480"/>
            <a:ext cx="6840" cy="492840"/>
          </a:xfrm>
          <a:custGeom>
            <a:avLst/>
            <a:gdLst/>
            <a:ahLst/>
            <a:rect l="l" t="t" r="r" b="b"/>
            <a:pathLst>
              <a:path w="22" h="137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360"/>
                </a:lnTo>
                <a:lnTo>
                  <a:pt x="0" y="1361"/>
                </a:lnTo>
                <a:cubicBezTo>
                  <a:pt x="0" y="1362"/>
                  <a:pt x="0" y="1364"/>
                  <a:pt x="1" y="1366"/>
                </a:cubicBezTo>
                <a:cubicBezTo>
                  <a:pt x="2" y="1367"/>
                  <a:pt x="4" y="1369"/>
                  <a:pt x="5" y="1370"/>
                </a:cubicBezTo>
                <a:cubicBezTo>
                  <a:pt x="7" y="1371"/>
                  <a:pt x="9" y="1371"/>
                  <a:pt x="11" y="1371"/>
                </a:cubicBezTo>
                <a:lnTo>
                  <a:pt x="10" y="1370"/>
                </a:lnTo>
                <a:lnTo>
                  <a:pt x="11" y="1371"/>
                </a:lnTo>
                <a:cubicBezTo>
                  <a:pt x="12" y="1371"/>
                  <a:pt x="14" y="1371"/>
                  <a:pt x="16" y="1370"/>
                </a:cubicBezTo>
                <a:cubicBezTo>
                  <a:pt x="17" y="1369"/>
                  <a:pt x="19" y="1367"/>
                  <a:pt x="20" y="1366"/>
                </a:cubicBezTo>
                <a:cubicBezTo>
                  <a:pt x="21" y="1364"/>
                  <a:pt x="21" y="1362"/>
                  <a:pt x="21" y="1361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"/>
          <p:cNvSpPr/>
          <p:nvPr/>
        </p:nvSpPr>
        <p:spPr>
          <a:xfrm>
            <a:off x="1900800" y="5204880"/>
            <a:ext cx="7464960" cy="6840"/>
          </a:xfrm>
          <a:custGeom>
            <a:avLst/>
            <a:gdLst/>
            <a:ahLst/>
            <a:rect l="l" t="t" r="r" b="b"/>
            <a:pathLst>
              <a:path w="20739" h="2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20727" y="21"/>
                </a:lnTo>
                <a:lnTo>
                  <a:pt x="20728" y="21"/>
                </a:lnTo>
                <a:cubicBezTo>
                  <a:pt x="20729" y="21"/>
                  <a:pt x="20731" y="21"/>
                  <a:pt x="20733" y="20"/>
                </a:cubicBezTo>
                <a:cubicBezTo>
                  <a:pt x="20734" y="19"/>
                  <a:pt x="20736" y="17"/>
                  <a:pt x="20737" y="16"/>
                </a:cubicBezTo>
                <a:cubicBezTo>
                  <a:pt x="20738" y="14"/>
                  <a:pt x="20738" y="12"/>
                  <a:pt x="20738" y="11"/>
                </a:cubicBezTo>
                <a:lnTo>
                  <a:pt x="20738" y="10"/>
                </a:lnTo>
                <a:lnTo>
                  <a:pt x="20738" y="11"/>
                </a:lnTo>
                <a:lnTo>
                  <a:pt x="20738" y="11"/>
                </a:lnTo>
                <a:cubicBezTo>
                  <a:pt x="20738" y="9"/>
                  <a:pt x="20738" y="7"/>
                  <a:pt x="20737" y="5"/>
                </a:cubicBezTo>
                <a:cubicBezTo>
                  <a:pt x="20736" y="4"/>
                  <a:pt x="20734" y="2"/>
                  <a:pt x="20733" y="1"/>
                </a:cubicBezTo>
                <a:cubicBezTo>
                  <a:pt x="20731" y="0"/>
                  <a:pt x="20729" y="0"/>
                  <a:pt x="20728" y="0"/>
                </a:cubicBezTo>
                <a:lnTo>
                  <a:pt x="10" y="0"/>
                </a:lnTo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"/>
          <p:cNvSpPr/>
          <p:nvPr/>
        </p:nvSpPr>
        <p:spPr>
          <a:xfrm>
            <a:off x="9259920" y="4917240"/>
            <a:ext cx="6840" cy="349200"/>
          </a:xfrm>
          <a:custGeom>
            <a:avLst/>
            <a:gdLst/>
            <a:ahLst/>
            <a:rect l="l" t="t" r="r" b="b"/>
            <a:pathLst>
              <a:path w="22" h="973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961"/>
                </a:lnTo>
                <a:lnTo>
                  <a:pt x="0" y="962"/>
                </a:lnTo>
                <a:cubicBezTo>
                  <a:pt x="0" y="963"/>
                  <a:pt x="0" y="965"/>
                  <a:pt x="1" y="967"/>
                </a:cubicBezTo>
                <a:cubicBezTo>
                  <a:pt x="2" y="968"/>
                  <a:pt x="4" y="970"/>
                  <a:pt x="5" y="971"/>
                </a:cubicBezTo>
                <a:cubicBezTo>
                  <a:pt x="7" y="972"/>
                  <a:pt x="9" y="972"/>
                  <a:pt x="11" y="972"/>
                </a:cubicBezTo>
                <a:lnTo>
                  <a:pt x="10" y="971"/>
                </a:lnTo>
                <a:lnTo>
                  <a:pt x="11" y="972"/>
                </a:lnTo>
                <a:cubicBezTo>
                  <a:pt x="12" y="972"/>
                  <a:pt x="14" y="972"/>
                  <a:pt x="16" y="971"/>
                </a:cubicBezTo>
                <a:cubicBezTo>
                  <a:pt x="17" y="970"/>
                  <a:pt x="19" y="968"/>
                  <a:pt x="20" y="967"/>
                </a:cubicBezTo>
                <a:cubicBezTo>
                  <a:pt x="21" y="965"/>
                  <a:pt x="21" y="963"/>
                  <a:pt x="21" y="962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"/>
          <p:cNvSpPr/>
          <p:nvPr/>
        </p:nvSpPr>
        <p:spPr>
          <a:xfrm>
            <a:off x="180000" y="1268280"/>
            <a:ext cx="8999640" cy="125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8000" spc="-1" strike="noStrike">
                <a:solidFill>
                  <a:srgbClr val="ffffff"/>
                </a:solidFill>
                <a:latin typeface="a dripping marker"/>
              </a:rPr>
              <a:t>Blackland Radio</a:t>
            </a:r>
            <a:endParaRPr b="0" lang="ru-RU" sz="8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0" name=""/>
          <p:cNvSpPr/>
          <p:nvPr/>
        </p:nvSpPr>
        <p:spPr>
          <a:xfrm>
            <a:off x="258480" y="2988360"/>
            <a:ext cx="3161520" cy="79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Свобода творчества для всех.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"/>
          <p:cNvSpPr/>
          <p:nvPr/>
        </p:nvSpPr>
        <p:spPr>
          <a:xfrm>
            <a:off x="5760000" y="4680000"/>
            <a:ext cx="377964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4000"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2600" spc="-1" strike="noStrike">
                <a:solidFill>
                  <a:srgbClr val="ffffff"/>
                </a:solidFill>
                <a:latin typeface="Arial"/>
              </a:rPr>
              <a:t>Автор: Георгий Пронюк</a:t>
            </a: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2600" spc="-1" strike="noStrike">
                <a:latin typeface="Arial"/>
              </a:rPr>
              <a:t> </a:t>
            </a: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"/>
          <p:cNvSpPr txBox="1"/>
          <p:nvPr/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4400" spc="-1" strike="noStrike">
                <a:latin typeface="Arial"/>
              </a:rPr>
              <a:t>Выводы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49" name=""/>
          <p:cNvSpPr txBox="1"/>
          <p:nvPr/>
        </p:nvSpPr>
        <p:spPr>
          <a:xfrm>
            <a:off x="180000" y="1080000"/>
            <a:ext cx="9071280" cy="39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latin typeface="Arial"/>
              </a:rPr>
              <a:t>Я разработал первый рабочий прототип программы. Это был очень интересный опыт, и я узнал много нового в процессе создания, и у меня есть планы на проект в будущем.</a:t>
            </a:r>
            <a:endParaRPr b="0" lang="ru-RU" sz="1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latin typeface="Arial"/>
              </a:rPr>
              <a:t>Я хочу добавить и реализовать:</a:t>
            </a:r>
            <a:endParaRPr b="0" lang="ru-RU" sz="1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latin typeface="Arial"/>
              </a:rPr>
              <a:t>Возможность использовать программу на сервере. Разделить серверную и клиентскую часть кода.</a:t>
            </a:r>
            <a:endParaRPr b="0" lang="ru-RU" sz="1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latin typeface="Arial"/>
              </a:rPr>
              <a:t>Более функциональную и безопасную авторизацию. Восстановление доступа, хеширование паролей.</a:t>
            </a:r>
            <a:endParaRPr b="0" lang="ru-RU" sz="1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latin typeface="Arial"/>
              </a:rPr>
              <a:t>Больше способов взаимодействия для пользователей: подписки, лайки, комментарии, блокировки.</a:t>
            </a:r>
            <a:endParaRPr b="0" lang="ru-RU" sz="1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latin typeface="Arial"/>
              </a:rPr>
              <a:t>Глобальный поиск пользователей, альбомов и отдельных песен по фильтрам.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"/>
          <p:cNvSpPr/>
          <p:nvPr/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"/>
          <p:cNvSpPr txBox="1"/>
          <p:nvPr/>
        </p:nvSpPr>
        <p:spPr>
          <a:xfrm>
            <a:off x="180000" y="1998000"/>
            <a:ext cx="9539640" cy="147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Спасибо за внимание!</a:t>
            </a:r>
            <a:br/>
            <a:r>
              <a:rPr b="0" lang="ru-RU" sz="1600" spc="-1" strike="noStrike">
                <a:latin typeface="Arial"/>
              </a:rPr>
              <a:t>слушайте хорошую музыку :)</a:t>
            </a:r>
            <a:br/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"/>
          <p:cNvSpPr/>
          <p:nvPr/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ffffff"/>
                </a:solidFill>
                <a:latin typeface="Arial"/>
              </a:rPr>
              <a:t>1. Идея Проекта</a:t>
            </a: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"/>
          <p:cNvSpPr/>
          <p:nvPr/>
        </p:nvSpPr>
        <p:spPr>
          <a:xfrm>
            <a:off x="28836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eeeeee"/>
                </a:solidFill>
                <a:latin typeface="Arial"/>
              </a:rPr>
              <a:t>Я много слушаю музыку, и не всегда обычную. Люблю побаловать себя экспериментальной, некоммерческой музыкой от непопулярных исполнителей. Моя идея заключается в том, чтобы предоставить свободным музыкантам удобную платформу, где они смогут делиться своим творчеством с слушателями, без комерции и контрактов, как на других площадках.</a:t>
            </a:r>
            <a:endParaRPr b="0" lang="ru-RU" sz="2400" spc="-1" strike="noStrike">
              <a:solidFill>
                <a:srgbClr val="eeeeee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"/>
          <p:cNvSpPr/>
          <p:nvPr/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ffffff"/>
                </a:solidFill>
                <a:latin typeface="Arial"/>
              </a:rPr>
              <a:t>2. Описание</a:t>
            </a: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5" name=""/>
          <p:cNvSpPr/>
          <p:nvPr/>
        </p:nvSpPr>
        <p:spPr>
          <a:xfrm>
            <a:off x="540000" y="12600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br/>
            <a:r>
              <a:rPr b="0" lang="ru-RU" sz="2000" spc="-1" strike="noStrike">
                <a:solidFill>
                  <a:srgbClr val="eeeeee"/>
                </a:solidFill>
                <a:latin typeface="Arial"/>
              </a:rPr>
              <a:t>Программа представляет собой приложение с графическим интерфейсом. У каждого пользователя есть аккаунт, в который они могут зайти или зарегистрировать по запуску программы. Любой пользователь сможет загрузить свои альбомы, послушать чужие и даже добавить, не виданный ни кем ранее, свой жанр. Также есть возможность редактировать свой профиль и смотреть страницы других пользователей.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"/>
          <p:cNvSpPr/>
          <p:nvPr/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ffffff"/>
                </a:solidFill>
                <a:latin typeface="Arial"/>
              </a:rPr>
              <a:t>3. Функционал</a:t>
            </a: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7" name=""/>
          <p:cNvSpPr/>
          <p:nvPr/>
        </p:nvSpPr>
        <p:spPr>
          <a:xfrm>
            <a:off x="360000" y="12600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eeeeee"/>
                </a:solidFill>
                <a:latin typeface="Arial"/>
              </a:rPr>
              <a:t>Вход в аккаунты и их регистрация.</a:t>
            </a:r>
            <a:endParaRPr b="0" lang="ru-RU" sz="2200" spc="-1" strike="noStrike">
              <a:solidFill>
                <a:srgbClr val="eeeeee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eeeeee"/>
                </a:solidFill>
                <a:latin typeface="Arial"/>
              </a:rPr>
              <a:t>Загрузка своей музыки.</a:t>
            </a:r>
            <a:endParaRPr b="0" lang="ru-RU" sz="2200" spc="-1" strike="noStrike">
              <a:solidFill>
                <a:srgbClr val="eeeeee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eeeeee"/>
                </a:solidFill>
                <a:latin typeface="Arial"/>
              </a:rPr>
              <a:t>Просмотр чужих альбомов.</a:t>
            </a:r>
            <a:endParaRPr b="0" lang="ru-RU" sz="2200" spc="-1" strike="noStrike">
              <a:solidFill>
                <a:srgbClr val="eeeeee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eeeeee"/>
                </a:solidFill>
                <a:latin typeface="Arial"/>
              </a:rPr>
              <a:t>Редактирование профиля.</a:t>
            </a:r>
            <a:endParaRPr b="0" lang="ru-RU" sz="2200" spc="-1" strike="noStrike">
              <a:solidFill>
                <a:srgbClr val="eeeeee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eeeeee"/>
                </a:solidFill>
                <a:latin typeface="Arial"/>
              </a:rPr>
              <a:t>Удобный плеер для прослушивания.</a:t>
            </a:r>
            <a:endParaRPr b="0" lang="ru-RU" sz="2200" spc="-1" strike="noStrike">
              <a:solidFill>
                <a:srgbClr val="eeeeee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eeeeee"/>
                </a:solidFill>
                <a:latin typeface="Arial"/>
              </a:rPr>
              <a:t>Добавление собственных жанров.</a:t>
            </a:r>
            <a:endParaRPr b="0" lang="ru-RU" sz="2200" spc="-1" strike="noStrike">
              <a:solidFill>
                <a:srgbClr val="eeeeee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"/>
          <p:cNvSpPr/>
          <p:nvPr/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4. Использованные технологии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39" name="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latin typeface="Arial"/>
              </a:rPr>
              <a:t>PyQT5, для графического интерфейса программы.</a:t>
            </a:r>
            <a:endParaRPr b="0" lang="ru-RU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latin typeface="Arial"/>
              </a:rPr>
              <a:t>СУБД Sqlite, для сохранения данных и последующего их использования.</a:t>
            </a:r>
            <a:endParaRPr b="0" lang="ru-RU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latin typeface="Arial"/>
              </a:rPr>
              <a:t>QTMultimedia, для проигрывания музыки.</a:t>
            </a:r>
            <a:endParaRPr b="0" lang="ru-RU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latin typeface="Arial"/>
              </a:rPr>
              <a:t>QT Designer, для верстки окон.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"/>
          <p:cNvSpPr/>
          <p:nvPr/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5. Структура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41" name="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4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Проект разделен на две части: frontend — код, предназначенный для взаимодействия с пользователем (Всеобразные виджеты, окна), и backend — то, как все работает под капотом (Управление БД, API). У каждого класса своя обязанность. Классы, отвечающий за интерфейс не выполняют запросы БД самостоятельно.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"/>
          <p:cNvSpPr/>
          <p:nvPr/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6. Структура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43" name=""/>
          <p:cNvSpPr/>
          <p:nvPr/>
        </p:nvSpPr>
        <p:spPr>
          <a:xfrm>
            <a:off x="504000" y="1326600"/>
            <a:ext cx="9071280" cy="389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latin typeface="Arial"/>
              </a:rPr>
              <a:t>Код, ради удобства, разбит на несколько файлов:</a:t>
            </a:r>
            <a:endParaRPr b="0" lang="ru-RU" sz="13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latin typeface="Arial"/>
              </a:rPr>
              <a:t>Main.py — главный скрипт. Используется для запуска приложения.</a:t>
            </a:r>
            <a:endParaRPr b="0" lang="ru-RU" sz="13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latin typeface="Arial"/>
              </a:rPr>
              <a:t>Util.py — разнообразные утилиты, используемые в коде.</a:t>
            </a:r>
            <a:endParaRPr b="0" lang="ru-RU" sz="13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latin typeface="Arial"/>
              </a:rPr>
              <a:t>Database.py — Управление БД. Вся логика, связанная с хранилищем.</a:t>
            </a:r>
            <a:endParaRPr b="0" lang="ru-RU" sz="13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latin typeface="Arial"/>
              </a:rPr>
              <a:t>Api.py — API. Здесь находятся классы, представляющие из себя результаты запросов из БД (Пользователи, Песни, Жанры, Альбомы). С объектами работать удобнее :)</a:t>
            </a:r>
            <a:endParaRPr b="0" lang="ru-RU" sz="13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latin typeface="Arial"/>
              </a:rPr>
              <a:t>Auth.py — Окно авторизации.</a:t>
            </a:r>
            <a:endParaRPr b="0" lang="ru-RU" sz="13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latin typeface="Arial"/>
              </a:rPr>
              <a:t>Album_window.py — Окно проигрывателя альбомов.</a:t>
            </a:r>
            <a:endParaRPr b="0" lang="ru-RU" sz="13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latin typeface="Arial"/>
              </a:rPr>
              <a:t>Album_creation.py — Окно создания альбома.</a:t>
            </a:r>
            <a:endParaRPr b="0" lang="ru-RU" sz="13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latin typeface="Arial"/>
              </a:rPr>
              <a:t>Album_widget.py — Мини-виджет альбома, который отображается в списке.</a:t>
            </a:r>
            <a:endParaRPr b="0" lang="ru-RU" sz="13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latin typeface="Arial"/>
              </a:rPr>
              <a:t>User_window.py — Окна, связанные с профилем пользователя.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"/>
          <p:cNvSpPr txBox="1"/>
          <p:nvPr/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4400" spc="-1" strike="noStrike">
                <a:latin typeface="Arial"/>
              </a:rPr>
              <a:t>7. Структура БД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45" name=""/>
          <p:cNvSpPr txBox="1"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r>
              <a:rPr b="0" lang="ru-RU" sz="2400" spc="-1" strike="noStrike">
                <a:latin typeface="Arial"/>
                <a:ea typeface="Source Han Sans CN"/>
              </a:rPr>
              <a:t>Всего в базе 4 таблицы: </a:t>
            </a:r>
            <a:endParaRPr b="0" lang="ru-RU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  <a:ea typeface="Source Han Sans CN"/>
              </a:rPr>
              <a:t>Users — информация о пользователях.</a:t>
            </a:r>
            <a:endParaRPr b="0" lang="ru-RU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  <a:ea typeface="Source Han Sans CN"/>
              </a:rPr>
              <a:t>Albums — информация о альбомах.</a:t>
            </a:r>
            <a:endParaRPr b="0" lang="ru-RU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  <a:ea typeface="Source Han Sans CN"/>
              </a:rPr>
              <a:t>Songs — информация о песнях.</a:t>
            </a:r>
            <a:endParaRPr b="0" lang="ru-RU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  <a:ea typeface="Source Han Sans CN"/>
              </a:rPr>
              <a:t>Genres-  информация о жанрах</a:t>
            </a:r>
            <a:endParaRPr b="0" lang="ru-RU" sz="2400" spc="-1" strike="noStrike">
              <a:latin typeface="Arial"/>
            </a:endParaRPr>
          </a:p>
          <a:p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"/>
          <p:cNvSpPr txBox="1"/>
          <p:nvPr/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4400" spc="-1" strike="noStrike">
                <a:latin typeface="Arial"/>
              </a:rPr>
              <a:t>8. Структура БД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47" name=""/>
          <p:cNvSpPr txBox="1"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Все таблицы связаны между собой.</a:t>
            </a:r>
            <a:br/>
            <a:r>
              <a:rPr b="0" lang="ru-RU" sz="3200" spc="-1" strike="noStrike">
                <a:latin typeface="Arial"/>
                <a:ea typeface="Source Han Sans CN"/>
              </a:rPr>
              <a:t>user_id в таблице albums указывает на пользователя, загрузишего альбом, album_id в таблице songs указывает на альбом песни, а genre в albums — на id жанра альбома.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Application>LibreOffice/7.1.6.2.0$Linux_X86_64 LibreOffice_project/10$Build-2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2021-11-05T16:22:30Z</dcterms:created>
  <dc:creator/>
  <dc:description/>
  <dc:language>ru-RU</dc:language>
  <cp:lastModifiedBy/>
  <dcterms:modified xsi:type="dcterms:W3CDTF">2021-11-07T19:53:53Z</dcterms:modified>
  <cp:revision>4</cp:revision>
  <dc:subject/>
  <dc:title>Portfolio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