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71" r:id="rId6"/>
    <p:sldId id="263" r:id="rId7"/>
    <p:sldId id="275" r:id="rId8"/>
    <p:sldId id="265" r:id="rId9"/>
    <p:sldId id="266" r:id="rId10"/>
    <p:sldId id="267" r:id="rId11"/>
    <p:sldId id="268" r:id="rId12"/>
    <p:sldId id="270" r:id="rId13"/>
    <p:sldId id="269" r:id="rId14"/>
    <p:sldId id="278" r:id="rId15"/>
    <p:sldId id="276" r:id="rId16"/>
    <p:sldId id="277" r:id="rId17"/>
    <p:sldId id="272" r:id="rId18"/>
    <p:sldId id="273" r:id="rId19"/>
    <p:sldId id="28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D6C5-A283-457C-97FF-D7D25E2C7D95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FD3C-4E5A-4A25-A1D8-82834E7D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CSC675</a:t>
            </a:r>
            <a:br>
              <a:rPr lang="en-US" dirty="0"/>
            </a:br>
            <a:r>
              <a:rPr lang="en-US" dirty="0"/>
              <a:t>Database Design Project</a:t>
            </a:r>
            <a:br>
              <a:rPr lang="en-US" dirty="0"/>
            </a:br>
            <a:r>
              <a:rPr lang="en-US" dirty="0"/>
              <a:t>Sporting Goods Online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6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7B70-9DA8-4C0E-84C1-5B11BD2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Customer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5DA970-97D4-4388-8D92-6B427591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B944-4CD8-4171-BEF1-41E88FDD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</a:t>
            </a:r>
            <a:r>
              <a:rPr lang="en-US" dirty="0" err="1"/>
              <a:t>Buy_Sell_Order</a:t>
            </a:r>
            <a:r>
              <a:rPr lang="en-US" dirty="0"/>
              <a:t>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CD7D7-526C-4D5D-9435-3911A20CB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8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71FA-CCB1-47B9-A855-D96A1FE3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</a:t>
            </a:r>
            <a:r>
              <a:rPr lang="en-US" dirty="0" err="1"/>
              <a:t>Vend_Product</a:t>
            </a:r>
            <a:r>
              <a:rPr lang="en-US" dirty="0"/>
              <a:t>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53F56D-8A34-413F-875F-8EDC3BE2B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CFAD-1F6D-4F36-97D6-5CFB2C62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Contains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39D734-0C65-4A1F-AB08-0D7585801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263C-37A0-4896-BE47-215724D5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1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Creating a view that hides customer phone number: create view </a:t>
            </a:r>
            <a:r>
              <a:rPr lang="en-US" sz="2800" dirty="0" err="1"/>
              <a:t>Customer_View</a:t>
            </a:r>
            <a:r>
              <a:rPr lang="en-US" sz="2800" dirty="0"/>
              <a:t> as select C_ID, </a:t>
            </a:r>
            <a:r>
              <a:rPr lang="en-US" sz="2800" dirty="0" err="1"/>
              <a:t>C_Name</a:t>
            </a:r>
            <a:r>
              <a:rPr lang="en-US" sz="2800" dirty="0"/>
              <a:t>, </a:t>
            </a:r>
            <a:r>
              <a:rPr lang="en-US" sz="2800" dirty="0" err="1"/>
              <a:t>C_Address</a:t>
            </a:r>
            <a:r>
              <a:rPr lang="en-US" sz="2800" dirty="0"/>
              <a:t> from Customer;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B67E3-4D20-4FFE-A032-3C9B1C271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7058-51F8-4867-8F2F-BF88D383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/>
              <a:t>SQL query using “all”: Find name and price of the product with the highest price:</a:t>
            </a:r>
            <a:br>
              <a:rPr lang="en-US" sz="2200" dirty="0"/>
            </a:br>
            <a:r>
              <a:rPr lang="en-US" sz="2200" dirty="0"/>
              <a:t>select </a:t>
            </a:r>
            <a:r>
              <a:rPr lang="en-US" sz="2200" dirty="0" err="1"/>
              <a:t>P.P_Name</a:t>
            </a:r>
            <a:r>
              <a:rPr lang="en-US" sz="2200" dirty="0"/>
              <a:t>, </a:t>
            </a:r>
            <a:r>
              <a:rPr lang="en-US" sz="2200" dirty="0" err="1"/>
              <a:t>P.P_Price</a:t>
            </a:r>
            <a:r>
              <a:rPr lang="en-US" sz="2200" dirty="0"/>
              <a:t> from </a:t>
            </a:r>
            <a:r>
              <a:rPr lang="en-US" sz="2200" dirty="0" err="1"/>
              <a:t>Vend_Product</a:t>
            </a:r>
            <a:r>
              <a:rPr lang="en-US" sz="2200" dirty="0"/>
              <a:t> P where </a:t>
            </a:r>
            <a:r>
              <a:rPr lang="en-US" sz="2200" dirty="0" err="1"/>
              <a:t>P.P_Price</a:t>
            </a:r>
            <a:r>
              <a:rPr lang="en-US" sz="2200" dirty="0"/>
              <a:t> &gt;= all (select P2.P_Price from </a:t>
            </a:r>
            <a:r>
              <a:rPr lang="en-US" sz="2200" dirty="0" err="1"/>
              <a:t>Vend_Product</a:t>
            </a:r>
            <a:r>
              <a:rPr lang="en-US" sz="2200" dirty="0"/>
              <a:t> P2);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FD03CD-FF05-4059-8FA0-A76142D46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9367-DDB7-4BDB-A54E-024F60A8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SQL query using aggregate “</a:t>
            </a:r>
            <a:r>
              <a:rPr lang="en-US" sz="2000" dirty="0" err="1"/>
              <a:t>avg</a:t>
            </a:r>
            <a:r>
              <a:rPr lang="en-US" sz="2000" dirty="0"/>
              <a:t>”: Find the average price of the products in the Basketball category: </a:t>
            </a:r>
            <a:br>
              <a:rPr lang="en-US" sz="2000" dirty="0"/>
            </a:br>
            <a:r>
              <a:rPr lang="en-US" sz="2000" dirty="0"/>
              <a:t>select </a:t>
            </a:r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err="1"/>
              <a:t>P.P_Price</a:t>
            </a:r>
            <a:r>
              <a:rPr lang="en-US" sz="2000" dirty="0"/>
              <a:t>) as </a:t>
            </a:r>
            <a:r>
              <a:rPr lang="en-US" sz="2000" dirty="0" err="1"/>
              <a:t>avg_price</a:t>
            </a:r>
            <a:r>
              <a:rPr lang="en-US" sz="2000" dirty="0"/>
              <a:t> from </a:t>
            </a:r>
            <a:r>
              <a:rPr lang="en-US" sz="2000" dirty="0" err="1"/>
              <a:t>Vend_Product</a:t>
            </a:r>
            <a:r>
              <a:rPr lang="en-US" sz="2000" dirty="0"/>
              <a:t> P group by </a:t>
            </a:r>
            <a:r>
              <a:rPr lang="en-US" sz="2000" dirty="0" err="1"/>
              <a:t>P.P_Category</a:t>
            </a:r>
            <a:r>
              <a:rPr lang="en-US" sz="2000" dirty="0"/>
              <a:t> having </a:t>
            </a:r>
            <a:r>
              <a:rPr lang="en-US" sz="2000" dirty="0" err="1"/>
              <a:t>P.P_Category</a:t>
            </a:r>
            <a:r>
              <a:rPr lang="en-US" sz="2000" dirty="0"/>
              <a:t> = 'Basketball';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8D6E4F-1DF9-4F31-A34D-C56C1DA46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3E1E-3CDD-4719-AFF4-67730E65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SQL query using “group by”:  Find how many products were sold by employee with ID= 5</a:t>
            </a:r>
            <a:br>
              <a:rPr lang="en-US" sz="2000" dirty="0"/>
            </a:br>
            <a:r>
              <a:rPr lang="en-US" sz="2000" dirty="0"/>
              <a:t>select count(*) from </a:t>
            </a:r>
            <a:r>
              <a:rPr lang="en-US" sz="2000" dirty="0" err="1"/>
              <a:t>Buy_Sell_Order</a:t>
            </a:r>
            <a:r>
              <a:rPr lang="en-US" sz="2000" dirty="0"/>
              <a:t> B group by B.E_ID having B.E_ID = 5;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AE14F59-26C9-4F79-A72A-0F3261C0B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F9EC-155A-4E18-BB21-E5FCAD0D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SQL query using “any”: Find the products that are cheaper than ‘Bat’</a:t>
            </a:r>
            <a:br>
              <a:rPr lang="en-US" sz="2400" dirty="0"/>
            </a:br>
            <a:r>
              <a:rPr lang="en-US" sz="2000" dirty="0"/>
              <a:t>select * from </a:t>
            </a:r>
            <a:r>
              <a:rPr lang="en-US" sz="2000" dirty="0" err="1"/>
              <a:t>Vend_Product</a:t>
            </a:r>
            <a:r>
              <a:rPr lang="en-US" sz="2000" dirty="0"/>
              <a:t> V where </a:t>
            </a:r>
            <a:r>
              <a:rPr lang="en-US" sz="2000" dirty="0" err="1"/>
              <a:t>V.P_Price</a:t>
            </a:r>
            <a:r>
              <a:rPr lang="en-US" sz="2000" dirty="0"/>
              <a:t> &lt; any (select V1.P_Price from </a:t>
            </a:r>
            <a:r>
              <a:rPr lang="en-US" sz="2000" dirty="0" err="1"/>
              <a:t>Vend_Product</a:t>
            </a:r>
            <a:r>
              <a:rPr lang="en-US" sz="2000" dirty="0"/>
              <a:t> V1 where V1.P_Name = 'Bat')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EF7B2F-9618-44FB-9626-2ACC5CCA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B7D9-6B71-4854-86F8-8D5B8A9D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22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1600" dirty="0"/>
              <a:t>SQL query using joins: display name, address and phone number of clients that have bought Batting Gloves</a:t>
            </a:r>
            <a:br>
              <a:rPr lang="en-US" sz="1600" dirty="0"/>
            </a:br>
            <a:r>
              <a:rPr lang="en-US" sz="1600" dirty="0"/>
              <a:t>select </a:t>
            </a:r>
            <a:r>
              <a:rPr lang="en-US" sz="1600" dirty="0" err="1"/>
              <a:t>C.C_Name</a:t>
            </a:r>
            <a:r>
              <a:rPr lang="en-US" sz="1600" dirty="0"/>
              <a:t>, </a:t>
            </a:r>
            <a:r>
              <a:rPr lang="en-US" sz="1600" dirty="0" err="1"/>
              <a:t>C.C_Address</a:t>
            </a:r>
            <a:r>
              <a:rPr lang="en-US" sz="1600" dirty="0"/>
              <a:t>, </a:t>
            </a:r>
            <a:r>
              <a:rPr lang="en-US" sz="1600" dirty="0" err="1"/>
              <a:t>C.C_Phone_Number</a:t>
            </a:r>
            <a:r>
              <a:rPr lang="en-US" sz="1600" dirty="0"/>
              <a:t> from Customer C, </a:t>
            </a:r>
            <a:r>
              <a:rPr lang="en-US" sz="1600" dirty="0" err="1"/>
              <a:t>Buy_Sell_Order</a:t>
            </a:r>
            <a:r>
              <a:rPr lang="en-US" sz="1600" dirty="0"/>
              <a:t> B, </a:t>
            </a:r>
            <a:r>
              <a:rPr lang="en-US" sz="1600" dirty="0" err="1"/>
              <a:t>Vend_Product</a:t>
            </a:r>
            <a:r>
              <a:rPr lang="en-US" sz="1600" dirty="0"/>
              <a:t> V, Contains T where C.C_ID = B.C_ID and T.O_ID=B.O_ID and </a:t>
            </a:r>
            <a:r>
              <a:rPr lang="en-US" sz="1600" dirty="0" err="1"/>
              <a:t>T.P_Code</a:t>
            </a:r>
            <a:r>
              <a:rPr lang="en-US" sz="1600" dirty="0"/>
              <a:t> = </a:t>
            </a:r>
            <a:r>
              <a:rPr lang="en-US" sz="1600" dirty="0" err="1"/>
              <a:t>V.P_Code</a:t>
            </a:r>
            <a:r>
              <a:rPr lang="en-US" sz="1600" dirty="0"/>
              <a:t> and </a:t>
            </a:r>
            <a:r>
              <a:rPr lang="en-US" sz="1600" dirty="0" err="1"/>
              <a:t>V.P_Name</a:t>
            </a:r>
            <a:r>
              <a:rPr lang="en-US" sz="1600" dirty="0"/>
              <a:t> = 'Batting Gloves';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351103-54AD-4BDE-A435-EFE027D1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1476"/>
            <a:ext cx="8229600" cy="44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Store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Store has employees that sell the products. Employees have unique ID, Name and Job Title.</a:t>
            </a:r>
          </a:p>
          <a:p>
            <a:pPr lvl="0"/>
            <a:r>
              <a:rPr lang="en-US" sz="1800" dirty="0"/>
              <a:t>Store has customers who order products. Customers have unique ID, Name, Address and Phone Number. </a:t>
            </a:r>
          </a:p>
          <a:p>
            <a:pPr lvl="0"/>
            <a:r>
              <a:rPr lang="en-US" sz="1800" dirty="0"/>
              <a:t>Products have unique Code, Category, Name, Price and Quantity in Stock.</a:t>
            </a:r>
          </a:p>
          <a:p>
            <a:pPr lvl="0"/>
            <a:r>
              <a:rPr lang="en-US" sz="1800" dirty="0"/>
              <a:t>Customers make orders that contain products. Order has unique ID, Date and Product Quantity. </a:t>
            </a:r>
          </a:p>
          <a:p>
            <a:pPr lvl="0"/>
            <a:r>
              <a:rPr lang="en-US" sz="1800" dirty="0"/>
              <a:t>Store sells products of different vendors. Vendors have unique ID, Name, Address and Phone Number. </a:t>
            </a:r>
          </a:p>
          <a:p>
            <a:pPr lvl="0"/>
            <a:r>
              <a:rPr lang="en-US" sz="1800" dirty="0"/>
              <a:t>Each order has associated with it a customer ID that bought it and an employee ID that sold it. </a:t>
            </a:r>
          </a:p>
          <a:p>
            <a:pPr lvl="0"/>
            <a:r>
              <a:rPr lang="en-US" sz="1800" dirty="0"/>
              <a:t>Each product has associated with it a vendor that sold it.</a:t>
            </a:r>
          </a:p>
          <a:p>
            <a:endParaRPr lang="en-US" sz="1800" dirty="0"/>
          </a:p>
          <a:p>
            <a:pPr lvl="0"/>
            <a:r>
              <a:rPr lang="en-US" sz="1800" dirty="0"/>
              <a:t>The date in which a vendor sold a product is specified.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184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777A-8A89-477B-A8AB-C100F066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92B2-3A58-465B-8B55-5C4F98AB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250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57800" y="2365664"/>
            <a:ext cx="1330035" cy="531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0" y="3127664"/>
            <a:ext cx="1219200" cy="491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9186" y="4419601"/>
            <a:ext cx="1254113" cy="457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89671" y="4121726"/>
            <a:ext cx="919172" cy="678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22" name="Oval 21"/>
          <p:cNvSpPr/>
          <p:nvPr/>
        </p:nvSpPr>
        <p:spPr>
          <a:xfrm>
            <a:off x="531668" y="2228850"/>
            <a:ext cx="952500" cy="4771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C_ID</a:t>
            </a:r>
          </a:p>
        </p:txBody>
      </p:sp>
      <p:sp>
        <p:nvSpPr>
          <p:cNvPr id="23" name="Oval 22"/>
          <p:cNvSpPr/>
          <p:nvPr/>
        </p:nvSpPr>
        <p:spPr>
          <a:xfrm>
            <a:off x="489239" y="2897333"/>
            <a:ext cx="1219200" cy="476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C_Name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457200" y="3595254"/>
            <a:ext cx="1447800" cy="3671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C_Address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5753100" y="1752600"/>
            <a:ext cx="11811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E_ID</a:t>
            </a:r>
          </a:p>
        </p:txBody>
      </p:sp>
      <p:sp>
        <p:nvSpPr>
          <p:cNvPr id="29" name="Oval 28"/>
          <p:cNvSpPr/>
          <p:nvPr/>
        </p:nvSpPr>
        <p:spPr>
          <a:xfrm>
            <a:off x="6837218" y="1943100"/>
            <a:ext cx="1371600" cy="5715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E_Name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>
            <a:off x="6705600" y="2667001"/>
            <a:ext cx="1676400" cy="4606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E_Job_Title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2211072" y="5419725"/>
            <a:ext cx="1600201" cy="600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O_Product_Quantity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6515099" y="3733800"/>
            <a:ext cx="2057401" cy="3671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P_Code</a:t>
            </a:r>
            <a:endParaRPr lang="en-US" sz="1400" u="sng" dirty="0"/>
          </a:p>
        </p:txBody>
      </p:sp>
      <p:sp>
        <p:nvSpPr>
          <p:cNvPr id="33" name="Oval 32"/>
          <p:cNvSpPr/>
          <p:nvPr/>
        </p:nvSpPr>
        <p:spPr>
          <a:xfrm>
            <a:off x="6942310" y="4327813"/>
            <a:ext cx="1524000" cy="4121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P_Name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971800" y="2467408"/>
            <a:ext cx="1847850" cy="238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Vendor</a:t>
            </a:r>
          </a:p>
        </p:txBody>
      </p:sp>
      <p:sp>
        <p:nvSpPr>
          <p:cNvPr id="35" name="Oval 34"/>
          <p:cNvSpPr/>
          <p:nvPr/>
        </p:nvSpPr>
        <p:spPr>
          <a:xfrm>
            <a:off x="1752600" y="2133601"/>
            <a:ext cx="1219200" cy="497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V_ID</a:t>
            </a:r>
          </a:p>
        </p:txBody>
      </p:sp>
      <p:sp>
        <p:nvSpPr>
          <p:cNvPr id="36" name="Oval 35"/>
          <p:cNvSpPr/>
          <p:nvPr/>
        </p:nvSpPr>
        <p:spPr>
          <a:xfrm>
            <a:off x="2819401" y="1724025"/>
            <a:ext cx="1162050" cy="590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V_Name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6391707" y="5407378"/>
            <a:ext cx="1467283" cy="421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P_Quantity_In_Stock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6753980" y="4845627"/>
            <a:ext cx="1371600" cy="32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P_Price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1304057" y="4810555"/>
            <a:ext cx="781051" cy="366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/>
              <a:t>O_ID</a:t>
            </a:r>
          </a:p>
        </p:txBody>
      </p:sp>
      <p:sp>
        <p:nvSpPr>
          <p:cNvPr id="41" name="Oval 40"/>
          <p:cNvSpPr/>
          <p:nvPr/>
        </p:nvSpPr>
        <p:spPr>
          <a:xfrm>
            <a:off x="3981450" y="5029200"/>
            <a:ext cx="1123951" cy="590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O_Date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3105151" y="2893868"/>
            <a:ext cx="1238250" cy="467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V_Phone_Number</a:t>
            </a:r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3981451" y="1943100"/>
            <a:ext cx="1394113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V_address</a:t>
            </a:r>
            <a:endParaRPr lang="en-US" sz="1400" dirty="0"/>
          </a:p>
        </p:txBody>
      </p:sp>
      <p:sp>
        <p:nvSpPr>
          <p:cNvPr id="53" name="Oval 52"/>
          <p:cNvSpPr/>
          <p:nvPr/>
        </p:nvSpPr>
        <p:spPr>
          <a:xfrm>
            <a:off x="914400" y="4145106"/>
            <a:ext cx="1295400" cy="3887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C_Phone_Number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125876" y="3902655"/>
            <a:ext cx="365842" cy="2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20" idx="2"/>
            <a:endCxn id="38" idx="0"/>
          </p:cNvCxnSpPr>
          <p:nvPr/>
        </p:nvCxnSpPr>
        <p:spPr>
          <a:xfrm>
            <a:off x="6149257" y="4800599"/>
            <a:ext cx="976092" cy="606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 flipH="1">
            <a:off x="3981450" y="3505200"/>
            <a:ext cx="1123951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</a:t>
            </a:r>
          </a:p>
        </p:txBody>
      </p:sp>
      <p:sp>
        <p:nvSpPr>
          <p:cNvPr id="66" name="Diamond 65"/>
          <p:cNvSpPr/>
          <p:nvPr/>
        </p:nvSpPr>
        <p:spPr>
          <a:xfrm>
            <a:off x="5120553" y="3135457"/>
            <a:ext cx="1138237" cy="48404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Vend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4678507" y="2897333"/>
            <a:ext cx="884093" cy="697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8" idx="4"/>
          </p:cNvCxnSpPr>
          <p:nvPr/>
        </p:nvCxnSpPr>
        <p:spPr>
          <a:xfrm flipH="1">
            <a:off x="6189516" y="2133600"/>
            <a:ext cx="154134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9" idx="3"/>
            <a:endCxn id="16" idx="3"/>
          </p:cNvCxnSpPr>
          <p:nvPr/>
        </p:nvCxnSpPr>
        <p:spPr>
          <a:xfrm flipH="1">
            <a:off x="6587835" y="2430907"/>
            <a:ext cx="450249" cy="200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30" idx="3"/>
          </p:cNvCxnSpPr>
          <p:nvPr/>
        </p:nvCxnSpPr>
        <p:spPr>
          <a:xfrm>
            <a:off x="6266583" y="2897333"/>
            <a:ext cx="684520" cy="16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34" idx="1"/>
          </p:cNvCxnSpPr>
          <p:nvPr/>
        </p:nvCxnSpPr>
        <p:spPr>
          <a:xfrm flipV="1">
            <a:off x="2590800" y="2586688"/>
            <a:ext cx="381000" cy="44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6" idx="5"/>
          </p:cNvCxnSpPr>
          <p:nvPr/>
        </p:nvCxnSpPr>
        <p:spPr>
          <a:xfrm>
            <a:off x="3811273" y="2228091"/>
            <a:ext cx="74928" cy="202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3"/>
          </p:cNvCxnSpPr>
          <p:nvPr/>
        </p:nvCxnSpPr>
        <p:spPr>
          <a:xfrm flipH="1">
            <a:off x="4114800" y="2300824"/>
            <a:ext cx="70814" cy="166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4" idx="2"/>
          </p:cNvCxnSpPr>
          <p:nvPr/>
        </p:nvCxnSpPr>
        <p:spPr>
          <a:xfrm>
            <a:off x="3895725" y="2705967"/>
            <a:ext cx="85725" cy="19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2007392" y="3802636"/>
            <a:ext cx="964408" cy="4455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1432971" y="2594481"/>
            <a:ext cx="523225" cy="540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17" idx="1"/>
          </p:cNvCxnSpPr>
          <p:nvPr/>
        </p:nvCxnSpPr>
        <p:spPr>
          <a:xfrm>
            <a:off x="1295400" y="3361458"/>
            <a:ext cx="457200" cy="12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6"/>
          </p:cNvCxnSpPr>
          <p:nvPr/>
        </p:nvCxnSpPr>
        <p:spPr>
          <a:xfrm flipV="1">
            <a:off x="1905000" y="3619500"/>
            <a:ext cx="102393" cy="159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722899" y="3629892"/>
            <a:ext cx="464020" cy="52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003380" y="488632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7" idx="2"/>
          </p:cNvCxnSpPr>
          <p:nvPr/>
        </p:nvCxnSpPr>
        <p:spPr>
          <a:xfrm>
            <a:off x="2362200" y="3619500"/>
            <a:ext cx="0" cy="23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356389" y="2708604"/>
            <a:ext cx="1019175" cy="54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3844190" y="4248149"/>
            <a:ext cx="1708248" cy="3394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Contains</a:t>
            </a:r>
          </a:p>
        </p:txBody>
      </p:sp>
      <p:cxnSp>
        <p:nvCxnSpPr>
          <p:cNvPr id="62" name="Straight Connector 61"/>
          <p:cNvCxnSpPr>
            <a:stCxn id="21" idx="3"/>
            <a:endCxn id="20" idx="1"/>
          </p:cNvCxnSpPr>
          <p:nvPr/>
        </p:nvCxnSpPr>
        <p:spPr>
          <a:xfrm>
            <a:off x="5552438" y="4417867"/>
            <a:ext cx="137233" cy="43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543299" y="4419601"/>
            <a:ext cx="419101" cy="114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  <a:endCxn id="39" idx="1"/>
          </p:cNvCxnSpPr>
          <p:nvPr/>
        </p:nvCxnSpPr>
        <p:spPr>
          <a:xfrm>
            <a:off x="6352423" y="4787129"/>
            <a:ext cx="602423" cy="106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01690" y="4533899"/>
            <a:ext cx="322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8" idx="3"/>
            <a:endCxn id="41" idx="1"/>
          </p:cNvCxnSpPr>
          <p:nvPr/>
        </p:nvCxnSpPr>
        <p:spPr>
          <a:xfrm>
            <a:off x="3543299" y="4648201"/>
            <a:ext cx="602750" cy="467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0" idx="7"/>
            <a:endCxn id="18" idx="1"/>
          </p:cNvCxnSpPr>
          <p:nvPr/>
        </p:nvCxnSpPr>
        <p:spPr>
          <a:xfrm flipV="1">
            <a:off x="1970726" y="4648201"/>
            <a:ext cx="318460" cy="215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6515099" y="3301319"/>
            <a:ext cx="1069160" cy="3554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V_Date</a:t>
            </a:r>
            <a:endParaRPr lang="en-US" sz="1400" dirty="0"/>
          </a:p>
        </p:txBody>
      </p:sp>
      <p:cxnSp>
        <p:nvCxnSpPr>
          <p:cNvPr id="114" name="Straight Connector 113"/>
          <p:cNvCxnSpPr>
            <a:stCxn id="66" idx="3"/>
            <a:endCxn id="106" idx="2"/>
          </p:cNvCxnSpPr>
          <p:nvPr/>
        </p:nvCxnSpPr>
        <p:spPr>
          <a:xfrm>
            <a:off x="6258790" y="3377479"/>
            <a:ext cx="256309" cy="10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24F77A7-B621-4F1A-B07B-E1C5B21DBBC7}"/>
              </a:ext>
            </a:extLst>
          </p:cNvPr>
          <p:cNvSpPr/>
          <p:nvPr/>
        </p:nvSpPr>
        <p:spPr>
          <a:xfrm>
            <a:off x="5120552" y="4963389"/>
            <a:ext cx="1467283" cy="4219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P_Category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4B7F3B-9C84-461E-A600-9E7992904FF0}"/>
              </a:ext>
            </a:extLst>
          </p:cNvPr>
          <p:cNvCxnSpPr/>
          <p:nvPr/>
        </p:nvCxnSpPr>
        <p:spPr>
          <a:xfrm flipH="1">
            <a:off x="5753100" y="4787129"/>
            <a:ext cx="169717" cy="196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C75AB0-58F0-4E54-8337-8985E5EA6A93}"/>
              </a:ext>
            </a:extLst>
          </p:cNvPr>
          <p:cNvCxnSpPr/>
          <p:nvPr/>
        </p:nvCxnSpPr>
        <p:spPr>
          <a:xfrm flipV="1">
            <a:off x="5922817" y="3491696"/>
            <a:ext cx="0" cy="621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E56571-93C2-40DE-82B6-30AD5AA517A0}"/>
              </a:ext>
            </a:extLst>
          </p:cNvPr>
          <p:cNvCxnSpPr/>
          <p:nvPr/>
        </p:nvCxnSpPr>
        <p:spPr>
          <a:xfrm flipV="1">
            <a:off x="3453957" y="3825800"/>
            <a:ext cx="832814" cy="5918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47E3D4-BE75-498B-AF1C-D8F26357B6F8}"/>
              </a:ext>
            </a:extLst>
          </p:cNvPr>
          <p:cNvCxnSpPr>
            <a:cxnSpLocks/>
          </p:cNvCxnSpPr>
          <p:nvPr/>
        </p:nvCxnSpPr>
        <p:spPr>
          <a:xfrm flipH="1" flipV="1">
            <a:off x="2727337" y="4110144"/>
            <a:ext cx="104541" cy="3084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Order (</a:t>
            </a:r>
            <a:r>
              <a:rPr lang="en-US" u="sng" dirty="0"/>
              <a:t>O_ID:integer </a:t>
            </a:r>
            <a:r>
              <a:rPr lang="en-US" dirty="0"/>
              <a:t>,O_Date: date, O_Product_Quantity: integer).</a:t>
            </a:r>
          </a:p>
          <a:p>
            <a:pPr lvl="0"/>
            <a:r>
              <a:rPr lang="en-US" dirty="0"/>
              <a:t>Product (</a:t>
            </a:r>
            <a:r>
              <a:rPr lang="en-US" u="sng" dirty="0"/>
              <a:t>P_Code: string</a:t>
            </a:r>
            <a:r>
              <a:rPr lang="en-US" dirty="0"/>
              <a:t>, </a:t>
            </a:r>
            <a:r>
              <a:rPr lang="en-US" dirty="0" err="1"/>
              <a:t>P_Category</a:t>
            </a:r>
            <a:r>
              <a:rPr lang="en-US" dirty="0"/>
              <a:t>: string, </a:t>
            </a:r>
            <a:r>
              <a:rPr lang="en-US" dirty="0" err="1"/>
              <a:t>P_Name</a:t>
            </a:r>
            <a:r>
              <a:rPr lang="en-US" dirty="0"/>
              <a:t>: string, </a:t>
            </a:r>
            <a:r>
              <a:rPr lang="en-US" dirty="0" err="1"/>
              <a:t>P_Price</a:t>
            </a:r>
            <a:r>
              <a:rPr lang="en-US" dirty="0"/>
              <a:t>: real, P_Quantity_In_Stock: integer).</a:t>
            </a:r>
          </a:p>
          <a:p>
            <a:pPr lvl="0"/>
            <a:r>
              <a:rPr lang="en-US" dirty="0"/>
              <a:t>Customer(</a:t>
            </a:r>
            <a:r>
              <a:rPr lang="en-US" u="sng" dirty="0"/>
              <a:t>C_ID: integer</a:t>
            </a:r>
            <a:r>
              <a:rPr lang="en-US" dirty="0"/>
              <a:t>, </a:t>
            </a:r>
            <a:r>
              <a:rPr lang="en-US" dirty="0" err="1"/>
              <a:t>C_Name:string</a:t>
            </a:r>
            <a:r>
              <a:rPr lang="en-US" dirty="0"/>
              <a:t>, </a:t>
            </a:r>
            <a:r>
              <a:rPr lang="en-US" dirty="0" err="1"/>
              <a:t>C_Address:string</a:t>
            </a:r>
            <a:r>
              <a:rPr lang="en-US" dirty="0"/>
              <a:t>, </a:t>
            </a:r>
            <a:r>
              <a:rPr lang="en-US" dirty="0" err="1"/>
              <a:t>C_Phone_Number</a:t>
            </a:r>
            <a:r>
              <a:rPr lang="en-US" dirty="0"/>
              <a:t>: string).</a:t>
            </a:r>
          </a:p>
          <a:p>
            <a:pPr lvl="0"/>
            <a:r>
              <a:rPr lang="en-US" dirty="0"/>
              <a:t>Vendor(</a:t>
            </a:r>
            <a:r>
              <a:rPr lang="en-US" u="sng" dirty="0" err="1"/>
              <a:t>V_ID:integer</a:t>
            </a:r>
            <a:r>
              <a:rPr lang="en-US" dirty="0"/>
              <a:t>, </a:t>
            </a:r>
            <a:r>
              <a:rPr lang="en-US" dirty="0" err="1"/>
              <a:t>V_Name:string</a:t>
            </a:r>
            <a:r>
              <a:rPr lang="en-US" dirty="0"/>
              <a:t>, </a:t>
            </a:r>
            <a:r>
              <a:rPr lang="en-US" dirty="0" err="1"/>
              <a:t>V_Address:string</a:t>
            </a:r>
            <a:r>
              <a:rPr lang="en-US" dirty="0"/>
              <a:t>, </a:t>
            </a:r>
            <a:r>
              <a:rPr lang="en-US" dirty="0" err="1"/>
              <a:t>V_Phone_Number:string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Employee(</a:t>
            </a:r>
            <a:r>
              <a:rPr lang="en-US" u="sng" dirty="0"/>
              <a:t>E_ID: integer</a:t>
            </a:r>
            <a:r>
              <a:rPr lang="en-US" dirty="0"/>
              <a:t>, </a:t>
            </a:r>
            <a:r>
              <a:rPr lang="en-US" dirty="0" err="1"/>
              <a:t>E_Name</a:t>
            </a:r>
            <a:r>
              <a:rPr lang="en-US" dirty="0"/>
              <a:t>: string, </a:t>
            </a:r>
            <a:r>
              <a:rPr lang="en-US" dirty="0" err="1"/>
              <a:t>E_Job_Title:string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Vend(</a:t>
            </a:r>
            <a:r>
              <a:rPr lang="en-US" u="sng" dirty="0"/>
              <a:t>P_Code: string</a:t>
            </a:r>
            <a:r>
              <a:rPr lang="en-US" dirty="0"/>
              <a:t>, V_ID: integer, </a:t>
            </a:r>
            <a:r>
              <a:rPr lang="en-US" dirty="0" err="1"/>
              <a:t>V_Date</a:t>
            </a:r>
            <a:r>
              <a:rPr lang="en-US" dirty="0"/>
              <a:t>: date)</a:t>
            </a:r>
          </a:p>
          <a:p>
            <a:pPr lvl="0"/>
            <a:r>
              <a:rPr lang="en-US" dirty="0"/>
              <a:t>Buy(</a:t>
            </a:r>
            <a:r>
              <a:rPr lang="en-US" u="sng" dirty="0"/>
              <a:t>O_ID: integer</a:t>
            </a:r>
            <a:r>
              <a:rPr lang="en-US" dirty="0"/>
              <a:t>, C_ID: integer)</a:t>
            </a:r>
          </a:p>
          <a:p>
            <a:pPr lvl="0"/>
            <a:r>
              <a:rPr lang="en-US" dirty="0"/>
              <a:t>Sell(</a:t>
            </a:r>
            <a:r>
              <a:rPr lang="en-US" u="sng" dirty="0"/>
              <a:t>O_ID: integer</a:t>
            </a:r>
            <a:r>
              <a:rPr lang="en-US" dirty="0"/>
              <a:t>, E_ID: integer)</a:t>
            </a:r>
          </a:p>
          <a:p>
            <a:pPr lvl="0"/>
            <a:r>
              <a:rPr lang="en-US" dirty="0"/>
              <a:t>Contains(</a:t>
            </a:r>
            <a:r>
              <a:rPr lang="en-US" u="sng" dirty="0"/>
              <a:t>O_ID: integer</a:t>
            </a:r>
            <a:r>
              <a:rPr lang="en-US" dirty="0"/>
              <a:t>, </a:t>
            </a:r>
            <a:r>
              <a:rPr lang="en-US" u="sng" dirty="0"/>
              <a:t>P_Code: string</a:t>
            </a:r>
            <a:r>
              <a:rPr lang="en-US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8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BE79-018C-4F3C-A19D-84CFEF64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Due to Key Constraints we can merge tables (Buy + Sell + Order, Vend +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9434-9689-4183-95A6-ACD55847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Buy_Sell_Order (</a:t>
            </a:r>
            <a:r>
              <a:rPr lang="en-US" u="sng" dirty="0"/>
              <a:t>O_ID:integer </a:t>
            </a:r>
            <a:r>
              <a:rPr lang="en-US" dirty="0"/>
              <a:t>,O_Date: date, O_Product_Quantity: integer, E_ID: integer, C_ID: integer).</a:t>
            </a:r>
          </a:p>
          <a:p>
            <a:pPr lvl="0"/>
            <a:r>
              <a:rPr lang="en-US" dirty="0" err="1"/>
              <a:t>Vend_Product</a:t>
            </a:r>
            <a:r>
              <a:rPr lang="en-US" dirty="0"/>
              <a:t> (</a:t>
            </a:r>
            <a:r>
              <a:rPr lang="en-US" u="sng" dirty="0"/>
              <a:t>P_Code: string</a:t>
            </a:r>
            <a:r>
              <a:rPr lang="en-US" dirty="0"/>
              <a:t>, </a:t>
            </a:r>
            <a:r>
              <a:rPr lang="en-US" dirty="0" err="1"/>
              <a:t>P_Category</a:t>
            </a:r>
            <a:r>
              <a:rPr lang="en-US" dirty="0"/>
              <a:t>: string, </a:t>
            </a:r>
            <a:r>
              <a:rPr lang="en-US" dirty="0" err="1"/>
              <a:t>P_Name</a:t>
            </a:r>
            <a:r>
              <a:rPr lang="en-US" dirty="0"/>
              <a:t>: string, </a:t>
            </a:r>
            <a:r>
              <a:rPr lang="en-US" dirty="0" err="1"/>
              <a:t>P_Price</a:t>
            </a:r>
            <a:r>
              <a:rPr lang="en-US" dirty="0"/>
              <a:t>: real, P_Quantity_In_Stock: integer, </a:t>
            </a:r>
            <a:r>
              <a:rPr lang="en-US" dirty="0" err="1"/>
              <a:t>V_date</a:t>
            </a:r>
            <a:r>
              <a:rPr lang="en-US" dirty="0"/>
              <a:t>: date, V_ID: integer).</a:t>
            </a:r>
          </a:p>
          <a:p>
            <a:pPr lvl="0"/>
            <a:r>
              <a:rPr lang="en-US" dirty="0"/>
              <a:t>Customer(</a:t>
            </a:r>
            <a:r>
              <a:rPr lang="en-US" u="sng" dirty="0"/>
              <a:t>C_ID: integer</a:t>
            </a:r>
            <a:r>
              <a:rPr lang="en-US" dirty="0"/>
              <a:t>, </a:t>
            </a:r>
            <a:r>
              <a:rPr lang="en-US" dirty="0" err="1"/>
              <a:t>C_Name:string</a:t>
            </a:r>
            <a:r>
              <a:rPr lang="en-US" dirty="0"/>
              <a:t>, </a:t>
            </a:r>
            <a:r>
              <a:rPr lang="en-US" dirty="0" err="1"/>
              <a:t>C_Address:string</a:t>
            </a:r>
            <a:r>
              <a:rPr lang="en-US" dirty="0"/>
              <a:t>, </a:t>
            </a:r>
            <a:r>
              <a:rPr lang="en-US" dirty="0" err="1"/>
              <a:t>C_Phone_Number</a:t>
            </a:r>
            <a:r>
              <a:rPr lang="en-US" dirty="0"/>
              <a:t>: string).</a:t>
            </a:r>
          </a:p>
          <a:p>
            <a:pPr lvl="0"/>
            <a:r>
              <a:rPr lang="en-US" dirty="0"/>
              <a:t>Vendor(</a:t>
            </a:r>
            <a:r>
              <a:rPr lang="en-US" u="sng" dirty="0" err="1"/>
              <a:t>V_ID:integer</a:t>
            </a:r>
            <a:r>
              <a:rPr lang="en-US" dirty="0"/>
              <a:t>, </a:t>
            </a:r>
            <a:r>
              <a:rPr lang="en-US" dirty="0" err="1"/>
              <a:t>V_Name:string</a:t>
            </a:r>
            <a:r>
              <a:rPr lang="en-US" dirty="0"/>
              <a:t>, </a:t>
            </a:r>
            <a:r>
              <a:rPr lang="en-US" dirty="0" err="1"/>
              <a:t>V_Address:string</a:t>
            </a:r>
            <a:r>
              <a:rPr lang="en-US" dirty="0"/>
              <a:t>, </a:t>
            </a:r>
            <a:r>
              <a:rPr lang="en-US" dirty="0" err="1"/>
              <a:t>V_Phone_Number:string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Employee(</a:t>
            </a:r>
            <a:r>
              <a:rPr lang="en-US" u="sng" dirty="0"/>
              <a:t>E_ID: integer</a:t>
            </a:r>
            <a:r>
              <a:rPr lang="en-US" dirty="0"/>
              <a:t>, </a:t>
            </a:r>
            <a:r>
              <a:rPr lang="en-US" dirty="0" err="1"/>
              <a:t>E_Name</a:t>
            </a:r>
            <a:r>
              <a:rPr lang="en-US" dirty="0"/>
              <a:t>: string, </a:t>
            </a:r>
            <a:r>
              <a:rPr lang="en-US" dirty="0" err="1"/>
              <a:t>E_Job_Title:string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Contains(</a:t>
            </a:r>
            <a:r>
              <a:rPr lang="en-US" u="sng" dirty="0"/>
              <a:t>O_ID: integer</a:t>
            </a:r>
            <a:r>
              <a:rPr lang="en-US" dirty="0"/>
              <a:t>, </a:t>
            </a:r>
            <a:r>
              <a:rPr lang="en-US" u="sng" dirty="0"/>
              <a:t>P_Code: string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7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DATABASE </a:t>
            </a:r>
            <a:r>
              <a:rPr lang="en-US" dirty="0" err="1"/>
              <a:t>Online_Store</a:t>
            </a:r>
            <a:r>
              <a:rPr lang="en-US" dirty="0"/>
              <a:t>;</a:t>
            </a:r>
          </a:p>
          <a:p>
            <a:r>
              <a:rPr lang="en-US" dirty="0"/>
              <a:t>CREATE TABLE Vendor( V_ID INTEGER, </a:t>
            </a:r>
            <a:r>
              <a:rPr lang="en-US" dirty="0" err="1"/>
              <a:t>V_Name</a:t>
            </a:r>
            <a:r>
              <a:rPr lang="en-US" dirty="0"/>
              <a:t> VARCHAR (128), </a:t>
            </a:r>
            <a:r>
              <a:rPr lang="en-US" dirty="0" err="1"/>
              <a:t>V_Address</a:t>
            </a:r>
            <a:r>
              <a:rPr lang="en-US" dirty="0"/>
              <a:t> VARCHAR (128), </a:t>
            </a:r>
            <a:r>
              <a:rPr lang="en-US" dirty="0" err="1"/>
              <a:t>V_Phone_Number</a:t>
            </a:r>
            <a:r>
              <a:rPr lang="en-US" dirty="0"/>
              <a:t> VARCHAR (16), PRIMARY KEY(V_ID));</a:t>
            </a:r>
          </a:p>
          <a:p>
            <a:r>
              <a:rPr lang="en-US" dirty="0"/>
              <a:t>CREATE TABLE Employee(E_ID INTEGER, </a:t>
            </a:r>
            <a:r>
              <a:rPr lang="en-US" dirty="0" err="1"/>
              <a:t>E_Name</a:t>
            </a:r>
            <a:r>
              <a:rPr lang="en-US" dirty="0"/>
              <a:t> VARCHAR (128),  </a:t>
            </a:r>
            <a:r>
              <a:rPr lang="en-US" dirty="0" err="1"/>
              <a:t>E_Job_Title</a:t>
            </a:r>
            <a:r>
              <a:rPr lang="en-US" dirty="0"/>
              <a:t> VARCHAR (64), PRIMARY KEY(E_ID));</a:t>
            </a:r>
          </a:p>
          <a:p>
            <a:r>
              <a:rPr lang="en-US" dirty="0"/>
              <a:t>CREATE TABLE Customer(C_ID INTEGER, </a:t>
            </a:r>
            <a:r>
              <a:rPr lang="en-US" dirty="0" err="1"/>
              <a:t>C_Name</a:t>
            </a:r>
            <a:r>
              <a:rPr lang="en-US" dirty="0"/>
              <a:t> VARCHAR (128), </a:t>
            </a:r>
            <a:r>
              <a:rPr lang="en-US" dirty="0" err="1"/>
              <a:t>C_Address</a:t>
            </a:r>
            <a:r>
              <a:rPr lang="en-US" dirty="0"/>
              <a:t> VARCHAR (128), </a:t>
            </a:r>
            <a:r>
              <a:rPr lang="en-US" dirty="0" err="1"/>
              <a:t>C_Phone_Number</a:t>
            </a:r>
            <a:r>
              <a:rPr lang="en-US" dirty="0"/>
              <a:t> VARCHAR (16), PRIMARY KEY(C_ID));</a:t>
            </a:r>
          </a:p>
          <a:p>
            <a:r>
              <a:rPr lang="en-US" dirty="0"/>
              <a:t>CREATE TABLE </a:t>
            </a:r>
            <a:r>
              <a:rPr lang="en-US" dirty="0" err="1"/>
              <a:t>Buy_Sell_Order</a:t>
            </a:r>
            <a:r>
              <a:rPr lang="en-US" dirty="0"/>
              <a:t>(O_ID INTEGER, </a:t>
            </a:r>
            <a:r>
              <a:rPr lang="en-US" dirty="0" err="1"/>
              <a:t>O_Date</a:t>
            </a:r>
            <a:r>
              <a:rPr lang="en-US" dirty="0"/>
              <a:t> DATE, </a:t>
            </a:r>
            <a:r>
              <a:rPr lang="en-US" dirty="0" err="1"/>
              <a:t>O_Product_Quantity</a:t>
            </a:r>
            <a:r>
              <a:rPr lang="en-US" dirty="0"/>
              <a:t> INTEGER, C_ID INTEGER, E_ID INTEGER, PRIMARY KEY(O_ID), FOREIGN KEY(C_ID) REFERENCES Customer(C_ID), FOREIGN KEY(E_ID) REFERENCES Employee(E_ID) );</a:t>
            </a:r>
          </a:p>
          <a:p>
            <a:r>
              <a:rPr lang="en-US" dirty="0"/>
              <a:t>CREATE TABLE </a:t>
            </a:r>
            <a:r>
              <a:rPr lang="en-US" dirty="0" err="1"/>
              <a:t>Vend_Product</a:t>
            </a:r>
            <a:r>
              <a:rPr lang="en-US" dirty="0"/>
              <a:t>(</a:t>
            </a:r>
            <a:r>
              <a:rPr lang="en-US" dirty="0" err="1"/>
              <a:t>P_Code</a:t>
            </a:r>
            <a:r>
              <a:rPr lang="en-US" dirty="0"/>
              <a:t> VARCHAR(4), </a:t>
            </a:r>
            <a:r>
              <a:rPr lang="en-US" dirty="0" err="1"/>
              <a:t>P_Category</a:t>
            </a:r>
            <a:r>
              <a:rPr lang="en-US" dirty="0"/>
              <a:t> VARCHAR(64), </a:t>
            </a:r>
            <a:r>
              <a:rPr lang="en-US" dirty="0" err="1"/>
              <a:t>P_Name</a:t>
            </a:r>
            <a:r>
              <a:rPr lang="en-US" dirty="0"/>
              <a:t> VARCHAR (128), </a:t>
            </a:r>
            <a:r>
              <a:rPr lang="en-US" dirty="0" err="1"/>
              <a:t>P_Price</a:t>
            </a:r>
            <a:r>
              <a:rPr lang="en-US" dirty="0"/>
              <a:t> DECIMAL(7,2) , </a:t>
            </a:r>
            <a:r>
              <a:rPr lang="en-US" dirty="0" err="1"/>
              <a:t>P_Quantity_In_Stock</a:t>
            </a:r>
            <a:r>
              <a:rPr lang="en-US" dirty="0"/>
              <a:t> INTEGER, V_ID INTEGER,  </a:t>
            </a:r>
            <a:r>
              <a:rPr lang="en-US" dirty="0" err="1"/>
              <a:t>V_Date</a:t>
            </a:r>
            <a:r>
              <a:rPr lang="en-US" dirty="0"/>
              <a:t> DATE, PRIMARY KEY(</a:t>
            </a:r>
            <a:r>
              <a:rPr lang="en-US" dirty="0" err="1"/>
              <a:t>P_Code</a:t>
            </a:r>
            <a:r>
              <a:rPr lang="en-US" dirty="0"/>
              <a:t>), FOREIGN KEY(V_ID) REFERENCES Vendor(V_ID));</a:t>
            </a:r>
          </a:p>
          <a:p>
            <a:r>
              <a:rPr lang="en-US" dirty="0"/>
              <a:t>CREATE TABLE Contains(O_ID INTEGER, </a:t>
            </a:r>
            <a:r>
              <a:rPr lang="en-US" dirty="0" err="1"/>
              <a:t>P_Code</a:t>
            </a:r>
            <a:r>
              <a:rPr lang="en-US" dirty="0"/>
              <a:t> VARCHAR (4), PRIMARY KEY(O_ID, </a:t>
            </a:r>
            <a:r>
              <a:rPr lang="en-US" dirty="0" err="1"/>
              <a:t>P_Code</a:t>
            </a:r>
            <a:r>
              <a:rPr lang="en-US" dirty="0"/>
              <a:t>), FOREIGN KEY(O_ID) REFERENCES </a:t>
            </a:r>
            <a:r>
              <a:rPr lang="en-US" dirty="0" err="1"/>
              <a:t>Buy_Sell_Order</a:t>
            </a:r>
            <a:r>
              <a:rPr lang="en-US" dirty="0"/>
              <a:t> (O_ID), FOREIGN KEY(</a:t>
            </a:r>
            <a:r>
              <a:rPr lang="en-US" dirty="0" err="1"/>
              <a:t>P_Code</a:t>
            </a:r>
            <a:r>
              <a:rPr lang="en-US" dirty="0"/>
              <a:t>)  REFERENCES </a:t>
            </a:r>
            <a:r>
              <a:rPr lang="en-US" dirty="0" err="1"/>
              <a:t>Vend_Product</a:t>
            </a:r>
            <a:r>
              <a:rPr lang="en-US" dirty="0"/>
              <a:t>(</a:t>
            </a:r>
            <a:r>
              <a:rPr lang="en-US" dirty="0" err="1"/>
              <a:t>P_Code</a:t>
            </a:r>
            <a:r>
              <a:rPr lang="en-US" dirty="0"/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49DA-EDCA-4795-AC4E-34DABFF5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232B-4F28-4682-B1FC-4CA5C868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INDEX </a:t>
            </a:r>
            <a:r>
              <a:rPr lang="en-US" dirty="0" err="1"/>
              <a:t>indx_V_phone</a:t>
            </a:r>
            <a:r>
              <a:rPr lang="en-US" dirty="0"/>
              <a:t> on Vendor(</a:t>
            </a:r>
            <a:r>
              <a:rPr lang="en-US" dirty="0" err="1"/>
              <a:t>V_Phone_Number</a:t>
            </a:r>
            <a:r>
              <a:rPr lang="en-US" dirty="0"/>
              <a:t>);</a:t>
            </a:r>
          </a:p>
          <a:p>
            <a:r>
              <a:rPr lang="en-US" dirty="0"/>
              <a:t>CREATE INDEX </a:t>
            </a:r>
            <a:r>
              <a:rPr lang="en-US" dirty="0" err="1"/>
              <a:t>firstLetter</a:t>
            </a:r>
            <a:r>
              <a:rPr lang="en-US" dirty="0"/>
              <a:t> on </a:t>
            </a:r>
            <a:r>
              <a:rPr lang="en-US" dirty="0" err="1"/>
              <a:t>Vend_Product</a:t>
            </a:r>
            <a:r>
              <a:rPr lang="en-US" dirty="0"/>
              <a:t> (</a:t>
            </a:r>
            <a:r>
              <a:rPr lang="en-US" dirty="0" err="1"/>
              <a:t>P_Name</a:t>
            </a:r>
            <a:r>
              <a:rPr lang="en-US" dirty="0"/>
              <a:t>(1));</a:t>
            </a:r>
          </a:p>
        </p:txBody>
      </p:sp>
    </p:spTree>
    <p:extLst>
      <p:ext uri="{BB962C8B-B14F-4D97-AF65-F5344CB8AC3E}">
        <p14:creationId xmlns:p14="http://schemas.microsoft.com/office/powerpoint/2010/main" val="252230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194F-C7AF-4CEE-AD86-732665DE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Vendor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261857-4546-4EF1-B6EB-5622444A7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1417-52A1-4167-B916-281A767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Employee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DF44B-A5BE-47C6-9DC7-A3F576699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1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32021</TotalTime>
  <Words>1132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CSC675 Database Design Project Sporting Goods Online Store</vt:lpstr>
      <vt:lpstr>Online Store Description</vt:lpstr>
      <vt:lpstr>ER Diagram</vt:lpstr>
      <vt:lpstr>Schema</vt:lpstr>
      <vt:lpstr>Due to Key Constraints we can merge tables (Buy + Sell + Order, Vend + Product)</vt:lpstr>
      <vt:lpstr>Creating Database and Tables</vt:lpstr>
      <vt:lpstr>Creating Index</vt:lpstr>
      <vt:lpstr>Contents of Vendor Table</vt:lpstr>
      <vt:lpstr>Contents of Employee Table</vt:lpstr>
      <vt:lpstr>Contents of Customer Table</vt:lpstr>
      <vt:lpstr>Contents of Buy_Sell_Order Table</vt:lpstr>
      <vt:lpstr>Contents of Vend_Product Table</vt:lpstr>
      <vt:lpstr>Contents of Contains Table</vt:lpstr>
      <vt:lpstr>Creating a view that hides customer phone number: create view Customer_View as select C_ID, C_Name, C_Address from Customer;</vt:lpstr>
      <vt:lpstr>SQL query using “all”: Find name and price of the product with the highest price: select P.P_Name, P.P_Price from Vend_Product P where P.P_Price &gt;= all (select P2.P_Price from Vend_Product P2);</vt:lpstr>
      <vt:lpstr>SQL query using aggregate “avg”: Find the average price of the products in the Basketball category:  select avg(P.P_Price) as avg_price from Vend_Product P group by P.P_Category having P.P_Category = 'Basketball';</vt:lpstr>
      <vt:lpstr>SQL query using “group by”:  Find how many products were sold by employee with ID= 5 select count(*) from Buy_Sell_Order B group by B.E_ID having B.E_ID = 5;</vt:lpstr>
      <vt:lpstr>SQL query using “any”: Find the products that are cheaper than ‘Bat’ select * from Vend_Product V where V.P_Price &lt; any (select V1.P_Price from Vend_Product V1 where V1.P_Name = 'Bat')</vt:lpstr>
      <vt:lpstr>SQL query using joins: display name, address and phone number of clients that have bought Batting Gloves select C.C_Name, C.C_Address, C.C_Phone_Number from Customer C, Buy_Sell_Order B, Vend_Product V, Contains T where C.C_ID = B.C_ID and T.O_ID=B.O_ID and T.P_Code = V.P_Code and V.P_Name = 'Batting Gloves';</vt:lpstr>
      <vt:lpstr>The End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War and Lazarus Games</dc:title>
  <dc:creator>Maria</dc:creator>
  <cp:lastModifiedBy>Maria Vieira</cp:lastModifiedBy>
  <cp:revision>239</cp:revision>
  <dcterms:created xsi:type="dcterms:W3CDTF">2017-11-24T11:18:31Z</dcterms:created>
  <dcterms:modified xsi:type="dcterms:W3CDTF">2018-08-11T02:50:52Z</dcterms:modified>
</cp:coreProperties>
</file>