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3" r:id="rId4"/>
    <p:sldId id="264" r:id="rId5"/>
    <p:sldId id="265" r:id="rId6"/>
    <p:sldId id="262" r:id="rId7"/>
    <p:sldId id="257" r:id="rId8"/>
    <p:sldId id="258" r:id="rId9"/>
    <p:sldId id="259" r:id="rId10"/>
    <p:sldId id="267" r:id="rId11"/>
    <p:sldId id="261" r:id="rId12"/>
    <p:sldId id="292" r:id="rId13"/>
    <p:sldId id="29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6" r:id="rId22"/>
    <p:sldId id="287" r:id="rId23"/>
    <p:sldId id="288" r:id="rId24"/>
    <p:sldId id="289" r:id="rId25"/>
    <p:sldId id="290" r:id="rId26"/>
    <p:sldId id="277" r:id="rId27"/>
    <p:sldId id="276" r:id="rId28"/>
    <p:sldId id="278" r:id="rId29"/>
    <p:sldId id="279" r:id="rId30"/>
    <p:sldId id="280" r:id="rId31"/>
    <p:sldId id="283" r:id="rId32"/>
    <p:sldId id="284" r:id="rId33"/>
    <p:sldId id="294" r:id="rId34"/>
    <p:sldId id="297" r:id="rId35"/>
    <p:sldId id="281" r:id="rId36"/>
    <p:sldId id="282" r:id="rId37"/>
    <p:sldId id="298" r:id="rId38"/>
    <p:sldId id="299" r:id="rId39"/>
    <p:sldId id="285" r:id="rId40"/>
    <p:sldId id="300" r:id="rId41"/>
    <p:sldId id="301" r:id="rId42"/>
    <p:sldId id="302" r:id="rId43"/>
    <p:sldId id="303" r:id="rId44"/>
    <p:sldId id="304" r:id="rId45"/>
    <p:sldId id="291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6" r:id="rId75"/>
    <p:sldId id="333" r:id="rId76"/>
    <p:sldId id="260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527"/>
    <a:srgbClr val="535353"/>
    <a:srgbClr val="DF1531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0"/>
    <p:restoredTop sz="94694"/>
  </p:normalViewPr>
  <p:slideViewPr>
    <p:cSldViewPr snapToGrid="0">
      <p:cViewPr varScale="1">
        <p:scale>
          <a:sx n="105" d="100"/>
          <a:sy n="105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646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127.05502" units="1/cm"/>
          <inkml:channelProperty channel="Y" name="resolution" value="59.19075" units="1/cm"/>
          <inkml:channelProperty channel="T" name="resolution" value="1" units="1/dev"/>
        </inkml:channelProperties>
      </inkml:inkSource>
      <inkml:timestamp xml:id="ts0" timeString="2021-08-23T01:03:36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19472 10864 0,'0'-49'125,"0"24"-109,0 0 125,0-49-126,0-1-15,0 26 16,0-26-16,0 51 15,0-1 1,0 0-16,0-25 31,0 75 141,0 0-125</inkml:trace>
  <inkml:trace contextRef="#ctx0" brushRef="#br0" timeOffset="1748.65">19397 10517 0,'-25'0'172,"25"-25"-125,0 1 46,25 24-77,-25-25 15,25 0-15,0 25 78,0 0-63,24 0 0,-24 25 172,25-25-156,-50 49-47,0 1 31,25-50-15,-1 25 31</inkml:trace>
  <inkml:trace contextRef="#ctx0" brushRef="#br0" timeOffset="3453.24">20439 10691 0,'25'0'156,"0"0"-140,-1 0 15,26 0 0,-25 0-15,0 0-1,-1 0 1,26 0 0,-25 0-1,0 0 17,0 0-1,24 0 16,-24 0 0,0 0 140,0 0-156,24 0-15,-24 0 0,49 0-16,-49 0 15,25 0-15,-25 0 16,-1 0-1,1 0 1</inkml:trace>
  <inkml:trace contextRef="#ctx0" brushRef="#br0" timeOffset="5221.79">21059 10542 0,'25'0'32,"0"0"15,24 0-47,-49 25 15,25-25-15,25 25 16,-25-1-1,-1 1 17,1 0-17,-25 0 17,-49-25 202,24 0-234,0 0 16,-25 0 15,26 0 0,24 25-31,-25-25 16,0 0 31,0 24-32,25 1 188,0 0-171,0 0-32,-25-25 15,1 49 1,24-24-16,-25 0 109</inkml:trace>
  <inkml:trace contextRef="#ctx0" brushRef="#br0" timeOffset="6853.64">22746 10517 0,'-50'25'140,"50"25"-124,0-26-16,0 1 15,0 0-15,0 25 16,0-26 0,0 1-16,0 0 15,0 25 1,0-26 0,0 1-1,0 25 16</inkml:trace>
  <inkml:trace contextRef="#ctx0" brushRef="#br0" timeOffset="8876.7">22547 10864 0,'0'25'157,"0"0"-95,25-25-15,-25 25 0,50 0-16,-50-1 422,25-24-437,24-24-16,-24-1 15,0 0 1,25 25 0,-50-25-1,24 25 95</inkml:trace>
  <inkml:trace contextRef="#ctx0" brushRef="#br0" timeOffset="10261.82">25003 10716 0,'-49'0'31,"24"0"0,0 0-15,0 0-1,-25 0 32,26 0-31,-1 0-16,0 0 15,-25 0 1,26 0-16,-1 0 16,-25 0-1,25 0 1,1 0 0</inkml:trace>
  <inkml:trace contextRef="#ctx0" brushRef="#br0" timeOffset="11693.14">24606 10616 0,'0'-24'47,"-25"24"-16,1 0-15,-1 24-1,25 1 1,-25 25-1,0-50-15,-24 25 16,24-1 0,0 1-1,-25-25-15,50 50 16,-24-25 0,24-1 15,49-24 141,-24 0-157,0 0 1,24 25-16,-24-25 16,0 25-1,0 25 16,24-50-15,-24 0 62</inkml:trace>
  <inkml:trace contextRef="#ctx0" brushRef="#br0" timeOffset="24071.02">19496 12303 0,'0'-49'250,"0"24"-250,0 0 16,0 0-1,0-25 1,0 26 15,0-1 0,0 0-15,0 0 0,-24 50 171</inkml:trace>
  <inkml:trace contextRef="#ctx0" brushRef="#br0" timeOffset="26893.73">19298 12105 0,'0'-25'109,"25"-25"-77,0 25-1,-25 1-15,24 24 46,1-25-31,-25 0 657,25 25-673,25 25 298,-26 0-297,51 24 15,-25-24-16,-50 0 1,49 0-16,-49-1 16,25 1-1,25 0-15,-26 25 16</inkml:trace>
  <inkml:trace contextRef="#ctx0" brushRef="#br0" timeOffset="28205.28">20985 12129 0,'-50'0'156,"-24"0"-140,24 50-16,1-50 15,24 0 1,0 0-16,0 0 15,-25 25-15,26-25 32</inkml:trace>
  <inkml:trace contextRef="#ctx0" brushRef="#br0" timeOffset="29709.69">20588 12055 0,'-25'0'94,"0"0"-79,0 0 32,1 25-47,-1 0 32,25-1-17,0 1 1,-25-25 15,25 25 32,0 25-48,0-25 1,0-1-16,0 1 15,0 25 17,0-25-1,0 24-15,25-49 46,24 50-46,-24-50-1</inkml:trace>
  <inkml:trace contextRef="#ctx0" brushRef="#br0" timeOffset="30957.47">21530 12154 0,'100'0'125,"-76"0"-78,1 0-1,0 0-30,0 0 0,25 0-1,-26 0 1,1 0-16,25 0 16,-25 0-1</inkml:trace>
  <inkml:trace contextRef="#ctx0" brushRef="#br0" timeOffset="32150.03">21903 12080 0,'0'-25'16,"24"25"155,1 0-155,25 0 0,-25 0-1,-1 0 1,26 0 0,-50 25 46,25 0-46,0-1 15,-25 1 31,-25 0-46,0 0 0,0 25-16,-24-26 15,49 1 1,-50-25-16,25 0 16,0 0-16,25 25 15,-49-25-15,24 25 63</inkml:trace>
  <inkml:trace contextRef="#ctx0" brushRef="#br0" timeOffset="35708.75">22920 12105 0,'-25'0'78,"25"24"-63,0 1-15,0 25 16,25 24-16,-25-49 16,0 50-16,0-51 15,24-24-15,-24 25 16,0 25-16,0-25 15,0-1 1,0 26-16</inkml:trace>
  <inkml:trace contextRef="#ctx0" brushRef="#br0" timeOffset="36942.86">22820 12452 0,'25'0'31,"0"0"-15,25 25-1,-50 24 1,49 26-1,-49-26 1,25-24-16,-25 0 16,25 25-16,0-1 15,-1-49-15,-24 50 16,50-25 15,-50-75 204,0 25-235,0-49 15,0 49-15,0-25 16,0-24-16,0 49 15,0 0 1,0 1-16,0-51 16,0 1-1,0 99 157,0 24-172</inkml:trace>
  <inkml:trace contextRef="#ctx0" brushRef="#br0" timeOffset="44404.82">19149 13568 0,'0'25'141,"0"0"-141,0 24 16,0-24-16,0 0 15,0 49-15,0-49 16</inkml:trace>
  <inkml:trace contextRef="#ctx0" brushRef="#br0" timeOffset="46613.03">19000 13717 0,'0'-25'125,"0"0"-93,0 1-17,50-26 1,-25 25-1,-25 0 1,25 1-16,-1 24 16,26 0 390,-50 24-390,25-24-1,0 50 1,-25-25-1,24 0 17,-24-1-17,25 51-15,0-75 16,-25 49 0,25-24-16</inkml:trace>
  <inkml:trace contextRef="#ctx0" brushRef="#br0" timeOffset="47797.51">19645 13494 0,'0'25'78,"0"24"-62,25-49 0,-25 50-16,0-25 0,0 24 15,0 1 1,0-25-16,0 49 16,0-24-1,0-26-15,0 1 16,25 25-1,-25-75 142,0 0-142,-25 0 1,0 1-16</inkml:trace>
  <inkml:trace contextRef="#ctx0" brushRef="#br0" timeOffset="48918.51">19521 13866 0,'0'25'78,"0"-1"-78,0 1 16,0 25-16,0-1 16,25 1-1,-25-25 1,25 0 0,0-25-1,0 24 16,24-24 16,-49-24 156,0-1-156,25-25-31,0 25-16,-25-24 16,25-1-16,-1 25 15,26-74-15,-50 74 16,25 1-16,0-1 31,-1 25 78,-24 25-46</inkml:trace>
  <inkml:trace contextRef="#ctx0" brushRef="#br0" timeOffset="50797.27">20712 13791 0,'25'0'47,"24"0"-47,-73 0 250,-1 0-250,-50 0 16,50 0 0,-49 0-16,0 0 15,49 0 1,0 0 93,50 0-15</inkml:trace>
  <inkml:trace contextRef="#ctx0" brushRef="#br0" timeOffset="52023.9">20414 13643 0,'-49'24'109,"49"1"-77,0 0-17,-25-25 79,50 50 93,-1-1-187,1 26 16,25 24-16,-50-74 16,0 24-16,25 1 15,-1-50 32,1 0 125,0-25-141</inkml:trace>
  <inkml:trace contextRef="#ctx0" brushRef="#br0" timeOffset="53028.54">21233 13692 0,'74'0'31,"-49"0"1,0 0-17,0 0 1,-1 0-16,1 25 15,0-25-15,0 0 16,0 0 0,24 0-16</inkml:trace>
  <inkml:trace contextRef="#ctx0" brushRef="#br0" timeOffset="54133.86">21654 13519 0,'25'49'79,"25"-24"-64,-25 99-15,0-74 16,-1-1-1,1 1-15,25-1 16,-50-24 0,25 0 156,-50 25-141,0-50-16,-25 0 64,26 24-64,-1 1 1,0-25-1,-25 0 32</inkml:trace>
  <inkml:trace contextRef="#ctx0" brushRef="#br0" timeOffset="56717.3">20414 13717 0,'-25'0'94,"50"-25"-78,-25 0-1,25 25 1,-25-24-16,50-1 16,-50 0-1,24 0-15,1 25 16,0 0 15,-25-25 63,25 25-78</inkml:trace>
  <inkml:trace contextRef="#ctx0" brushRef="#br0" timeOffset="60733.81">19248 15205 0,'0'-25'109,"0"1"-15,50 24 47</inkml:trace>
  <inkml:trace contextRef="#ctx0" brushRef="#br0" timeOffset="61757.62">19298 15156 0,'0'24'140,"0"1"-124,0 25-16,0-25 15,0 49-15,0-49 16,0 0-16,0 24 31</inkml:trace>
  <inkml:trace contextRef="#ctx0" brushRef="#br0" timeOffset="63004.93">19149 15156 0,'0'-25'203,"0"0"-203,25 0 16,-25 0 0,25 1-16,0 24 15,-1 0-15,-24-25 78,25 25-62,25 0 140,-25 0-125,-1 0-31,-24 25 16,25 24-16,-25-24 31,25 25 32,-25-26-32,0 1-31,25 25 31</inkml:trace>
  <inkml:trace contextRef="#ctx0" brushRef="#br0" timeOffset="64453.23">19571 15627 0,'0'-25'203,"50"25"-172,-26 0-15,1 0 77,25 0-15,-25 0 47,-1 0-125,1 0 16,50 25 0,-51-25-1,26 0 1</inkml:trace>
  <inkml:trace contextRef="#ctx0" brushRef="#br0" timeOffset="65590.09">20042 15478 0,'0'25'78,"50"0"-78,-25 24 15,24-24 1,-49 0 0,25-25-16,-25 25 15,25 24-15,0-24 31,24 25-31,-49-25 63,0-1-32,-49-24 63,24 0 31,0 0-125,-25 0 16,26 0-16,-1 0 46,0 0 33,-25 0-79,1 0 15</inkml:trace>
  <inkml:trace contextRef="#ctx0" brushRef="#br0" timeOffset="66789.58">19248 15751 0,'-24'0'63,"-1"0"-16,25 25-47,0 0 15,0-1-15,0 1 31,25 25 48,-25-25-79,0-1 15,0 26 16</inkml:trace>
  <inkml:trace contextRef="#ctx0" brushRef="#br0" timeOffset="68701.97">19075 15999 0,'25'0'63,"-25"50"-48,0-1 1,24-49 0,1 50-1,25-25 1,-25 24 31,24-24-32,-49 0 17,0 0 61,25-25-14,0-25-64,0 0-15,24-49 16,26 24-16,-75 25 125</inkml:trace>
  <inkml:trace contextRef="#ctx0" brushRef="#br0" timeOffset="69798.2">18876 15652 0,'-49'0'172,"-1"49"-172,25-49 16,-24 0-1,24 0 1,0 25-16,-24-25 16,24 0-16,-25 25 15</inkml:trace>
  <inkml:trace contextRef="#ctx0" brushRef="#br0" timeOffset="71269.58">18455 15528 0,'0'25'172,"0"24"-156,0-24-1,-50 0 1,50 24-16,-25-24 16,25 0-1,0 0 1,0 0 15,0-1 0,0 26 141,0-25-172,75 0 16,-51-1-16,51 26 16,-1 0-16,-74-26 15,75 1-15,-75 0 16,49 0-16,-49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F67B-6659-D4DE-46C0-D39814143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87259-475D-8D4A-02DB-79EB8B219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0315-D62D-6A50-1C77-44B1AE21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739F-33A8-0815-792F-E7F63C3E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B749-606C-9BEB-CD31-30960491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00B2-6203-4252-4135-0B269C15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48E3B-BE94-C0D5-C0CE-AEBDBC8DE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588F-0955-3DF8-FC4F-DB15D137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01A1-47FC-2F70-747F-356DD2DB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6430-AF38-E89B-890F-FD3E82F9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B5DD-8555-EEE6-FDE4-2E3763C82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D9AA7-ECCC-D488-887B-832E2E7C1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CD38-60C1-F289-E68E-BA86B2B5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49B5-642B-21A1-925F-C6E69238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9945-F71B-B131-58AD-9EEB17FB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BE3C-E307-78B2-8957-9DC05F59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F875-6E21-70EA-3297-45456931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EE95-6904-D52D-7BCB-58DFE469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B50E-9CF3-D496-260E-E3A3C636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D577-7863-5C1F-A6D6-7E025162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F308-D08B-6A25-3B34-57395DA2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EFD6F-78EB-871B-4D81-BBEEED67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528F-E2DB-2D37-8C2C-FCC1F10F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F36E3-9A3D-3A40-B6EE-76027EF1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5FD60-17D5-2679-FC6E-4F12519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D9BB-3B40-5C32-C518-0584EF1A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300E-2273-3B3E-5AF3-978635D95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03D3F-5E83-4062-9349-AD3C1131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9FC45-62AB-3943-E37A-777190D6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02B0F-1525-E2CD-B79A-6BF2E6D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AE481-D762-1C35-DBB2-218C6D7C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25FA-EFD0-0CDB-4094-789FAB06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5574C-5BED-0818-C6C6-9507A9971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5F06E-C137-22CA-2B49-5AFCE49E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EEC71-6650-E0D5-2C86-7BE8A6D2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CCC51-2E75-5CFE-4385-112F87625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D5AD3-300E-FFF9-BC6F-AE3DE29B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688BC-A99A-7895-9C0D-5630A6B4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69A83-DD7F-0080-3361-4AD80A11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AEB2-B6BA-42B5-9C38-436051D6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83F3D-0C72-C421-F9C0-F9F844B9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C9A36-7082-B14C-1113-C0FE812B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8F28B-3B30-89DB-69BD-EFC50AEF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8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D774-CE69-CF62-6CCA-2689D2BB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B6A7F-7059-BCE3-86EC-F1CFA239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956C5-863A-2C34-52AE-B57A3A6D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1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9CB2-54AB-E0CA-B617-81811175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C8C1-7266-A627-FDC9-E7D227F6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9CC6D-4437-C952-BFB7-B69B65EA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0C58-0FCA-B870-BD2F-EA8B985E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9637-18DF-D73F-B675-832019BA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DD896-8405-E901-7761-0BD5F3F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0A9B-E955-95E4-B76C-F036CF59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20846-1AFD-F5AF-EC0A-BB64DC0FC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99693-CEE4-B1B7-25C0-0A884558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4A20B-0145-C7D7-ADCF-4788DB45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24AA6-77E1-A4B9-0F9F-7CF2EE35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3A33-04BA-6727-BF84-428EED61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76140-8732-FE56-6416-F3F7219D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EB1CD-A89E-E6D0-72F5-F2406B33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59A7-B7D0-51F0-5F47-7AF172920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43DE7-E1AB-E347-AC4D-6A13303409E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BEAA-153D-1CE3-D968-4D7C08311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96B0-5A4F-FF63-B4DD-E0C0AAB31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EB542-1B93-5C4B-B732-0581DE80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CSS/CSS3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59EC4-BE26-4F77-AD7C-4AA1E1D8667C}"/>
              </a:ext>
            </a:extLst>
          </p:cNvPr>
          <p:cNvSpPr txBox="1"/>
          <p:nvPr/>
        </p:nvSpPr>
        <p:spPr>
          <a:xfrm>
            <a:off x="5443190" y="2016691"/>
            <a:ext cx="645567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algn="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Programming</a:t>
            </a:r>
          </a:p>
          <a:p>
            <a:pPr algn="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19F8C-C825-71E3-0361-A979EF074398}"/>
              </a:ext>
            </a:extLst>
          </p:cNvPr>
          <p:cNvSpPr txBox="1"/>
          <p:nvPr/>
        </p:nvSpPr>
        <p:spPr>
          <a:xfrm>
            <a:off x="7185269" y="4864003"/>
            <a:ext cx="4713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Irvan Lewenusa 2025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Teknik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732C59-D660-FF7C-6CF6-4BB5011BD855}"/>
              </a:ext>
            </a:extLst>
          </p:cNvPr>
          <p:cNvCxnSpPr>
            <a:cxnSpLocks/>
          </p:cNvCxnSpPr>
          <p:nvPr/>
        </p:nvCxnSpPr>
        <p:spPr>
          <a:xfrm>
            <a:off x="9356942" y="4747364"/>
            <a:ext cx="24291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3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168AA4-6D8E-43EE-BB8C-74F4C438BF9A}"/>
              </a:ext>
            </a:extLst>
          </p:cNvPr>
          <p:cNvSpPr/>
          <p:nvPr/>
        </p:nvSpPr>
        <p:spPr>
          <a:xfrm>
            <a:off x="463138" y="451262"/>
            <a:ext cx="10984675" cy="497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76CA9-11F2-4D7A-8062-73A1EE8D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2BF9-0A11-42DB-93C6-A9810EE4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tambahkan</a:t>
            </a:r>
            <a:r>
              <a:rPr lang="en-US" dirty="0"/>
              <a:t> style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style.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&lt;p </a:t>
            </a:r>
            <a:r>
              <a:rPr lang="en-US" b="1" dirty="0">
                <a:solidFill>
                  <a:srgbClr val="FF0000"/>
                </a:solidFill>
              </a:rPr>
              <a:t>style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=“color: blue;”</a:t>
            </a:r>
            <a:r>
              <a:rPr lang="en-US" b="1" dirty="0">
                <a:solidFill>
                  <a:srgbClr val="FFFF00"/>
                </a:solidFill>
              </a:rPr>
              <a:t>&gt;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Teks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b="1" dirty="0"/>
              <a:t> </a:t>
            </a:r>
            <a:r>
              <a:rPr lang="en-US" b="1" dirty="0" err="1"/>
              <a:t>biru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rgbClr val="FFFF00"/>
                </a:solidFill>
              </a:rPr>
              <a:t>&lt;/p&gt;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Inline style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prioritas</a:t>
            </a:r>
            <a:r>
              <a:rPr lang="en-US" b="1" dirty="0"/>
              <a:t> paling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b="1" dirty="0" err="1"/>
              <a:t>daripada</a:t>
            </a:r>
            <a:r>
              <a:rPr lang="en-US" b="1" dirty="0"/>
              <a:t> external dan internal CSS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46561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D4A52-479F-4912-8C70-40648CEF1DF8}"/>
              </a:ext>
            </a:extLst>
          </p:cNvPr>
          <p:cNvSpPr/>
          <p:nvPr/>
        </p:nvSpPr>
        <p:spPr>
          <a:xfrm>
            <a:off x="463138" y="451262"/>
            <a:ext cx="10984675" cy="54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51D55-5492-4E74-A374-5FC5B888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F700-65DE-4305-A432-5300AA84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5176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Menggunakan</a:t>
            </a:r>
            <a:r>
              <a:rPr lang="en-US" dirty="0"/>
              <a:t> element &lt;style&gt; tag, yang </a:t>
            </a:r>
            <a:r>
              <a:rPr lang="en-US" dirty="0" err="1"/>
              <a:t>dituliskan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element &lt;head&gt; </a:t>
            </a:r>
          </a:p>
          <a:p>
            <a:endParaRPr lang="en-US" dirty="0"/>
          </a:p>
          <a:p>
            <a:r>
              <a:rPr lang="en-US" sz="3000" dirty="0"/>
              <a:t>&lt;head&gt;</a:t>
            </a:r>
          </a:p>
          <a:p>
            <a:pPr lvl="1"/>
            <a:r>
              <a:rPr lang="en-US" sz="2600" dirty="0">
                <a:solidFill>
                  <a:srgbClr val="FFFF00"/>
                </a:solidFill>
              </a:rPr>
              <a:t>&lt;style&gt;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P{</a:t>
            </a:r>
          </a:p>
          <a:p>
            <a:pPr lvl="3"/>
            <a:r>
              <a:rPr lang="en-US" sz="1900" dirty="0" err="1">
                <a:solidFill>
                  <a:srgbClr val="FF0000"/>
                </a:solidFill>
              </a:rPr>
              <a:t>Color:blue</a:t>
            </a:r>
            <a:r>
              <a:rPr lang="en-US" sz="1900" dirty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sz="2600" dirty="0">
                <a:solidFill>
                  <a:srgbClr val="FFFF00"/>
                </a:solidFill>
              </a:rPr>
              <a:t>&lt;/style&gt;</a:t>
            </a:r>
          </a:p>
          <a:p>
            <a:r>
              <a:rPr lang="en-US" sz="3000" dirty="0"/>
              <a:t>&lt;/head&gt;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346115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</a:t>
            </a:r>
            <a:r>
              <a:rPr lang="en-US" dirty="0" err="1"/>
              <a:t>urutan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1975644"/>
            <a:ext cx="7077075" cy="4057650"/>
          </a:xfrm>
        </p:spPr>
      </p:pic>
    </p:spTree>
    <p:extLst>
      <p:ext uri="{BB962C8B-B14F-4D97-AF65-F5344CB8AC3E}">
        <p14:creationId xmlns:p14="http://schemas.microsoft.com/office/powerpoint/2010/main" val="182738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399-28C0-4D08-8E55-C735F97D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" y="3020969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CSS Basic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Selector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CSS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1575-B791-4DF0-97E8-8B818DD9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162" y="2679753"/>
            <a:ext cx="119047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20A4-14A9-421C-A05D-D31040D4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9CF8D-1916-4ACC-92DC-4E0870543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336" y="893905"/>
            <a:ext cx="10123667" cy="5362308"/>
          </a:xfrm>
        </p:spPr>
      </p:pic>
    </p:spTree>
    <p:extLst>
      <p:ext uri="{BB962C8B-B14F-4D97-AF65-F5344CB8AC3E}">
        <p14:creationId xmlns:p14="http://schemas.microsoft.com/office/powerpoint/2010/main" val="242195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A4AE-B2A0-4E58-B681-C50A9A79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A7C8-E195-4C3A-B35F-53A953663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Universal</a:t>
            </a:r>
          </a:p>
          <a:p>
            <a:r>
              <a:rPr lang="en-US" sz="4000" dirty="0"/>
              <a:t>Element</a:t>
            </a:r>
          </a:p>
          <a:p>
            <a:r>
              <a:rPr lang="en-US" sz="4000" dirty="0"/>
              <a:t>Class</a:t>
            </a:r>
          </a:p>
          <a:p>
            <a:r>
              <a:rPr lang="en-US" sz="4000" dirty="0"/>
              <a:t>Id</a:t>
            </a:r>
          </a:p>
          <a:p>
            <a:r>
              <a:rPr lang="en-US" sz="4000" dirty="0" err="1"/>
              <a:t>Atribute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18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4EC7-AEB8-4A43-ABFD-F4B54F99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9406-4FD6-4646-809F-47CFA7D7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Berfungsi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mempengaruhi</a:t>
            </a:r>
            <a:r>
              <a:rPr lang="en-US" sz="3600" dirty="0"/>
              <a:t> </a:t>
            </a:r>
            <a:r>
              <a:rPr lang="en-US" sz="3600" dirty="0" err="1"/>
              <a:t>seluruh</a:t>
            </a:r>
            <a:r>
              <a:rPr lang="en-US" sz="3600" dirty="0"/>
              <a:t> tag </a:t>
            </a:r>
            <a:r>
              <a:rPr lang="en-US" sz="3600" dirty="0" err="1"/>
              <a:t>sehingga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di </a:t>
            </a:r>
            <a:r>
              <a:rPr lang="en-US" sz="3600" dirty="0" err="1"/>
              <a:t>dalam</a:t>
            </a:r>
            <a:r>
              <a:rPr lang="en-US" sz="3600" dirty="0"/>
              <a:t> CSS.</a:t>
            </a:r>
          </a:p>
          <a:p>
            <a:r>
              <a:rPr lang="en-US" sz="3600" dirty="0" err="1"/>
              <a:t>Ditulis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tanda</a:t>
            </a:r>
            <a:r>
              <a:rPr lang="en-US" sz="3600" dirty="0"/>
              <a:t> “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*</a:t>
            </a:r>
            <a:r>
              <a:rPr lang="en-US" sz="4800" dirty="0"/>
              <a:t> </a:t>
            </a:r>
            <a:r>
              <a:rPr lang="en-US" sz="3600" dirty="0"/>
              <a:t>” 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422872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90D5-081D-48C4-9E36-C2D34403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Type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85DA-5D45-4D42-9C93-927A785D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Bisa</a:t>
            </a:r>
            <a:r>
              <a:rPr lang="en-US" sz="3600" dirty="0"/>
              <a:t> juga </a:t>
            </a:r>
            <a:r>
              <a:rPr lang="en-US" sz="3600" dirty="0" err="1"/>
              <a:t>disebut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tag selector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istilah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menunjuk</a:t>
            </a:r>
            <a:r>
              <a:rPr lang="en-US" sz="3600" dirty="0"/>
              <a:t> pada selector yang </a:t>
            </a:r>
            <a:r>
              <a:rPr lang="en-US" sz="3600" dirty="0" err="1"/>
              <a:t>berbentuk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tag HTML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sendiri</a:t>
            </a:r>
            <a:r>
              <a:rPr lang="en-US" sz="3600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40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4216-A4FE-4DCC-BBCB-29502ED3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CF5-9320-4BF2-856F-2B40EFFA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selector </a:t>
            </a:r>
            <a:r>
              <a:rPr lang="en-US" sz="3600" dirty="0" err="1"/>
              <a:t>mencocokkan</a:t>
            </a:r>
            <a:r>
              <a:rPr lang="en-US" sz="3600" dirty="0"/>
              <a:t> </a:t>
            </a:r>
            <a:r>
              <a:rPr lang="en-US" sz="3600" dirty="0" err="1"/>
              <a:t>aturan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yang </a:t>
            </a:r>
            <a:r>
              <a:rPr lang="en-US" sz="3600" dirty="0" err="1"/>
              <a:t>membawa</a:t>
            </a:r>
            <a:r>
              <a:rPr lang="en-US" sz="3600" dirty="0"/>
              <a:t> </a:t>
            </a:r>
            <a:r>
              <a:rPr lang="en-US" sz="3600" dirty="0" err="1"/>
              <a:t>atrribute</a:t>
            </a:r>
            <a:r>
              <a:rPr lang="en-US" sz="3600" dirty="0"/>
              <a:t> </a:t>
            </a:r>
            <a:r>
              <a:rPr lang="en-US" sz="3600" b="1" i="1" dirty="0"/>
              <a:t>class</a:t>
            </a:r>
            <a:r>
              <a:rPr lang="en-US" sz="3600" dirty="0"/>
              <a:t> yang </a:t>
            </a:r>
            <a:r>
              <a:rPr lang="en-US" sz="3600" dirty="0" err="1"/>
              <a:t>nilainya</a:t>
            </a:r>
            <a:r>
              <a:rPr lang="en-US" sz="3600" dirty="0"/>
              <a:t> </a:t>
            </a:r>
            <a:r>
              <a:rPr lang="en-US" sz="3600" dirty="0" err="1"/>
              <a:t>cocok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yang Kita </a:t>
            </a:r>
            <a:r>
              <a:rPr lang="en-US" sz="3600" dirty="0" err="1"/>
              <a:t>tentukan</a:t>
            </a:r>
            <a:r>
              <a:rPr lang="en-US" sz="3600" dirty="0"/>
              <a:t> di c</a:t>
            </a:r>
            <a:r>
              <a:rPr lang="en-US" sz="3600" i="1" dirty="0"/>
              <a:t>lass selector</a:t>
            </a:r>
          </a:p>
          <a:p>
            <a:endParaRPr lang="en-US" sz="3600" i="1" dirty="0"/>
          </a:p>
          <a:p>
            <a:r>
              <a:rPr lang="en-US" sz="3600" i="1" dirty="0"/>
              <a:t>Penulisan </a:t>
            </a:r>
            <a:r>
              <a:rPr lang="en-US" sz="3600" i="1" dirty="0" err="1"/>
              <a:t>menggunakan</a:t>
            </a:r>
            <a:r>
              <a:rPr lang="en-US" sz="3600" i="1" dirty="0"/>
              <a:t> </a:t>
            </a:r>
            <a:r>
              <a:rPr lang="en-US" sz="3600" i="1" dirty="0" err="1"/>
              <a:t>awalan</a:t>
            </a:r>
            <a:r>
              <a:rPr lang="en-US" sz="3600" i="1" dirty="0"/>
              <a:t> </a:t>
            </a:r>
            <a:r>
              <a:rPr lang="en-US" sz="3600" i="1" dirty="0" err="1"/>
              <a:t>tanda</a:t>
            </a:r>
            <a:r>
              <a:rPr lang="en-US" sz="3600" i="1" dirty="0"/>
              <a:t> </a:t>
            </a:r>
            <a:r>
              <a:rPr lang="en-US" sz="3600" i="1" dirty="0" err="1"/>
              <a:t>titik</a:t>
            </a:r>
            <a:r>
              <a:rPr lang="en-US" sz="3600" i="1" dirty="0"/>
              <a:t>  ( . )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2610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51F8-1E20-4380-A8C6-083CE49B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7C88-66EF-4ADE-A544-AB49A6AC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Hampir</a:t>
            </a:r>
            <a:r>
              <a:rPr lang="en-US" sz="3600" dirty="0"/>
              <a:t> </a:t>
            </a:r>
            <a:r>
              <a:rPr lang="en-US" sz="3600" dirty="0" err="1"/>
              <a:t>sama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class selector, </a:t>
            </a:r>
            <a:r>
              <a:rPr lang="en-US" sz="3600" i="1" dirty="0"/>
              <a:t>ID selector</a:t>
            </a:r>
            <a:r>
              <a:rPr lang="en-US" sz="3600" dirty="0"/>
              <a:t> </a:t>
            </a:r>
            <a:r>
              <a:rPr lang="en-US" sz="3600" dirty="0" err="1"/>
              <a:t>bersifat</a:t>
            </a:r>
            <a:r>
              <a:rPr lang="en-US" sz="3600" dirty="0"/>
              <a:t> </a:t>
            </a:r>
            <a:r>
              <a:rPr lang="en-US" sz="3600" dirty="0" err="1"/>
              <a:t>unik</a:t>
            </a:r>
            <a:r>
              <a:rPr lang="en-US" sz="3600" dirty="0"/>
              <a:t> dan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diterapkan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hampir</a:t>
            </a:r>
            <a:r>
              <a:rPr lang="en-US" sz="3600" dirty="0"/>
              <a:t> </a:t>
            </a:r>
            <a:r>
              <a:rPr lang="en-US" sz="3600" dirty="0" err="1"/>
              <a:t>semua</a:t>
            </a:r>
            <a:r>
              <a:rPr lang="en-US" sz="3600" dirty="0"/>
              <a:t> tag HTML, </a:t>
            </a:r>
            <a:r>
              <a:rPr lang="en-US" sz="3600" dirty="0" err="1"/>
              <a:t>tetapi</a:t>
            </a:r>
            <a:r>
              <a:rPr lang="en-US" sz="3600" dirty="0"/>
              <a:t> </a:t>
            </a:r>
            <a:r>
              <a:rPr lang="en-US" sz="3600" dirty="0" err="1"/>
              <a:t>penggunaanya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sekali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halaman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tag HTML </a:t>
            </a:r>
            <a:r>
              <a:rPr lang="en-US" sz="3600" dirty="0" err="1"/>
              <a:t>tertentu</a:t>
            </a:r>
            <a:r>
              <a:rPr lang="en-US" sz="3600" dirty="0"/>
              <a:t>. </a:t>
            </a:r>
          </a:p>
          <a:p>
            <a:r>
              <a:rPr lang="en-US" sz="3600" dirty="0"/>
              <a:t>Penulisan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awalan</a:t>
            </a:r>
            <a:r>
              <a:rPr lang="en-US" sz="3600" dirty="0"/>
              <a:t> </a:t>
            </a:r>
            <a:r>
              <a:rPr lang="en-US" sz="3600" dirty="0" err="1"/>
              <a:t>tanda</a:t>
            </a:r>
            <a:r>
              <a:rPr lang="en-US" sz="3600" dirty="0"/>
              <a:t> </a:t>
            </a:r>
            <a:r>
              <a:rPr lang="en-US" sz="3600" dirty="0" err="1"/>
              <a:t>pagar</a:t>
            </a:r>
            <a:r>
              <a:rPr lang="en-US" sz="3600" dirty="0"/>
              <a:t> ( # )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9018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0CE6-46E4-4A4B-B49A-2A619CA2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E13D-7C1F-4207-A6D1-C531FB0B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CSS (</a:t>
            </a:r>
            <a:r>
              <a:rPr lang="en-US" sz="3200" i="1" dirty="0"/>
              <a:t>Cascading Style Sheet</a:t>
            </a:r>
            <a:r>
              <a:rPr lang="en-US" sz="3200" dirty="0"/>
              <a:t>)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sederhana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mempersingkat</a:t>
            </a:r>
            <a:r>
              <a:rPr lang="en-US" sz="3200" dirty="0"/>
              <a:t> penulisan tag HTML,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i="1" dirty="0"/>
              <a:t>font</a:t>
            </a:r>
            <a:r>
              <a:rPr lang="en-US" sz="3200" dirty="0"/>
              <a:t>, </a:t>
            </a:r>
            <a:r>
              <a:rPr lang="en-US" sz="3200" i="1" dirty="0"/>
              <a:t>color</a:t>
            </a:r>
            <a:r>
              <a:rPr lang="en-US" sz="3200" dirty="0"/>
              <a:t>, </a:t>
            </a:r>
            <a:r>
              <a:rPr lang="en-US" sz="3200" i="1" dirty="0"/>
              <a:t>text</a:t>
            </a:r>
            <a:r>
              <a:rPr lang="en-US" sz="3200" dirty="0"/>
              <a:t> dan </a:t>
            </a:r>
            <a:r>
              <a:rPr lang="en-US" sz="3200" dirty="0" err="1"/>
              <a:t>tabel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ringkas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dirty="0" err="1"/>
              <a:t>pengulangan</a:t>
            </a:r>
            <a:r>
              <a:rPr lang="en-US" sz="3200" dirty="0"/>
              <a:t> penulisan.</a:t>
            </a:r>
            <a:endParaRPr lang="id-ID" sz="32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1924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1550-8B52-46B8-AEAA-29C9BC72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Atribute</a:t>
            </a:r>
            <a:r>
              <a:rPr lang="en-US" dirty="0"/>
              <a:t>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7DCD-C388-477C-A1E2-247F36E9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Khusus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mencari</a:t>
            </a:r>
            <a:r>
              <a:rPr lang="en-US" sz="3600" dirty="0"/>
              <a:t> </a:t>
            </a:r>
            <a:r>
              <a:rPr lang="en-US" sz="3600" dirty="0" err="1"/>
              <a:t>seluruh</a:t>
            </a:r>
            <a:r>
              <a:rPr lang="en-US" sz="3600" dirty="0"/>
              <a:t> tag yang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atribut</a:t>
            </a:r>
            <a:r>
              <a:rPr lang="en-US" sz="3600" dirty="0"/>
              <a:t> </a:t>
            </a:r>
            <a:r>
              <a:rPr lang="en-US" sz="3600" dirty="0" err="1"/>
              <a:t>tertentu</a:t>
            </a:r>
            <a:endParaRPr lang="en-US" sz="3600" dirty="0"/>
          </a:p>
          <a:p>
            <a:r>
              <a:rPr lang="en-US" sz="3600" dirty="0" err="1"/>
              <a:t>Penulisan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awalan</a:t>
            </a:r>
            <a:r>
              <a:rPr lang="en-US" sz="3600" dirty="0"/>
              <a:t> </a:t>
            </a:r>
            <a:r>
              <a:rPr lang="en-US" sz="3600" dirty="0" err="1"/>
              <a:t>tanda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“[   ]“</a:t>
            </a:r>
            <a:endParaRPr lang="id-ID" sz="3600" dirty="0">
              <a:solidFill>
                <a:srgbClr val="FF0000"/>
              </a:solidFill>
            </a:endParaRPr>
          </a:p>
          <a:p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892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olidFill>
                  <a:srgbClr val="FF0000"/>
                </a:solidFill>
              </a:rPr>
              <a:t>{ font-size : 14px;}</a:t>
            </a:r>
          </a:p>
          <a:p>
            <a:endParaRPr lang="en-US" dirty="0"/>
          </a:p>
          <a:p>
            <a:r>
              <a:rPr lang="en-US" dirty="0"/>
              <a:t>h6 </a:t>
            </a:r>
            <a:r>
              <a:rPr lang="en-US" dirty="0">
                <a:solidFill>
                  <a:srgbClr val="FF0000"/>
                </a:solidFill>
              </a:rPr>
              <a:t>{ font-size : 14px;}</a:t>
            </a:r>
          </a:p>
          <a:p>
            <a:endParaRPr lang="en-US" dirty="0"/>
          </a:p>
          <a:p>
            <a:r>
              <a:rPr lang="en-US" dirty="0"/>
              <a:t>p, h6 </a:t>
            </a:r>
            <a:r>
              <a:rPr lang="en-US" dirty="0">
                <a:solidFill>
                  <a:srgbClr val="FF0000"/>
                </a:solidFill>
              </a:rPr>
              <a:t>{ font-size : 14px;}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8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/*     </a:t>
            </a:r>
            <a:r>
              <a:rPr lang="en-US" sz="4400" dirty="0" err="1"/>
              <a:t>ini</a:t>
            </a:r>
            <a:r>
              <a:rPr lang="en-US" sz="4400" dirty="0"/>
              <a:t> comment  */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989741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&lt;div&gt; ?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06073"/>
            <a:ext cx="7882128" cy="4255068"/>
          </a:xfrm>
        </p:spPr>
      </p:pic>
    </p:spTree>
    <p:extLst>
      <p:ext uri="{BB962C8B-B14F-4D97-AF65-F5344CB8AC3E}">
        <p14:creationId xmlns:p14="http://schemas.microsoft.com/office/powerpoint/2010/main" val="3899854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elemet</a:t>
            </a:r>
            <a:r>
              <a:rPr lang="en-US" dirty="0"/>
              <a:t> specific </a:t>
            </a:r>
            <a:r>
              <a:rPr lang="en-US" dirty="0" err="1"/>
              <a:t>css</a:t>
            </a:r>
            <a:r>
              <a:rPr lang="en-US" dirty="0"/>
              <a:t> selector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66" y="2292440"/>
            <a:ext cx="8695297" cy="2637899"/>
          </a:xfrm>
        </p:spPr>
      </p:pic>
    </p:spTree>
    <p:extLst>
      <p:ext uri="{BB962C8B-B14F-4D97-AF65-F5344CB8AC3E}">
        <p14:creationId xmlns:p14="http://schemas.microsoft.com/office/powerpoint/2010/main" val="31733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element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element lain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target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whitespace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58" y="3339653"/>
            <a:ext cx="4648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9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399-28C0-4D08-8E55-C735F97D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50361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CSS Basic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 err="1">
                <a:solidFill>
                  <a:srgbClr val="FF0000"/>
                </a:solidFill>
              </a:rPr>
              <a:t>Jenis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Ukuran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CSS</a:t>
            </a:r>
            <a:endParaRPr lang="id-ID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1575-B791-4DF0-97E8-8B818DD9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162" y="2679753"/>
            <a:ext cx="119047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2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6325FB-5167-4F6B-AA30-0B25A8E6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pada CSS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E128C-F1FF-4DC1-BE5F-C8B48CC5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</a:t>
            </a:r>
            <a:r>
              <a:rPr lang="en-US" sz="4800" dirty="0" err="1"/>
              <a:t>Relatif</a:t>
            </a:r>
            <a:endParaRPr lang="en-US" sz="4800" dirty="0"/>
          </a:p>
          <a:p>
            <a:r>
              <a:rPr lang="en-US" sz="4800" dirty="0"/>
              <a:t>Unit Absolut</a:t>
            </a:r>
          </a:p>
          <a:p>
            <a:r>
              <a:rPr lang="en-US" sz="4800" dirty="0" err="1"/>
              <a:t>Persentase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8802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5488-8AF5-4570-B79E-2F02978B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Relatif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56FA-FC85-4C92-B44E-E828B76F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.</a:t>
            </a:r>
            <a:endParaRPr lang="id-ID" dirty="0"/>
          </a:p>
          <a:p>
            <a:endParaRPr lang="en-US" dirty="0"/>
          </a:p>
          <a:p>
            <a:r>
              <a:rPr lang="en-US" dirty="0"/>
              <a:t>Pixel (px), </a:t>
            </a:r>
            <a:r>
              <a:rPr lang="en-US" dirty="0" err="1"/>
              <a:t>em</a:t>
            </a:r>
            <a:r>
              <a:rPr lang="en-US" dirty="0"/>
              <a:t>, ex, </a:t>
            </a:r>
            <a:r>
              <a:rPr lang="en-US" dirty="0" err="1"/>
              <a:t>vw</a:t>
            </a:r>
            <a:r>
              <a:rPr lang="en-US" dirty="0"/>
              <a:t>, </a:t>
            </a:r>
            <a:r>
              <a:rPr lang="en-US" dirty="0" err="1"/>
              <a:t>vh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en-US" dirty="0"/>
              <a:t>, rem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310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6EFB-FD7B-4F24-AF77-B01E5F0D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Absolut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EE6B-337F-4D97-AD4D-16EFC95E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pasti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terpengaruh</a:t>
            </a:r>
            <a:r>
              <a:rPr lang="en-US" dirty="0"/>
              <a:t> oleh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tag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HTML. </a:t>
            </a:r>
          </a:p>
          <a:p>
            <a:endParaRPr lang="en-US" dirty="0"/>
          </a:p>
          <a:p>
            <a:r>
              <a:rPr lang="en-US" dirty="0" err="1"/>
              <a:t>pt</a:t>
            </a:r>
            <a:r>
              <a:rPr lang="en-US" dirty="0"/>
              <a:t>, pc, in, cm, mm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72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39" y="1828800"/>
            <a:ext cx="4632573" cy="4351338"/>
          </a:xfrm>
        </p:spPr>
      </p:pic>
    </p:spTree>
    <p:extLst>
      <p:ext uri="{BB962C8B-B14F-4D97-AF65-F5344CB8AC3E}">
        <p14:creationId xmlns:p14="http://schemas.microsoft.com/office/powerpoint/2010/main" val="1707797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E237-6F25-4E23-B55E-4F147818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Persentase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8BB4-3F37-4493-BAD6-960D8A988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Persentase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kaitannya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lain. </a:t>
            </a: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Anda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paragraf</a:t>
            </a:r>
            <a:r>
              <a:rPr lang="en-US" sz="2800" dirty="0"/>
              <a:t>, dan Anda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masing-masingnya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setengah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lebar</a:t>
            </a:r>
            <a:r>
              <a:rPr lang="en-US" sz="2800" dirty="0"/>
              <a:t> </a:t>
            </a:r>
            <a:r>
              <a:rPr lang="en-US" sz="2800" dirty="0" err="1"/>
              <a:t>peramban</a:t>
            </a:r>
            <a:r>
              <a:rPr lang="en-US" sz="2800" dirty="0"/>
              <a:t>, Anda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properti</a:t>
            </a:r>
            <a:r>
              <a:rPr lang="en-US" sz="2800" dirty="0"/>
              <a:t> </a:t>
            </a:r>
            <a:r>
              <a:rPr lang="en-US" sz="2800" dirty="0" err="1"/>
              <a:t>paragraf</a:t>
            </a:r>
            <a:r>
              <a:rPr lang="en-US" sz="2800" dirty="0"/>
              <a:t> </a:t>
            </a:r>
            <a:r>
              <a:rPr lang="en-US" sz="2800" dirty="0" err="1"/>
              <a:t>lebar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50%.</a:t>
            </a:r>
          </a:p>
          <a:p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&lt;p&gt; </a:t>
            </a:r>
            <a:r>
              <a:rPr lang="en-US" sz="2800" dirty="0" err="1"/>
              <a:t>berada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lain yang Anda </a:t>
            </a:r>
            <a:r>
              <a:rPr lang="en-US" sz="2800" dirty="0" err="1"/>
              <a:t>tahu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lebar</a:t>
            </a:r>
            <a:r>
              <a:rPr lang="en-US" sz="2800" dirty="0"/>
              <a:t> 500 </a:t>
            </a:r>
            <a:r>
              <a:rPr lang="en-US" sz="2800" dirty="0" err="1"/>
              <a:t>piksel</a:t>
            </a:r>
            <a:r>
              <a:rPr lang="en-US" sz="2800" dirty="0"/>
              <a:t>,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50 </a:t>
            </a:r>
            <a:r>
              <a:rPr lang="en-US" sz="2800" dirty="0" err="1"/>
              <a:t>persen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lebar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yang </a:t>
            </a:r>
            <a:r>
              <a:rPr lang="en-US" sz="2800" dirty="0" err="1"/>
              <a:t>mengandung</a:t>
            </a:r>
            <a:r>
              <a:rPr lang="en-US" sz="2800" dirty="0"/>
              <a:t> (</a:t>
            </a:r>
            <a:r>
              <a:rPr lang="en-US" sz="2800" dirty="0" err="1"/>
              <a:t>atau</a:t>
            </a:r>
            <a:r>
              <a:rPr lang="en-US" sz="2800" dirty="0"/>
              <a:t> 250 </a:t>
            </a:r>
            <a:r>
              <a:rPr lang="en-US" sz="2800" dirty="0" err="1"/>
              <a:t>piksel</a:t>
            </a:r>
            <a:r>
              <a:rPr lang="en-US" sz="2800" dirty="0"/>
              <a:t>).</a:t>
            </a:r>
            <a:endParaRPr lang="id-ID" sz="28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42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399-28C0-4D08-8E55-C735F97D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50361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CSS Basic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 err="1">
                <a:solidFill>
                  <a:srgbClr val="FF0000"/>
                </a:solidFill>
              </a:rPr>
              <a:t>Tipografi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CSS (Font)</a:t>
            </a:r>
            <a:endParaRPr lang="id-ID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1575-B791-4DF0-97E8-8B818DD9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162" y="2679753"/>
            <a:ext cx="119047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1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3111-FA0C-40C8-8929-5DB0D44F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70673D-5008-4635-BC86-3992061E7E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425" y="1068311"/>
          <a:ext cx="11263149" cy="4721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4120">
                  <a:extLst>
                    <a:ext uri="{9D8B030D-6E8A-4147-A177-3AD203B41FA5}">
                      <a16:colId xmlns:a16="http://schemas.microsoft.com/office/drawing/2014/main" val="3894891637"/>
                    </a:ext>
                  </a:extLst>
                </a:gridCol>
                <a:gridCol w="9219029">
                  <a:extLst>
                    <a:ext uri="{9D8B030D-6E8A-4147-A177-3AD203B41FA5}">
                      <a16:colId xmlns:a16="http://schemas.microsoft.com/office/drawing/2014/main" val="2694167948"/>
                    </a:ext>
                  </a:extLst>
                </a:gridCol>
              </a:tblGrid>
              <a:tr h="58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Properti</a:t>
                      </a:r>
                      <a:endParaRPr lang="id-ID" sz="2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Kegunaan</a:t>
                      </a:r>
                      <a:endParaRPr lang="id-ID" sz="2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498150"/>
                  </a:ext>
                </a:extLst>
              </a:tr>
              <a:tr h="12411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font</a:t>
                      </a:r>
                      <a:endParaRPr lang="id-ID" sz="2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Memungkinkan Anda untuk menggabungkan beberapa properti berikut ini menjadi satu.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886287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font-family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Menentukan jenis huruf atau keluarga font yang harus digunakan.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61641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font-size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Menentukan ukuran font.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713298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font-weight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Menentukan apakah font harus normal atau tebal.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040400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font-style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Menentukan apakah font harus normal, miring, atau miring.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880112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font-variant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Menentukan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apakah</a:t>
                      </a:r>
                      <a:r>
                        <a:rPr lang="en-US" sz="2400" dirty="0">
                          <a:effectLst/>
                        </a:rPr>
                        <a:t> font </a:t>
                      </a:r>
                      <a:r>
                        <a:rPr lang="en-US" sz="2400" dirty="0" err="1">
                          <a:effectLst/>
                        </a:rPr>
                        <a:t>harus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berukuran</a:t>
                      </a:r>
                      <a:r>
                        <a:rPr lang="en-US" sz="2400" dirty="0">
                          <a:effectLst/>
                        </a:rPr>
                        <a:t> normal </a:t>
                      </a:r>
                      <a:r>
                        <a:rPr lang="en-US" sz="2400" dirty="0" err="1">
                          <a:effectLst/>
                        </a:rPr>
                        <a:t>atau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kecil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id-ID" sz="2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21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5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399-28C0-4D08-8E55-C735F97D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50361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CSS Basic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Layout </a:t>
            </a:r>
            <a:r>
              <a:rPr lang="en-US" sz="3600" b="1" dirty="0">
                <a:solidFill>
                  <a:srgbClr val="FF0000"/>
                </a:solidFill>
              </a:rPr>
              <a:t>CSS</a:t>
            </a:r>
            <a:endParaRPr lang="id-ID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1575-B791-4DF0-97E8-8B818DD9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162" y="2679753"/>
            <a:ext cx="119047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1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layout on the web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77" y="2693987"/>
            <a:ext cx="8058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1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element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832523"/>
            <a:ext cx="9375556" cy="23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45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box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19" y="2457248"/>
            <a:ext cx="73342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border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19" y="2522537"/>
            <a:ext cx="8334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07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height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2175669"/>
            <a:ext cx="7534275" cy="3657600"/>
          </a:xfrm>
        </p:spPr>
      </p:pic>
    </p:spTree>
    <p:extLst>
      <p:ext uri="{BB962C8B-B14F-4D97-AF65-F5344CB8AC3E}">
        <p14:creationId xmlns:p14="http://schemas.microsoft.com/office/powerpoint/2010/main" val="3518010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04" y="1828800"/>
            <a:ext cx="8116577" cy="4351338"/>
          </a:xfrm>
        </p:spPr>
      </p:pic>
    </p:spTree>
    <p:extLst>
      <p:ext uri="{BB962C8B-B14F-4D97-AF65-F5344CB8AC3E}">
        <p14:creationId xmlns:p14="http://schemas.microsoft.com/office/powerpoint/2010/main" val="227213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0" r="51289"/>
          <a:stretch/>
        </p:blipFill>
        <p:spPr>
          <a:xfrm>
            <a:off x="2966143" y="1974134"/>
            <a:ext cx="5134668" cy="4141610"/>
          </a:xfrm>
        </p:spPr>
      </p:pic>
    </p:spTree>
    <p:extLst>
      <p:ext uri="{BB962C8B-B14F-4D97-AF65-F5344CB8AC3E}">
        <p14:creationId xmlns:p14="http://schemas.microsoft.com/office/powerpoint/2010/main" val="1714643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</a:t>
            </a:r>
            <a:r>
              <a:rPr lang="en-US" dirty="0" err="1"/>
              <a:t>dan</a:t>
            </a:r>
            <a:r>
              <a:rPr lang="en-US" dirty="0"/>
              <a:t> padding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2213769"/>
            <a:ext cx="7829550" cy="35814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8975AD-2560-4925-BC00-150A72F8AA1D}"/>
                  </a:ext>
                </a:extLst>
              </p14:cNvPr>
              <p14:cNvContentPartPr/>
              <p14:nvPr/>
            </p14:nvContentPartPr>
            <p14:xfrm>
              <a:off x="6616800" y="3732480"/>
              <a:ext cx="2384640" cy="2134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8975AD-2560-4925-BC00-150A72F8AA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440" y="3723120"/>
                <a:ext cx="2403360" cy="21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007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representasikan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elements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total width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67" y="2874336"/>
            <a:ext cx="78676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0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border</a:t>
            </a:r>
          </a:p>
          <a:p>
            <a:r>
              <a:rPr lang="en-US" dirty="0"/>
              <a:t>Value : &lt;border-width&gt;||&lt;border-style&gt; || &lt;border-color&gt;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7248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31" y="695460"/>
            <a:ext cx="7704648" cy="5626346"/>
          </a:xfrm>
        </p:spPr>
      </p:pic>
    </p:spTree>
    <p:extLst>
      <p:ext uri="{BB962C8B-B14F-4D97-AF65-F5344CB8AC3E}">
        <p14:creationId xmlns:p14="http://schemas.microsoft.com/office/powerpoint/2010/main" val="488107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boder</a:t>
            </a:r>
            <a:r>
              <a:rPr lang="en-US" dirty="0"/>
              <a:t> style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49" y="2240925"/>
            <a:ext cx="8688002" cy="2650577"/>
          </a:xfrm>
        </p:spPr>
      </p:pic>
    </p:spTree>
    <p:extLst>
      <p:ext uri="{BB962C8B-B14F-4D97-AF65-F5344CB8AC3E}">
        <p14:creationId xmlns:p14="http://schemas.microsoft.com/office/powerpoint/2010/main" val="1593785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29" y="1273240"/>
            <a:ext cx="8983725" cy="4625284"/>
          </a:xfrm>
        </p:spPr>
      </p:pic>
    </p:spTree>
    <p:extLst>
      <p:ext uri="{BB962C8B-B14F-4D97-AF65-F5344CB8AC3E}">
        <p14:creationId xmlns:p14="http://schemas.microsoft.com/office/powerpoint/2010/main" val="4185465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131420"/>
            <a:ext cx="8594725" cy="3772602"/>
          </a:xfrm>
        </p:spPr>
      </p:pic>
    </p:spTree>
    <p:extLst>
      <p:ext uri="{BB962C8B-B14F-4D97-AF65-F5344CB8AC3E}">
        <p14:creationId xmlns:p14="http://schemas.microsoft.com/office/powerpoint/2010/main" val="121104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</a:t>
            </a:r>
            <a:r>
              <a:rPr lang="en-US" dirty="0"/>
              <a:t> 3 property color</a:t>
            </a:r>
          </a:p>
          <a:p>
            <a:endParaRPr lang="en-US" dirty="0"/>
          </a:p>
          <a:p>
            <a:r>
              <a:rPr lang="en-US" dirty="0"/>
              <a:t>background-color</a:t>
            </a:r>
          </a:p>
          <a:p>
            <a:r>
              <a:rPr lang="en-US" dirty="0"/>
              <a:t>border-color</a:t>
            </a:r>
          </a:p>
          <a:p>
            <a:r>
              <a:rPr lang="en-US" dirty="0"/>
              <a:t>color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9210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 err="1"/>
              <a:t>Notasi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21" y="1929597"/>
            <a:ext cx="3966693" cy="4500671"/>
          </a:xfrm>
        </p:spPr>
      </p:pic>
    </p:spTree>
    <p:extLst>
      <p:ext uri="{BB962C8B-B14F-4D97-AF65-F5344CB8AC3E}">
        <p14:creationId xmlns:p14="http://schemas.microsoft.com/office/powerpoint/2010/main" val="1428259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Hexadesimal</a:t>
            </a:r>
            <a:r>
              <a:rPr lang="en-US" dirty="0"/>
              <a:t> </a:t>
            </a:r>
            <a:r>
              <a:rPr lang="en-US" dirty="0" err="1"/>
              <a:t>Notasi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#000000</a:t>
            </a:r>
          </a:p>
          <a:p>
            <a:r>
              <a:rPr lang="en-US" dirty="0"/>
              <a:t>#000</a:t>
            </a:r>
          </a:p>
          <a:p>
            <a:r>
              <a:rPr lang="en-US" dirty="0"/>
              <a:t>#ff6600</a:t>
            </a:r>
          </a:p>
          <a:p>
            <a:r>
              <a:rPr lang="en-US" dirty="0"/>
              <a:t>#f60</a:t>
            </a:r>
          </a:p>
          <a:p>
            <a:endParaRPr lang="en-US" dirty="0"/>
          </a:p>
          <a:p>
            <a:r>
              <a:rPr lang="en-US" dirty="0"/>
              <a:t>#ff33ab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745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0" t="68370"/>
          <a:stretch/>
        </p:blipFill>
        <p:spPr>
          <a:xfrm>
            <a:off x="2717443" y="2065513"/>
            <a:ext cx="5151930" cy="3960078"/>
          </a:xfrm>
        </p:spPr>
      </p:pic>
    </p:spTree>
    <p:extLst>
      <p:ext uri="{BB962C8B-B14F-4D97-AF65-F5344CB8AC3E}">
        <p14:creationId xmlns:p14="http://schemas.microsoft.com/office/powerpoint/2010/main" val="537766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5" y="1866106"/>
            <a:ext cx="6134100" cy="4276725"/>
          </a:xfrm>
        </p:spPr>
      </p:pic>
    </p:spTree>
    <p:extLst>
      <p:ext uri="{BB962C8B-B14F-4D97-AF65-F5344CB8AC3E}">
        <p14:creationId xmlns:p14="http://schemas.microsoft.com/office/powerpoint/2010/main" val="1016556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75" y="1691322"/>
            <a:ext cx="7991475" cy="4057650"/>
          </a:xfrm>
        </p:spPr>
      </p:pic>
    </p:spTree>
    <p:extLst>
      <p:ext uri="{BB962C8B-B14F-4D97-AF65-F5344CB8AC3E}">
        <p14:creationId xmlns:p14="http://schemas.microsoft.com/office/powerpoint/2010/main" val="1808639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 property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transparansi</a:t>
            </a:r>
            <a:r>
              <a:rPr lang="en-US" dirty="0"/>
              <a:t> border, backgrounds </a:t>
            </a:r>
            <a:r>
              <a:rPr lang="en-US" dirty="0" err="1"/>
              <a:t>dsb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0-1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52" y="2359919"/>
            <a:ext cx="67818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82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5" y="1889919"/>
            <a:ext cx="6858000" cy="4229100"/>
          </a:xfrm>
        </p:spPr>
      </p:pic>
    </p:spTree>
    <p:extLst>
      <p:ext uri="{BB962C8B-B14F-4D97-AF65-F5344CB8AC3E}">
        <p14:creationId xmlns:p14="http://schemas.microsoft.com/office/powerpoint/2010/main" val="2517423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2" y="1905000"/>
            <a:ext cx="3952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64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02" y="1918251"/>
            <a:ext cx="4482652" cy="42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40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Framework and grids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3" y="2752735"/>
            <a:ext cx="5498023" cy="2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48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7" y="2520915"/>
            <a:ext cx="5224550" cy="2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37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83" y="2144191"/>
            <a:ext cx="4829008" cy="37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013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Normal Flow</a:t>
            </a:r>
          </a:p>
          <a:p>
            <a:r>
              <a:rPr lang="en-US" sz="3200" dirty="0"/>
              <a:t>Element Floating</a:t>
            </a:r>
          </a:p>
          <a:p>
            <a:r>
              <a:rPr lang="en-US" sz="3200" dirty="0"/>
              <a:t>Absolute Positioning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23177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Selector</a:t>
            </a:r>
          </a:p>
          <a:p>
            <a:r>
              <a:rPr lang="en-US" dirty="0"/>
              <a:t>Declaration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Selector			Property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Declaration Block		Value</a:t>
            </a:r>
          </a:p>
          <a:p>
            <a:endParaRPr lang="en-US" dirty="0"/>
          </a:p>
          <a:p>
            <a:pPr marL="0" indent="0">
              <a:buNone/>
            </a:pPr>
            <a:endParaRPr lang="id-ID" sz="36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586" y="3245476"/>
            <a:ext cx="33855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2034862" y="3279957"/>
            <a:ext cx="2622834" cy="120032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font-family </a:t>
            </a:r>
            <a:r>
              <a:rPr lang="en-US" dirty="0">
                <a:solidFill>
                  <a:srgbClr val="FFFF00"/>
                </a:solidFill>
              </a:rPr>
              <a:t>: Arial;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font-size : </a:t>
            </a:r>
            <a:r>
              <a:rPr lang="en-US" dirty="0">
                <a:solidFill>
                  <a:srgbClr val="FFFF00"/>
                </a:solidFill>
              </a:rPr>
              <a:t>14px;</a:t>
            </a:r>
          </a:p>
          <a:p>
            <a:r>
              <a:rPr lang="en-US" dirty="0"/>
              <a:t>}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508680" y="4876937"/>
            <a:ext cx="338554" cy="309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08680" y="5373990"/>
            <a:ext cx="338554" cy="309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488419" y="4875295"/>
            <a:ext cx="338554" cy="309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488419" y="5373169"/>
            <a:ext cx="338554" cy="3090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24319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Flow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style (browser default layout method)</a:t>
            </a:r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89" y="2636837"/>
            <a:ext cx="8086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2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position</a:t>
            </a:r>
          </a:p>
          <a:p>
            <a:r>
              <a:rPr lang="en-US" dirty="0"/>
              <a:t>Value : static| relative | absolute | inherit | fixed</a:t>
            </a:r>
          </a:p>
          <a:p>
            <a:endParaRPr lang="en-US" dirty="0"/>
          </a:p>
          <a:p>
            <a:r>
              <a:rPr lang="en-US" dirty="0"/>
              <a:t>inherit </a:t>
            </a:r>
            <a:r>
              <a:rPr lang="en-US" dirty="0">
                <a:sym typeface="Wingdings" panose="05000000000000000000" pitchFamily="2" charset="2"/>
              </a:rPr>
              <a:t> value </a:t>
            </a:r>
            <a:r>
              <a:rPr lang="en-US" dirty="0" err="1">
                <a:sym typeface="Wingdings" panose="05000000000000000000" pitchFamily="2" charset="2"/>
              </a:rPr>
              <a:t>posisi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element parent yang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static </a:t>
            </a:r>
            <a:r>
              <a:rPr lang="en-US" dirty="0">
                <a:sym typeface="Wingdings" panose="05000000000000000000" pitchFamily="2" charset="2"/>
              </a:rPr>
              <a:t> normal document flow yang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</a:p>
          <a:p>
            <a:r>
              <a:rPr lang="en-US" dirty="0">
                <a:sym typeface="Wingdings" panose="05000000000000000000" pitchFamily="2" charset="2"/>
              </a:rPr>
              <a:t>relative  </a:t>
            </a:r>
            <a:r>
              <a:rPr lang="en-US" dirty="0" err="1">
                <a:sym typeface="Wingdings" panose="05000000000000000000" pitchFamily="2" charset="2"/>
              </a:rPr>
              <a:t>masih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mempertimbangkan</a:t>
            </a:r>
            <a:r>
              <a:rPr lang="en-US" dirty="0">
                <a:sym typeface="Wingdings" panose="05000000000000000000" pitchFamily="2" charset="2"/>
              </a:rPr>
              <a:t> default flow document </a:t>
            </a:r>
            <a:r>
              <a:rPr lang="en-US" dirty="0" err="1">
                <a:sym typeface="Wingdings" panose="05000000000000000000" pitchFamily="2" charset="2"/>
              </a:rPr>
              <a:t>tetapi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mengizinkan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perubahan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nilai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suatu</a:t>
            </a:r>
            <a:r>
              <a:rPr lang="en-US" dirty="0">
                <a:sym typeface="Wingdings" panose="05000000000000000000" pitchFamily="2" charset="2"/>
              </a:rPr>
              <a:t> element </a:t>
            </a:r>
            <a:r>
              <a:rPr lang="en-US" dirty="0" err="1">
                <a:sym typeface="Wingdings" panose="05000000000000000000" pitchFamily="2" charset="2"/>
              </a:rPr>
              <a:t>tertentu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42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Properti </a:t>
            </a:r>
            <a:r>
              <a:rPr lang="id-ID" i="1" dirty="0"/>
              <a:t>static</a:t>
            </a:r>
            <a:r>
              <a:rPr lang="id-ID" b="1" i="1" dirty="0"/>
              <a:t> </a:t>
            </a:r>
            <a:r>
              <a:rPr lang="id-ID" dirty="0"/>
              <a:t>merupakan properti bawaan semua elemen, dimana semua elemen akan memiliki properti ini. Dengan properti ini, elemen akan menempati posisi mengikuti alur halaman.</a:t>
            </a:r>
          </a:p>
          <a:p>
            <a:r>
              <a:rPr lang="id-ID" dirty="0"/>
              <a:t>Jadi, apabila kita menambahkan </a:t>
            </a:r>
            <a:r>
              <a:rPr lang="id-ID" i="1" dirty="0"/>
              <a:t>value</a:t>
            </a:r>
            <a:r>
              <a:rPr lang="id-ID" b="1" i="1" dirty="0"/>
              <a:t> top, bottom, left, right</a:t>
            </a:r>
            <a:r>
              <a:rPr lang="id-ID" i="1" dirty="0"/>
              <a:t>, value </a:t>
            </a:r>
            <a:r>
              <a:rPr lang="id-ID" dirty="0"/>
              <a:t>tersebut tidak akan menghasilkan apapun.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683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Posisi elemen tetap mengikuti alur dokumen, hampir sama dengan </a:t>
            </a:r>
            <a:r>
              <a:rPr lang="id-ID" i="1" dirty="0"/>
              <a:t>value </a:t>
            </a:r>
            <a:r>
              <a:rPr lang="id-ID" b="1" dirty="0"/>
              <a:t>static</a:t>
            </a:r>
            <a:r>
              <a:rPr lang="id-ID" dirty="0"/>
              <a:t>. Yang menjadi perbedaan yaitu, </a:t>
            </a:r>
            <a:r>
              <a:rPr lang="id-ID" i="1" dirty="0"/>
              <a:t>value</a:t>
            </a:r>
            <a:r>
              <a:rPr lang="id-ID" b="1" dirty="0"/>
              <a:t> top, bottom, left, right</a:t>
            </a:r>
            <a:r>
              <a:rPr lang="id-ID" dirty="0"/>
              <a:t> akan berfungsi. Pengaturan posisi pada suatu elemen menggunakan </a:t>
            </a:r>
            <a:r>
              <a:rPr lang="id-ID" i="1" dirty="0"/>
              <a:t>value</a:t>
            </a:r>
            <a:r>
              <a:rPr lang="id-ID" dirty="0"/>
              <a:t> tersebut akan “mendorong” elemen tersebut ke arah yang diinginkan</a:t>
            </a:r>
          </a:p>
        </p:txBody>
      </p:sp>
    </p:spTree>
    <p:extLst>
      <p:ext uri="{BB962C8B-B14F-4D97-AF65-F5344CB8AC3E}">
        <p14:creationId xmlns:p14="http://schemas.microsoft.com/office/powerpoint/2010/main" val="33466589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888942"/>
            <a:ext cx="8594725" cy="4231054"/>
          </a:xfrm>
        </p:spPr>
      </p:pic>
    </p:spTree>
    <p:extLst>
      <p:ext uri="{BB962C8B-B14F-4D97-AF65-F5344CB8AC3E}">
        <p14:creationId xmlns:p14="http://schemas.microsoft.com/office/powerpoint/2010/main" val="1145138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123992"/>
            <a:ext cx="8594725" cy="3760954"/>
          </a:xfrm>
        </p:spPr>
      </p:pic>
    </p:spTree>
    <p:extLst>
      <p:ext uri="{BB962C8B-B14F-4D97-AF65-F5344CB8AC3E}">
        <p14:creationId xmlns:p14="http://schemas.microsoft.com/office/powerpoint/2010/main" val="30210059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Elemen akan dihilangkan / dicabut dari alur dokumen, dan elemen lainnya akan bekerja sebagaimana mestinya (tidak terganggu dengan elemen yang diberikan properti </a:t>
            </a:r>
            <a:r>
              <a:rPr lang="id-ID" b="1" dirty="0"/>
              <a:t>absolute</a:t>
            </a:r>
            <a:r>
              <a:rPr lang="id-ID" dirty="0"/>
              <a:t>)</a:t>
            </a:r>
          </a:p>
          <a:p>
            <a:r>
              <a:rPr lang="id-ID" dirty="0"/>
              <a:t>Apabila element yang mempunyai properti absolute tersebut ada didalam sebuah element lagi (parent), maka element tersebut akan diabaikan, seakan-akan elemen tersebut tidak ada di dalam element parent tersebut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2411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Elemen akan dicabut / dilepas dari alur dokumen, hampir sama dengan elemen yang diberi properti </a:t>
            </a:r>
            <a:r>
              <a:rPr lang="id-ID" b="1" dirty="0"/>
              <a:t>absolute</a:t>
            </a:r>
            <a:r>
              <a:rPr lang="id-ID" dirty="0"/>
              <a:t>. Yang menjadi perbedaan, elemen yang diberikan posisi </a:t>
            </a:r>
            <a:r>
              <a:rPr lang="id-ID" b="1" dirty="0"/>
              <a:t>fixed</a:t>
            </a:r>
            <a:r>
              <a:rPr lang="id-ID" dirty="0"/>
              <a:t> akan selalu mengikuti (</a:t>
            </a:r>
            <a:r>
              <a:rPr lang="id-ID" b="1" dirty="0"/>
              <a:t>relative</a:t>
            </a:r>
            <a:r>
              <a:rPr lang="id-ID" dirty="0"/>
              <a:t>) dokumen, bukan element parent tertentu, atau dengan scroll halaman web.</a:t>
            </a:r>
          </a:p>
        </p:txBody>
      </p:sp>
    </p:spTree>
    <p:extLst>
      <p:ext uri="{BB962C8B-B14F-4D97-AF65-F5344CB8AC3E}">
        <p14:creationId xmlns:p14="http://schemas.microsoft.com/office/powerpoint/2010/main" val="153264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Properti ini digunakan untuk menurunkan value yang ada di element parentnya. Misalnya apabila element parentnya bernilai </a:t>
            </a:r>
            <a:r>
              <a:rPr lang="id-ID" b="1" dirty="0"/>
              <a:t>absolute</a:t>
            </a:r>
            <a:r>
              <a:rPr lang="id-ID" dirty="0"/>
              <a:t>, maka element childnya akan bernilai </a:t>
            </a:r>
            <a:r>
              <a:rPr lang="id-ID" b="1" dirty="0"/>
              <a:t>absolute </a:t>
            </a:r>
            <a:r>
              <a:rPr lang="id-ID" dirty="0"/>
              <a:t>pula</a:t>
            </a:r>
          </a:p>
        </p:txBody>
      </p:sp>
    </p:spTree>
    <p:extLst>
      <p:ext uri="{BB962C8B-B14F-4D97-AF65-F5344CB8AC3E}">
        <p14:creationId xmlns:p14="http://schemas.microsoft.com/office/powerpoint/2010/main" val="1029989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022566"/>
            <a:ext cx="8594725" cy="3963806"/>
          </a:xfrm>
        </p:spPr>
      </p:pic>
    </p:spTree>
    <p:extLst>
      <p:ext uri="{BB962C8B-B14F-4D97-AF65-F5344CB8AC3E}">
        <p14:creationId xmlns:p14="http://schemas.microsoft.com/office/powerpoint/2010/main" val="166786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DF4F-857D-4B15-A4CE-E1DBB99F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Penulisan CSS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5BE5-F25A-475C-851D-C56D67C3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Inline</a:t>
            </a:r>
          </a:p>
          <a:p>
            <a:r>
              <a:rPr lang="en-US" sz="6600" dirty="0"/>
              <a:t>Internal</a:t>
            </a:r>
          </a:p>
          <a:p>
            <a:r>
              <a:rPr lang="en-US" sz="6600" dirty="0"/>
              <a:t>External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4167614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2" y="1828800"/>
            <a:ext cx="8172446" cy="4351338"/>
          </a:xfrm>
        </p:spPr>
      </p:pic>
    </p:spTree>
    <p:extLst>
      <p:ext uri="{BB962C8B-B14F-4D97-AF65-F5344CB8AC3E}">
        <p14:creationId xmlns:p14="http://schemas.microsoft.com/office/powerpoint/2010/main" val="16718056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</a:t>
            </a:r>
            <a:r>
              <a:rPr lang="en-US" dirty="0" err="1"/>
              <a:t>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M</a:t>
            </a:r>
            <a:r>
              <a:rPr lang="id-ID" b="1" dirty="0"/>
              <a:t>edia query</a:t>
            </a:r>
            <a:r>
              <a:rPr lang="id-ID" dirty="0"/>
              <a:t> terdiri dari jenis media dan paling sedikit satu ekspresi yang membatasi lingkup style sheets dengan menggunakan fitur media, seperti lebar, tinggi, dan warna. Media query, ditambahkan di </a:t>
            </a:r>
            <a:r>
              <a:rPr lang="id-ID" dirty="0">
                <a:hlinkClick r:id="rId2" tooltip="/en-US/docs/CSS/CSS3"/>
              </a:rPr>
              <a:t>CSS3</a:t>
            </a:r>
            <a:r>
              <a:rPr lang="id-ID" dirty="0"/>
              <a:t>, memungkinkan tampilan konten disesuaikan dengan alat penampil tertentu tanpa harus mengubah konten itu sendiri.</a:t>
            </a:r>
            <a:endParaRPr lang="en-US" dirty="0"/>
          </a:p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64107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504813"/>
            <a:ext cx="8594725" cy="2999311"/>
          </a:xfrm>
        </p:spPr>
      </p:pic>
    </p:spTree>
    <p:extLst>
      <p:ext uri="{BB962C8B-B14F-4D97-AF65-F5344CB8AC3E}">
        <p14:creationId xmlns:p14="http://schemas.microsoft.com/office/powerpoint/2010/main" val="37287221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04" y="1828800"/>
            <a:ext cx="8290443" cy="4351338"/>
          </a:xfrm>
        </p:spPr>
      </p:pic>
    </p:spTree>
    <p:extLst>
      <p:ext uri="{BB962C8B-B14F-4D97-AF65-F5344CB8AC3E}">
        <p14:creationId xmlns:p14="http://schemas.microsoft.com/office/powerpoint/2010/main" val="32272251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B546-3F6F-BEBC-B32C-4F601DEE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D0A1-0900-41AC-5F07-E21CC23F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https://developer.mozilla.org/en-US/docs/Learn/HTML</a:t>
            </a:r>
          </a:p>
          <a:p>
            <a:r>
              <a:rPr lang="id-ID" dirty="0"/>
              <a:t>https://www.youtube.com/watch?v=Q9aQDLKSN_c</a:t>
            </a:r>
          </a:p>
        </p:txBody>
      </p:sp>
    </p:spTree>
    <p:extLst>
      <p:ext uri="{BB962C8B-B14F-4D97-AF65-F5344CB8AC3E}">
        <p14:creationId xmlns:p14="http://schemas.microsoft.com/office/powerpoint/2010/main" val="41730908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</a:t>
            </a:r>
            <a:r>
              <a:rPr lang="en-US" dirty="0" err="1"/>
              <a:t>Individu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568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 err="1"/>
              <a:t>buat</a:t>
            </a:r>
            <a:r>
              <a:rPr lang="en-US" sz="4400" dirty="0"/>
              <a:t> </a:t>
            </a:r>
            <a:r>
              <a:rPr lang="en-US" sz="4400" dirty="0" err="1"/>
              <a:t>sebuah</a:t>
            </a:r>
            <a:r>
              <a:rPr lang="en-US" sz="4400" dirty="0"/>
              <a:t> layout </a:t>
            </a:r>
            <a:r>
              <a:rPr lang="en-US" sz="4400" dirty="0" err="1"/>
              <a:t>css</a:t>
            </a:r>
            <a:r>
              <a:rPr lang="en-US" sz="4400" dirty="0"/>
              <a:t> responsive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sebuah</a:t>
            </a:r>
            <a:r>
              <a:rPr lang="en-US" sz="4400" dirty="0"/>
              <a:t> </a:t>
            </a:r>
            <a:r>
              <a:rPr lang="en-US" sz="4400" dirty="0" err="1"/>
              <a:t>landingpage</a:t>
            </a:r>
            <a:r>
              <a:rPr lang="en-US" sz="4400" dirty="0"/>
              <a:t> </a:t>
            </a:r>
            <a:r>
              <a:rPr lang="en-US" sz="4400" dirty="0" err="1"/>
              <a:t>profil</a:t>
            </a:r>
            <a:r>
              <a:rPr lang="en-US" sz="4400" dirty="0"/>
              <a:t> biodata </a:t>
            </a:r>
            <a:r>
              <a:rPr lang="en-US" sz="4400" dirty="0" err="1"/>
              <a:t>pribadi</a:t>
            </a:r>
            <a:r>
              <a:rPr lang="en-US" sz="4400" dirty="0"/>
              <a:t> Anda (CV)</a:t>
            </a:r>
          </a:p>
          <a:p>
            <a:endParaRPr lang="en-US" sz="4400" dirty="0"/>
          </a:p>
          <a:p>
            <a:r>
              <a:rPr lang="en-US" sz="4400" dirty="0" err="1"/>
              <a:t>Kumpulkan</a:t>
            </a:r>
            <a:r>
              <a:rPr lang="en-US" sz="4400" dirty="0"/>
              <a:t> di </a:t>
            </a:r>
            <a:r>
              <a:rPr lang="en-US" sz="4400" dirty="0" err="1"/>
              <a:t>Github</a:t>
            </a:r>
            <a:r>
              <a:rPr lang="en-US" sz="4400" dirty="0"/>
              <a:t> Folder </a:t>
            </a:r>
            <a:r>
              <a:rPr lang="en-US" sz="4400" dirty="0" err="1"/>
              <a:t>individu</a:t>
            </a:r>
            <a:r>
              <a:rPr lang="en-US" sz="4400" dirty="0"/>
              <a:t> </a:t>
            </a:r>
            <a:r>
              <a:rPr lang="en-US" sz="4400" dirty="0" err="1"/>
              <a:t>nama</a:t>
            </a:r>
            <a:r>
              <a:rPr lang="en-US" sz="4400" dirty="0"/>
              <a:t> folder Tugas1_NIM_Nama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101672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59EC4-BE26-4F77-AD7C-4AA1E1D8667C}"/>
              </a:ext>
            </a:extLst>
          </p:cNvPr>
          <p:cNvSpPr txBox="1"/>
          <p:nvPr/>
        </p:nvSpPr>
        <p:spPr>
          <a:xfrm>
            <a:off x="6197649" y="2492680"/>
            <a:ext cx="57137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05517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6F71-B66A-49C1-8489-DF561505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3F30-48D2-434D-95A8-A1B5752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</a:t>
            </a:r>
            <a:r>
              <a:rPr lang="en-US" sz="3600" dirty="0" err="1"/>
              <a:t>Terpisah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akhiran</a:t>
            </a:r>
            <a:r>
              <a:rPr lang="en-US" sz="3600" dirty="0"/>
              <a:t> </a:t>
            </a:r>
            <a:r>
              <a:rPr lang="en-US" sz="3600" dirty="0" err="1"/>
              <a:t>ekstensi</a:t>
            </a:r>
            <a:r>
              <a:rPr lang="en-US" sz="3600" dirty="0"/>
              <a:t> .</a:t>
            </a:r>
            <a:r>
              <a:rPr lang="en-US" sz="3600" dirty="0" err="1"/>
              <a:t>css</a:t>
            </a:r>
            <a:endParaRPr lang="en-US" sz="3600" dirty="0"/>
          </a:p>
          <a:p>
            <a:r>
              <a:rPr lang="en-US" sz="3600" dirty="0" err="1"/>
              <a:t>Referensi</a:t>
            </a:r>
            <a:r>
              <a:rPr lang="en-US" sz="3600" dirty="0"/>
              <a:t> pada element </a:t>
            </a:r>
            <a:r>
              <a:rPr lang="en-US" sz="3600" dirty="0">
                <a:solidFill>
                  <a:srgbClr val="FFFF00"/>
                </a:solidFill>
              </a:rPr>
              <a:t>&lt;head&gt;</a:t>
            </a:r>
          </a:p>
          <a:p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&lt;link&gt; </a:t>
            </a:r>
            <a:r>
              <a:rPr lang="en-US" sz="3600" dirty="0"/>
              <a:t>dan 2 (</a:t>
            </a:r>
            <a:r>
              <a:rPr lang="en-US" sz="3600" dirty="0" err="1"/>
              <a:t>dua</a:t>
            </a:r>
            <a:r>
              <a:rPr lang="en-US" sz="3600" dirty="0"/>
              <a:t>) </a:t>
            </a:r>
            <a:r>
              <a:rPr lang="en-US" sz="3600" dirty="0" err="1"/>
              <a:t>atribut</a:t>
            </a:r>
            <a:r>
              <a:rPr lang="en-US" sz="3600" dirty="0"/>
              <a:t> , </a:t>
            </a:r>
            <a:r>
              <a:rPr lang="en-US" sz="3600" dirty="0" err="1">
                <a:solidFill>
                  <a:srgbClr val="FF0000"/>
                </a:solidFill>
              </a:rPr>
              <a:t>rel</a:t>
            </a:r>
            <a:r>
              <a:rPr lang="en-US" sz="3600" dirty="0"/>
              <a:t> dan  </a:t>
            </a:r>
            <a:r>
              <a:rPr lang="en-US" sz="3600" dirty="0" err="1">
                <a:solidFill>
                  <a:srgbClr val="FF0000"/>
                </a:solidFill>
              </a:rPr>
              <a:t>href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&lt;</a:t>
            </a:r>
            <a:r>
              <a:rPr lang="en-US" sz="3600" dirty="0"/>
              <a:t>link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rel</a:t>
            </a:r>
            <a:r>
              <a:rPr lang="en-US" sz="3600" dirty="0">
                <a:solidFill>
                  <a:srgbClr val="FF0000"/>
                </a:solidFill>
              </a:rPr>
              <a:t>=“stylesheet” </a:t>
            </a:r>
            <a:r>
              <a:rPr lang="en-US" sz="3600" dirty="0" err="1">
                <a:solidFill>
                  <a:srgbClr val="FFFF00"/>
                </a:solidFill>
              </a:rPr>
              <a:t>href</a:t>
            </a:r>
            <a:r>
              <a:rPr lang="en-US" sz="3600" dirty="0">
                <a:solidFill>
                  <a:srgbClr val="FF0000"/>
                </a:solidFill>
              </a:rPr>
              <a:t>=“style.css”&gt;</a:t>
            </a:r>
            <a:endParaRPr lang="id-ID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4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437C-4C4F-4F75-8EB8-AF30B11F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2FE3B-AC03-4CBD-99C6-271FA9E8C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409" b="6682"/>
          <a:stretch/>
        </p:blipFill>
        <p:spPr>
          <a:xfrm>
            <a:off x="352878" y="1041400"/>
            <a:ext cx="11486243" cy="4775200"/>
          </a:xfrm>
        </p:spPr>
      </p:pic>
    </p:spTree>
    <p:extLst>
      <p:ext uri="{BB962C8B-B14F-4D97-AF65-F5344CB8AC3E}">
        <p14:creationId xmlns:p14="http://schemas.microsoft.com/office/powerpoint/2010/main" val="95504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5C73AD83ED3949912F04237CE0777F" ma:contentTypeVersion="7" ma:contentTypeDescription="Create a new document." ma:contentTypeScope="" ma:versionID="cb8aa8f81696bb243352abb3416cd77a">
  <xsd:schema xmlns:xsd="http://www.w3.org/2001/XMLSchema" xmlns:xs="http://www.w3.org/2001/XMLSchema" xmlns:p="http://schemas.microsoft.com/office/2006/metadata/properties" xmlns:ns2="b37f8f2a-595c-4348-84f6-5c6c98abc823" targetNamespace="http://schemas.microsoft.com/office/2006/metadata/properties" ma:root="true" ma:fieldsID="4a3729acb30bd4210322723946a85aa9" ns2:_="">
    <xsd:import namespace="b37f8f2a-595c-4348-84f6-5c6c98abc8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7f8f2a-595c-4348-84f6-5c6c98abc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EAC368-3B73-4B99-B1F6-D403DFD3FE99}"/>
</file>

<file path=customXml/itemProps2.xml><?xml version="1.0" encoding="utf-8"?>
<ds:datastoreItem xmlns:ds="http://schemas.openxmlformats.org/officeDocument/2006/customXml" ds:itemID="{842E3DCB-9E8C-4EA1-8383-B44A383FFEB8}"/>
</file>

<file path=customXml/itemProps3.xml><?xml version="1.0" encoding="utf-8"?>
<ds:datastoreItem xmlns:ds="http://schemas.openxmlformats.org/officeDocument/2006/customXml" ds:itemID="{2516E0B9-3302-4A3D-B28C-84C1F373EC77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1200</Words>
  <Application>Microsoft Office PowerPoint</Application>
  <PresentationFormat>Widescreen</PresentationFormat>
  <Paragraphs>211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Aptos</vt:lpstr>
      <vt:lpstr>Aptos Display</vt:lpstr>
      <vt:lpstr>Arial</vt:lpstr>
      <vt:lpstr>Wingdings</vt:lpstr>
      <vt:lpstr>Office Theme</vt:lpstr>
      <vt:lpstr>PowerPoint Presentation</vt:lpstr>
      <vt:lpstr>Pengertian</vt:lpstr>
      <vt:lpstr>Presentation Layer</vt:lpstr>
      <vt:lpstr>HTML</vt:lpstr>
      <vt:lpstr>CSS</vt:lpstr>
      <vt:lpstr>Struktur CSS</vt:lpstr>
      <vt:lpstr>Teknik Penulisan CSS</vt:lpstr>
      <vt:lpstr>External CSS</vt:lpstr>
      <vt:lpstr>PowerPoint Presentation</vt:lpstr>
      <vt:lpstr>Inline CSS</vt:lpstr>
      <vt:lpstr>Internal CSS</vt:lpstr>
      <vt:lpstr>cascade urutan </vt:lpstr>
      <vt:lpstr>CSS Basic  Selector CSS</vt:lpstr>
      <vt:lpstr>PowerPoint Presentation</vt:lpstr>
      <vt:lpstr>Jenis – jenis Selector</vt:lpstr>
      <vt:lpstr>Universal Selector</vt:lpstr>
      <vt:lpstr>Element Type Selector</vt:lpstr>
      <vt:lpstr>Class Selector</vt:lpstr>
      <vt:lpstr>Id Selector</vt:lpstr>
      <vt:lpstr>Atribute selector</vt:lpstr>
      <vt:lpstr>grouping</vt:lpstr>
      <vt:lpstr>comments</vt:lpstr>
      <vt:lpstr>apakah warna &lt;div&gt; ?</vt:lpstr>
      <vt:lpstr>elemet specific css selector</vt:lpstr>
      <vt:lpstr>descendant selector</vt:lpstr>
      <vt:lpstr>CSS Basic  Jenis Ukuran CSS</vt:lpstr>
      <vt:lpstr>3 Jenis Ukuran pada CSS</vt:lpstr>
      <vt:lpstr>Unit Relatif</vt:lpstr>
      <vt:lpstr>Unit Absolut</vt:lpstr>
      <vt:lpstr>Persentase</vt:lpstr>
      <vt:lpstr>CSS Basic  Tipografi CSS (Font)</vt:lpstr>
      <vt:lpstr>PowerPoint Presentation</vt:lpstr>
      <vt:lpstr>CSS Basic  Layout CSS</vt:lpstr>
      <vt:lpstr>box model</vt:lpstr>
      <vt:lpstr>margin</vt:lpstr>
      <vt:lpstr>border</vt:lpstr>
      <vt:lpstr>padding</vt:lpstr>
      <vt:lpstr>width height</vt:lpstr>
      <vt:lpstr>PowerPoint Presentation</vt:lpstr>
      <vt:lpstr>margin dan padding</vt:lpstr>
      <vt:lpstr>margin </vt:lpstr>
      <vt:lpstr>border </vt:lpstr>
      <vt:lpstr>PowerPoint Presentation</vt:lpstr>
      <vt:lpstr>boder style</vt:lpstr>
      <vt:lpstr>PowerPoint Presentation</vt:lpstr>
      <vt:lpstr>background</vt:lpstr>
      <vt:lpstr>color</vt:lpstr>
      <vt:lpstr>Keyword Notasi</vt:lpstr>
      <vt:lpstr>Hexadesimal Notasi</vt:lpstr>
      <vt:lpstr>RGB</vt:lpstr>
      <vt:lpstr>PowerPoint Presentation</vt:lpstr>
      <vt:lpstr>opacity property</vt:lpstr>
      <vt:lpstr>Alpha </vt:lpstr>
      <vt:lpstr>Layout CSS Structure</vt:lpstr>
      <vt:lpstr>Layout CSS Structure</vt:lpstr>
      <vt:lpstr>Layout CSS Structure</vt:lpstr>
      <vt:lpstr>Layout CSS Structure</vt:lpstr>
      <vt:lpstr>Layout CSS Structure</vt:lpstr>
      <vt:lpstr>Element Positioning</vt:lpstr>
      <vt:lpstr>Normal Flow</vt:lpstr>
      <vt:lpstr>Position </vt:lpstr>
      <vt:lpstr>static positioning</vt:lpstr>
      <vt:lpstr>relative position</vt:lpstr>
      <vt:lpstr>relative position</vt:lpstr>
      <vt:lpstr>absolute positioning</vt:lpstr>
      <vt:lpstr>absolute positioning</vt:lpstr>
      <vt:lpstr>Fixed Positioning</vt:lpstr>
      <vt:lpstr>inherit positioning</vt:lpstr>
      <vt:lpstr>z-index</vt:lpstr>
      <vt:lpstr>responsive web design</vt:lpstr>
      <vt:lpstr>Media queries css</vt:lpstr>
      <vt:lpstr>PowerPoint Presentation</vt:lpstr>
      <vt:lpstr>contoh</vt:lpstr>
      <vt:lpstr>PowerPoint Presentation</vt:lpstr>
      <vt:lpstr>TUGAS Individu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Irvan Lewenusa</cp:lastModifiedBy>
  <cp:revision>3</cp:revision>
  <dcterms:created xsi:type="dcterms:W3CDTF">2025-03-26T10:37:25Z</dcterms:created>
  <dcterms:modified xsi:type="dcterms:W3CDTF">2025-08-29T07:05:37Z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0x010100885C73AD83ED3949912F04237CE0777F</vt:lpwstr>
  </property>
</Properties>
</file>