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278" r:id="rId4"/>
    <p:sldId id="270" r:id="rId5"/>
    <p:sldId id="280" r:id="rId6"/>
    <p:sldId id="262" r:id="rId7"/>
    <p:sldId id="274" r:id="rId8"/>
    <p:sldId id="277" r:id="rId9"/>
    <p:sldId id="279" r:id="rId10"/>
    <p:sldId id="26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94A8F1D-FF1C-5E10-8D14-60AEB86FD3BB}" name="Geraldine Araujo" initials="GA" userId="S::garaujo@gradcenter.cuny.edu::d61d9eb7-36c1-4ed9-9ae2-0e53a4e275fb"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AEF"/>
    <a:srgbClr val="FBFAEF"/>
    <a:srgbClr val="F9F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74501" autoAdjust="0"/>
  </p:normalViewPr>
  <p:slideViewPr>
    <p:cSldViewPr snapToGrid="0">
      <p:cViewPr varScale="1">
        <p:scale>
          <a:sx n="61" d="100"/>
          <a:sy n="61" d="100"/>
        </p:scale>
        <p:origin x="15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rldn\Desktop\GDP_El-Salvador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rldn\Desktop\GDP_El-Salvador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rldn\Desktop\GDP_US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grldn\Desktop\GDP_US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grldn\Desktop\GDP_El-Salvador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grldn\Desktop\Refugees_from_E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grldn\Desktop\Net_Migration_ES_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grldn\Desktop\Net_Migration_ES_2.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[GDP_El-Salvador2.xlsx]Sheet5!PivotTable22</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a:t>GDP Growth in El Salvador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Sheet5!$B$1</c:f>
              <c:strCache>
                <c:ptCount val="1"/>
                <c:pt idx="0">
                  <c:v>Total</c:v>
                </c:pt>
              </c:strCache>
            </c:strRef>
          </c:tx>
          <c:spPr>
            <a:ln w="28575" cap="rnd">
              <a:solidFill>
                <a:schemeClr val="accent1"/>
              </a:solidFill>
              <a:round/>
            </a:ln>
            <a:effectLst/>
          </c:spPr>
          <c:marker>
            <c:symbol val="none"/>
          </c:marker>
          <c:cat>
            <c:strRef>
              <c:f>Sheet5!$A$2:$A$51</c:f>
              <c:strCache>
                <c:ptCount val="49"/>
                <c:pt idx="0">
                  <c:v>1966</c:v>
                </c:pt>
                <c:pt idx="1">
                  <c:v>1967</c:v>
                </c:pt>
                <c:pt idx="2">
                  <c:v>1968</c:v>
                </c:pt>
                <c:pt idx="3">
                  <c:v>1969</c:v>
                </c:pt>
                <c:pt idx="4">
                  <c:v>1970</c:v>
                </c:pt>
                <c:pt idx="5">
                  <c:v>1971</c:v>
                </c:pt>
                <c:pt idx="6">
                  <c:v>1972</c:v>
                </c:pt>
                <c:pt idx="7">
                  <c:v>1973</c:v>
                </c:pt>
                <c:pt idx="8">
                  <c:v>1974</c:v>
                </c:pt>
                <c:pt idx="9">
                  <c:v>1975</c:v>
                </c:pt>
                <c:pt idx="10">
                  <c:v>1976</c:v>
                </c:pt>
                <c:pt idx="11">
                  <c:v>1977</c:v>
                </c:pt>
                <c:pt idx="12">
                  <c:v>1978</c:v>
                </c:pt>
                <c:pt idx="13">
                  <c:v>1979</c:v>
                </c:pt>
                <c:pt idx="14">
                  <c:v>1980</c:v>
                </c:pt>
                <c:pt idx="15">
                  <c:v>1981</c:v>
                </c:pt>
                <c:pt idx="16">
                  <c:v>1982</c:v>
                </c:pt>
                <c:pt idx="17">
                  <c:v>1983</c:v>
                </c:pt>
                <c:pt idx="18">
                  <c:v>1984</c:v>
                </c:pt>
                <c:pt idx="19">
                  <c:v>1985</c:v>
                </c:pt>
                <c:pt idx="20">
                  <c:v>1986</c:v>
                </c:pt>
                <c:pt idx="21">
                  <c:v>1987</c:v>
                </c:pt>
                <c:pt idx="22">
                  <c:v>1988</c:v>
                </c:pt>
                <c:pt idx="23">
                  <c:v>1989</c:v>
                </c:pt>
                <c:pt idx="24">
                  <c:v>1990</c:v>
                </c:pt>
                <c:pt idx="25">
                  <c:v>1991</c:v>
                </c:pt>
                <c:pt idx="26">
                  <c:v>1992</c:v>
                </c:pt>
                <c:pt idx="27">
                  <c:v>1993</c:v>
                </c:pt>
                <c:pt idx="28">
                  <c:v>1994</c:v>
                </c:pt>
                <c:pt idx="29">
                  <c:v>1995</c:v>
                </c:pt>
                <c:pt idx="30">
                  <c:v>1996</c:v>
                </c:pt>
                <c:pt idx="31">
                  <c:v>1997</c:v>
                </c:pt>
                <c:pt idx="32">
                  <c:v>1998</c:v>
                </c:pt>
                <c:pt idx="33">
                  <c:v>1999</c:v>
                </c:pt>
                <c:pt idx="34">
                  <c:v>2000</c:v>
                </c:pt>
                <c:pt idx="35">
                  <c:v>2001</c:v>
                </c:pt>
                <c:pt idx="36">
                  <c:v>2002</c:v>
                </c:pt>
                <c:pt idx="37">
                  <c:v>2003</c:v>
                </c:pt>
                <c:pt idx="38">
                  <c:v>2004</c:v>
                </c:pt>
                <c:pt idx="39">
                  <c:v>2005</c:v>
                </c:pt>
                <c:pt idx="40">
                  <c:v>2006</c:v>
                </c:pt>
                <c:pt idx="41">
                  <c:v>2007</c:v>
                </c:pt>
                <c:pt idx="42">
                  <c:v>2008</c:v>
                </c:pt>
                <c:pt idx="43">
                  <c:v>2009</c:v>
                </c:pt>
                <c:pt idx="44">
                  <c:v>2010</c:v>
                </c:pt>
                <c:pt idx="45">
                  <c:v>2011</c:v>
                </c:pt>
                <c:pt idx="46">
                  <c:v>2012</c:v>
                </c:pt>
                <c:pt idx="47">
                  <c:v>2013</c:v>
                </c:pt>
                <c:pt idx="48">
                  <c:v>2014</c:v>
                </c:pt>
              </c:strCache>
            </c:strRef>
          </c:cat>
          <c:val>
            <c:numRef>
              <c:f>Sheet5!$B$2:$B$51</c:f>
              <c:numCache>
                <c:formatCode>0.00%</c:formatCode>
                <c:ptCount val="49"/>
                <c:pt idx="0">
                  <c:v>7.1611377395998904E-2</c:v>
                </c:pt>
                <c:pt idx="1">
                  <c:v>5.4368488513233303E-2</c:v>
                </c:pt>
                <c:pt idx="2">
                  <c:v>3.23669238416655E-2</c:v>
                </c:pt>
                <c:pt idx="3">
                  <c:v>3.4854188187086202E-2</c:v>
                </c:pt>
                <c:pt idx="4">
                  <c:v>2.9772950912037702E-2</c:v>
                </c:pt>
                <c:pt idx="5">
                  <c:v>3.8582575147091396E-2</c:v>
                </c:pt>
                <c:pt idx="6">
                  <c:v>6.1175336861261496E-2</c:v>
                </c:pt>
                <c:pt idx="7">
                  <c:v>4.8616735061870697E-2</c:v>
                </c:pt>
                <c:pt idx="8">
                  <c:v>5.3360011006417095E-2</c:v>
                </c:pt>
                <c:pt idx="9">
                  <c:v>2.9235318878657501E-2</c:v>
                </c:pt>
                <c:pt idx="10">
                  <c:v>5.0492601767622096E-2</c:v>
                </c:pt>
                <c:pt idx="11">
                  <c:v>6.78006172999671E-2</c:v>
                </c:pt>
                <c:pt idx="12">
                  <c:v>5.3227658365975004E-2</c:v>
                </c:pt>
                <c:pt idx="13">
                  <c:v>-4.1802654369744098E-2</c:v>
                </c:pt>
                <c:pt idx="14">
                  <c:v>-0.11771317655275799</c:v>
                </c:pt>
                <c:pt idx="15">
                  <c:v>-0.104509366678935</c:v>
                </c:pt>
                <c:pt idx="16">
                  <c:v>-6.3057935211197E-2</c:v>
                </c:pt>
                <c:pt idx="17">
                  <c:v>1.5350137388244599E-2</c:v>
                </c:pt>
                <c:pt idx="18">
                  <c:v>1.3369557442836699E-2</c:v>
                </c:pt>
                <c:pt idx="19">
                  <c:v>6.1659546702748005E-3</c:v>
                </c:pt>
                <c:pt idx="20">
                  <c:v>1.8939498356927201E-3</c:v>
                </c:pt>
                <c:pt idx="21">
                  <c:v>2.5135885206770802E-2</c:v>
                </c:pt>
                <c:pt idx="22">
                  <c:v>1.8774567111691402E-2</c:v>
                </c:pt>
                <c:pt idx="23">
                  <c:v>9.6219182619424297E-3</c:v>
                </c:pt>
                <c:pt idx="24">
                  <c:v>4.8315603853173995E-2</c:v>
                </c:pt>
                <c:pt idx="25">
                  <c:v>3.5764127559415999E-2</c:v>
                </c:pt>
                <c:pt idx="26">
                  <c:v>7.5433374894421298E-2</c:v>
                </c:pt>
                <c:pt idx="27">
                  <c:v>7.3695233464854196E-2</c:v>
                </c:pt>
                <c:pt idx="28">
                  <c:v>6.0503674805809607E-2</c:v>
                </c:pt>
                <c:pt idx="29">
                  <c:v>6.3965709781252308E-2</c:v>
                </c:pt>
                <c:pt idx="30">
                  <c:v>1.70558908422987E-2</c:v>
                </c:pt>
                <c:pt idx="31">
                  <c:v>4.2463424998482296E-2</c:v>
                </c:pt>
                <c:pt idx="32">
                  <c:v>3.7487261610132501E-2</c:v>
                </c:pt>
                <c:pt idx="33">
                  <c:v>3.4490984354171E-2</c:v>
                </c:pt>
                <c:pt idx="34">
                  <c:v>2.1526524965072E-2</c:v>
                </c:pt>
                <c:pt idx="35">
                  <c:v>1.7089363962288998E-2</c:v>
                </c:pt>
                <c:pt idx="36">
                  <c:v>2.3408227476271599E-2</c:v>
                </c:pt>
                <c:pt idx="37">
                  <c:v>2.3000382701875401E-2</c:v>
                </c:pt>
                <c:pt idx="38">
                  <c:v>1.8505355829062198E-2</c:v>
                </c:pt>
                <c:pt idx="39">
                  <c:v>3.5628145010223197E-2</c:v>
                </c:pt>
                <c:pt idx="40">
                  <c:v>3.9119486445907702E-2</c:v>
                </c:pt>
                <c:pt idx="41">
                  <c:v>3.8397651770274002E-2</c:v>
                </c:pt>
                <c:pt idx="42">
                  <c:v>1.27422730111427E-2</c:v>
                </c:pt>
                <c:pt idx="43">
                  <c:v>-3.1330462816712396E-2</c:v>
                </c:pt>
                <c:pt idx="44">
                  <c:v>1.36478366726975E-2</c:v>
                </c:pt>
                <c:pt idx="45">
                  <c:v>2.2168356104010498E-2</c:v>
                </c:pt>
                <c:pt idx="46">
                  <c:v>1.88095546069935E-2</c:v>
                </c:pt>
                <c:pt idx="47">
                  <c:v>1.8472867314874398E-2</c:v>
                </c:pt>
                <c:pt idx="48">
                  <c:v>1.9519441529975302E-2</c:v>
                </c:pt>
              </c:numCache>
            </c:numRef>
          </c:val>
          <c:smooth val="0"/>
          <c:extLst>
            <c:ext xmlns:c16="http://schemas.microsoft.com/office/drawing/2014/chart" uri="{C3380CC4-5D6E-409C-BE32-E72D297353CC}">
              <c16:uniqueId val="{00000000-9172-429D-A916-837712FE9198}"/>
            </c:ext>
          </c:extLst>
        </c:ser>
        <c:dLbls>
          <c:showLegendKey val="0"/>
          <c:showVal val="0"/>
          <c:showCatName val="0"/>
          <c:showSerName val="0"/>
          <c:showPercent val="0"/>
          <c:showBubbleSize val="0"/>
        </c:dLbls>
        <c:smooth val="0"/>
        <c:axId val="787342799"/>
        <c:axId val="787343279"/>
      </c:lineChart>
      <c:catAx>
        <c:axId val="78734279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600" dirty="0"/>
                  <a:t>Year</a:t>
                </a:r>
                <a:endParaRPr lang="en-US" dirty="0"/>
              </a:p>
            </c:rich>
          </c:tx>
          <c:layout>
            <c:manualLayout>
              <c:xMode val="edge"/>
              <c:yMode val="edge"/>
              <c:x val="0.50030486170119859"/>
              <c:y val="0.4842713663250651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787343279"/>
        <c:crosses val="autoZero"/>
        <c:auto val="1"/>
        <c:lblAlgn val="ctr"/>
        <c:lblOffset val="100"/>
        <c:noMultiLvlLbl val="0"/>
      </c:catAx>
      <c:valAx>
        <c:axId val="787343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a:t>Annual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7342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[GDP_El-Salvador2.xlsx]Sheet6!PivotTable23</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Gross Domestic Product</a:t>
            </a:r>
            <a:r>
              <a:rPr lang="en-US" baseline="0" dirty="0"/>
              <a:t> Growth in El Salvador</a:t>
            </a:r>
            <a:endParaRPr lang="en-US" dirty="0"/>
          </a:p>
        </c:rich>
      </c:tx>
      <c:layout>
        <c:manualLayout>
          <c:xMode val="edge"/>
          <c:yMode val="edge"/>
          <c:x val="0.16109386203115217"/>
          <c:y val="2.222222222222222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Sheet6!$B$3</c:f>
              <c:strCache>
                <c:ptCount val="1"/>
                <c:pt idx="0">
                  <c:v>Total</c:v>
                </c:pt>
              </c:strCache>
            </c:strRef>
          </c:tx>
          <c:spPr>
            <a:ln w="28575" cap="rnd">
              <a:solidFill>
                <a:schemeClr val="accent1"/>
              </a:solidFill>
              <a:round/>
            </a:ln>
            <a:effectLst/>
          </c:spPr>
          <c:marker>
            <c:symbol val="none"/>
          </c:marker>
          <c:cat>
            <c:strRef>
              <c:f>Sheet6!$A$4:$A$18</c:f>
              <c:strCach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strCache>
            </c:strRef>
          </c:cat>
          <c:val>
            <c:numRef>
              <c:f>Sheet6!$B$4:$B$18</c:f>
              <c:numCache>
                <c:formatCode>0.00%</c:formatCode>
                <c:ptCount val="14"/>
                <c:pt idx="0">
                  <c:v>1.7089363962288998E-2</c:v>
                </c:pt>
                <c:pt idx="1">
                  <c:v>2.3408227476271599E-2</c:v>
                </c:pt>
                <c:pt idx="2">
                  <c:v>2.3000382701875401E-2</c:v>
                </c:pt>
                <c:pt idx="3">
                  <c:v>1.8505355829062198E-2</c:v>
                </c:pt>
                <c:pt idx="4">
                  <c:v>3.5628145010223197E-2</c:v>
                </c:pt>
                <c:pt idx="5">
                  <c:v>3.9119486445907702E-2</c:v>
                </c:pt>
                <c:pt idx="6">
                  <c:v>3.8397651770274002E-2</c:v>
                </c:pt>
                <c:pt idx="7">
                  <c:v>1.27422730111427E-2</c:v>
                </c:pt>
                <c:pt idx="8">
                  <c:v>-3.1330462816712396E-2</c:v>
                </c:pt>
                <c:pt idx="9">
                  <c:v>1.36478366726975E-2</c:v>
                </c:pt>
                <c:pt idx="10">
                  <c:v>2.2168356104010498E-2</c:v>
                </c:pt>
                <c:pt idx="11">
                  <c:v>1.88095546069935E-2</c:v>
                </c:pt>
                <c:pt idx="12">
                  <c:v>1.8472867314874398E-2</c:v>
                </c:pt>
                <c:pt idx="13">
                  <c:v>1.9519441529975302E-2</c:v>
                </c:pt>
              </c:numCache>
            </c:numRef>
          </c:val>
          <c:smooth val="0"/>
          <c:extLst>
            <c:ext xmlns:c16="http://schemas.microsoft.com/office/drawing/2014/chart" uri="{C3380CC4-5D6E-409C-BE32-E72D297353CC}">
              <c16:uniqueId val="{00000000-9F4D-4AB3-A01E-F12A9DEABBC6}"/>
            </c:ext>
          </c:extLst>
        </c:ser>
        <c:dLbls>
          <c:showLegendKey val="0"/>
          <c:showVal val="0"/>
          <c:showCatName val="0"/>
          <c:showSerName val="0"/>
          <c:showPercent val="0"/>
          <c:showBubbleSize val="0"/>
        </c:dLbls>
        <c:smooth val="0"/>
        <c:axId val="763572319"/>
        <c:axId val="763573279"/>
      </c:lineChart>
      <c:catAx>
        <c:axId val="7635723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t>Year</a:t>
                </a:r>
                <a:endParaRPr lang="en-US" dirty="0"/>
              </a:p>
            </c:rich>
          </c:tx>
          <c:layout>
            <c:manualLayout>
              <c:xMode val="edge"/>
              <c:yMode val="edge"/>
              <c:x val="0.5126433593205052"/>
              <c:y val="0.6378095238095238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3573279"/>
        <c:crosses val="autoZero"/>
        <c:auto val="1"/>
        <c:lblAlgn val="ctr"/>
        <c:lblOffset val="100"/>
        <c:noMultiLvlLbl val="0"/>
      </c:catAx>
      <c:valAx>
        <c:axId val="763573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dirty="0"/>
                  <a:t>Annual</a:t>
                </a:r>
                <a:r>
                  <a:rPr lang="en-US" sz="1200" baseline="0" dirty="0"/>
                  <a:t> %</a:t>
                </a:r>
                <a:endParaRPr lang="en-US" sz="1200"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35723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[GDP_USA.xlsx]Sheet3!PivotTable24</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Gross Domestic</a:t>
            </a:r>
            <a:r>
              <a:rPr lang="en-US" baseline="0"/>
              <a:t> Product Growth in the United States</a:t>
            </a:r>
            <a:endParaRPr lang="en-US"/>
          </a:p>
        </c:rich>
      </c:tx>
      <c:layout>
        <c:manualLayout>
          <c:xMode val="edge"/>
          <c:yMode val="edge"/>
          <c:x val="0.11757818336012889"/>
          <c:y val="1.607037152421273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Sheet3!$B$3</c:f>
              <c:strCache>
                <c:ptCount val="1"/>
                <c:pt idx="0">
                  <c:v>Total</c:v>
                </c:pt>
              </c:strCache>
            </c:strRef>
          </c:tx>
          <c:spPr>
            <a:ln w="28575" cap="rnd">
              <a:solidFill>
                <a:schemeClr val="accent1"/>
              </a:solidFill>
              <a:round/>
            </a:ln>
            <a:effectLst/>
          </c:spPr>
          <c:marker>
            <c:symbol val="none"/>
          </c:marker>
          <c:cat>
            <c:strRef>
              <c:f>Sheet3!$A$4:$A$18</c:f>
              <c:strCach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strCache>
            </c:strRef>
          </c:cat>
          <c:val>
            <c:numRef>
              <c:f>Sheet3!$B$4:$B$18</c:f>
              <c:numCache>
                <c:formatCode>0.00%</c:formatCode>
                <c:ptCount val="14"/>
                <c:pt idx="0">
                  <c:v>9.7598183393212395E-3</c:v>
                </c:pt>
                <c:pt idx="1">
                  <c:v>1.7861276874555201E-2</c:v>
                </c:pt>
                <c:pt idx="2">
                  <c:v>2.8067759564809301E-2</c:v>
                </c:pt>
                <c:pt idx="3">
                  <c:v>3.7857428496944297E-2</c:v>
                </c:pt>
                <c:pt idx="4">
                  <c:v>3.3452160633487701E-2</c:v>
                </c:pt>
                <c:pt idx="5">
                  <c:v>2.6666258261219999E-2</c:v>
                </c:pt>
                <c:pt idx="6">
                  <c:v>1.77857023965289E-2</c:v>
                </c:pt>
                <c:pt idx="7">
                  <c:v>-2.9162145869395303E-3</c:v>
                </c:pt>
                <c:pt idx="8">
                  <c:v>-2.7755295741680799E-2</c:v>
                </c:pt>
                <c:pt idx="9">
                  <c:v>2.5319206161631497E-2</c:v>
                </c:pt>
                <c:pt idx="10">
                  <c:v>1.60145467247138E-2</c:v>
                </c:pt>
                <c:pt idx="11">
                  <c:v>2.3210844597760599E-2</c:v>
                </c:pt>
                <c:pt idx="12">
                  <c:v>2.2193080253357499E-2</c:v>
                </c:pt>
                <c:pt idx="13">
                  <c:v>2.3881999999996899E-2</c:v>
                </c:pt>
              </c:numCache>
            </c:numRef>
          </c:val>
          <c:smooth val="0"/>
          <c:extLst>
            <c:ext xmlns:c16="http://schemas.microsoft.com/office/drawing/2014/chart" uri="{C3380CC4-5D6E-409C-BE32-E72D297353CC}">
              <c16:uniqueId val="{00000000-73F7-401D-9876-7BDF6FDBC88A}"/>
            </c:ext>
          </c:extLst>
        </c:ser>
        <c:dLbls>
          <c:showLegendKey val="0"/>
          <c:showVal val="0"/>
          <c:showCatName val="0"/>
          <c:showSerName val="0"/>
          <c:showPercent val="0"/>
          <c:showBubbleSize val="0"/>
        </c:dLbls>
        <c:smooth val="0"/>
        <c:axId val="938650255"/>
        <c:axId val="938649295"/>
      </c:lineChart>
      <c:catAx>
        <c:axId val="93865025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dirty="0"/>
                  <a:t>Year</a:t>
                </a:r>
                <a:endParaRPr lang="en-US" dirty="0"/>
              </a:p>
            </c:rich>
          </c:tx>
          <c:layout>
            <c:manualLayout>
              <c:xMode val="edge"/>
              <c:yMode val="edge"/>
              <c:x val="0.52651851813400397"/>
              <c:y val="0.654004901083699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8649295"/>
        <c:crosses val="autoZero"/>
        <c:auto val="1"/>
        <c:lblAlgn val="ctr"/>
        <c:lblOffset val="100"/>
        <c:noMultiLvlLbl val="0"/>
      </c:catAx>
      <c:valAx>
        <c:axId val="938649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dirty="0"/>
                  <a:t>Annual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86502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[GDP_USA.xlsx]Sheet3 (2)!PivotTable24</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GDP</a:t>
            </a:r>
            <a:r>
              <a:rPr lang="en-US" baseline="0" dirty="0"/>
              <a:t> Growth in the United States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'Sheet3 (2)'!$B$3</c:f>
              <c:strCache>
                <c:ptCount val="1"/>
                <c:pt idx="0">
                  <c:v>Total</c:v>
                </c:pt>
              </c:strCache>
            </c:strRef>
          </c:tx>
          <c:spPr>
            <a:ln w="28575" cap="rnd">
              <a:solidFill>
                <a:schemeClr val="accent1"/>
              </a:solidFill>
              <a:round/>
            </a:ln>
            <a:effectLst/>
          </c:spPr>
          <c:marker>
            <c:symbol val="none"/>
          </c:marker>
          <c:cat>
            <c:strRef>
              <c:f>'Sheet3 (2)'!$A$4:$A$58</c:f>
              <c:strCache>
                <c:ptCount val="54"/>
                <c:pt idx="0">
                  <c:v>1961</c:v>
                </c:pt>
                <c:pt idx="1">
                  <c:v>1962</c:v>
                </c:pt>
                <c:pt idx="2">
                  <c:v>1963</c:v>
                </c:pt>
                <c:pt idx="3">
                  <c:v>1964</c:v>
                </c:pt>
                <c:pt idx="4">
                  <c:v>1965</c:v>
                </c:pt>
                <c:pt idx="5">
                  <c:v>1966</c:v>
                </c:pt>
                <c:pt idx="6">
                  <c:v>1967</c:v>
                </c:pt>
                <c:pt idx="7">
                  <c:v>1968</c:v>
                </c:pt>
                <c:pt idx="8">
                  <c:v>1969</c:v>
                </c:pt>
                <c:pt idx="9">
                  <c:v>1970</c:v>
                </c:pt>
                <c:pt idx="10">
                  <c:v>1971</c:v>
                </c:pt>
                <c:pt idx="11">
                  <c:v>1972</c:v>
                </c:pt>
                <c:pt idx="12">
                  <c:v>1973</c:v>
                </c:pt>
                <c:pt idx="13">
                  <c:v>1974</c:v>
                </c:pt>
                <c:pt idx="14">
                  <c:v>1975</c:v>
                </c:pt>
                <c:pt idx="15">
                  <c:v>1976</c:v>
                </c:pt>
                <c:pt idx="16">
                  <c:v>1977</c:v>
                </c:pt>
                <c:pt idx="17">
                  <c:v>1978</c:v>
                </c:pt>
                <c:pt idx="18">
                  <c:v>1979</c:v>
                </c:pt>
                <c:pt idx="19">
                  <c:v>1980</c:v>
                </c:pt>
                <c:pt idx="20">
                  <c:v>1981</c:v>
                </c:pt>
                <c:pt idx="21">
                  <c:v>1982</c:v>
                </c:pt>
                <c:pt idx="22">
                  <c:v>1983</c:v>
                </c:pt>
                <c:pt idx="23">
                  <c:v>1984</c:v>
                </c:pt>
                <c:pt idx="24">
                  <c:v>1985</c:v>
                </c:pt>
                <c:pt idx="25">
                  <c:v>1986</c:v>
                </c:pt>
                <c:pt idx="26">
                  <c:v>1987</c:v>
                </c:pt>
                <c:pt idx="27">
                  <c:v>1988</c:v>
                </c:pt>
                <c:pt idx="28">
                  <c:v>1989</c:v>
                </c:pt>
                <c:pt idx="29">
                  <c:v>1990</c:v>
                </c:pt>
                <c:pt idx="30">
                  <c:v>1991</c:v>
                </c:pt>
                <c:pt idx="31">
                  <c:v>1992</c:v>
                </c:pt>
                <c:pt idx="32">
                  <c:v>1993</c:v>
                </c:pt>
                <c:pt idx="33">
                  <c:v>1994</c:v>
                </c:pt>
                <c:pt idx="34">
                  <c:v>1995</c:v>
                </c:pt>
                <c:pt idx="35">
                  <c:v>1996</c:v>
                </c:pt>
                <c:pt idx="36">
                  <c:v>1997</c:v>
                </c:pt>
                <c:pt idx="37">
                  <c:v>1998</c:v>
                </c:pt>
                <c:pt idx="38">
                  <c:v>1999</c:v>
                </c:pt>
                <c:pt idx="39">
                  <c:v>2000</c:v>
                </c:pt>
                <c:pt idx="40">
                  <c:v>2001</c:v>
                </c:pt>
                <c:pt idx="41">
                  <c:v>2002</c:v>
                </c:pt>
                <c:pt idx="42">
                  <c:v>2003</c:v>
                </c:pt>
                <c:pt idx="43">
                  <c:v>2004</c:v>
                </c:pt>
                <c:pt idx="44">
                  <c:v>2005</c:v>
                </c:pt>
                <c:pt idx="45">
                  <c:v>2006</c:v>
                </c:pt>
                <c:pt idx="46">
                  <c:v>2007</c:v>
                </c:pt>
                <c:pt idx="47">
                  <c:v>2008</c:v>
                </c:pt>
                <c:pt idx="48">
                  <c:v>2009</c:v>
                </c:pt>
                <c:pt idx="49">
                  <c:v>2010</c:v>
                </c:pt>
                <c:pt idx="50">
                  <c:v>2011</c:v>
                </c:pt>
                <c:pt idx="51">
                  <c:v>2012</c:v>
                </c:pt>
                <c:pt idx="52">
                  <c:v>2013</c:v>
                </c:pt>
                <c:pt idx="53">
                  <c:v>2014</c:v>
                </c:pt>
              </c:strCache>
            </c:strRef>
          </c:cat>
          <c:val>
            <c:numRef>
              <c:f>'Sheet3 (2)'!$B$4:$B$58</c:f>
              <c:numCache>
                <c:formatCode>0.00%</c:formatCode>
                <c:ptCount val="54"/>
                <c:pt idx="0">
                  <c:v>2.2999999999997699E-2</c:v>
                </c:pt>
                <c:pt idx="1">
                  <c:v>6.0999999999999902E-2</c:v>
                </c:pt>
                <c:pt idx="2">
                  <c:v>4.4000000000000199E-2</c:v>
                </c:pt>
                <c:pt idx="3">
                  <c:v>5.8000000000001301E-2</c:v>
                </c:pt>
                <c:pt idx="4">
                  <c:v>6.3999999999998392E-2</c:v>
                </c:pt>
                <c:pt idx="5">
                  <c:v>6.5000000000002403E-2</c:v>
                </c:pt>
                <c:pt idx="6">
                  <c:v>2.5000000000000199E-2</c:v>
                </c:pt>
                <c:pt idx="7">
                  <c:v>4.7999999999997399E-2</c:v>
                </c:pt>
                <c:pt idx="8">
                  <c:v>3.1000000000000402E-2</c:v>
                </c:pt>
                <c:pt idx="9">
                  <c:v>3.2068072574544401E-2</c:v>
                </c:pt>
                <c:pt idx="10">
                  <c:v>3.29547672836175E-2</c:v>
                </c:pt>
                <c:pt idx="11">
                  <c:v>5.2632627761998202E-2</c:v>
                </c:pt>
                <c:pt idx="12">
                  <c:v>5.64312484755203E-2</c:v>
                </c:pt>
                <c:pt idx="13">
                  <c:v>-5.1715456222522901E-3</c:v>
                </c:pt>
                <c:pt idx="14">
                  <c:v>-1.9767853651944702E-3</c:v>
                </c:pt>
                <c:pt idx="15">
                  <c:v>5.3860900507554599E-2</c:v>
                </c:pt>
                <c:pt idx="16">
                  <c:v>4.6085974065317899E-2</c:v>
                </c:pt>
                <c:pt idx="17">
                  <c:v>5.5616849289445998E-2</c:v>
                </c:pt>
                <c:pt idx="18">
                  <c:v>3.1756907501206098E-2</c:v>
                </c:pt>
                <c:pt idx="19">
                  <c:v>-2.44596225208085E-3</c:v>
                </c:pt>
                <c:pt idx="20">
                  <c:v>2.5944703882315002E-2</c:v>
                </c:pt>
                <c:pt idx="21">
                  <c:v>-1.9108910680485602E-2</c:v>
                </c:pt>
                <c:pt idx="22">
                  <c:v>4.6324571812048403E-2</c:v>
                </c:pt>
                <c:pt idx="23">
                  <c:v>7.2590869593605903E-2</c:v>
                </c:pt>
                <c:pt idx="24">
                  <c:v>4.2387375208391399E-2</c:v>
                </c:pt>
                <c:pt idx="25">
                  <c:v>3.5116144990921999E-2</c:v>
                </c:pt>
                <c:pt idx="26">
                  <c:v>3.4617476918500797E-2</c:v>
                </c:pt>
                <c:pt idx="27">
                  <c:v>4.2039719794129599E-2</c:v>
                </c:pt>
                <c:pt idx="28">
                  <c:v>3.6805240330471396E-2</c:v>
                </c:pt>
                <c:pt idx="29">
                  <c:v>1.9193702974254899E-2</c:v>
                </c:pt>
                <c:pt idx="30">
                  <c:v>-7.4084530712397595E-4</c:v>
                </c:pt>
                <c:pt idx="31">
                  <c:v>3.5553961476675798E-2</c:v>
                </c:pt>
                <c:pt idx="32">
                  <c:v>2.7458567189227397E-2</c:v>
                </c:pt>
                <c:pt idx="33">
                  <c:v>4.0376434248648098E-2</c:v>
                </c:pt>
                <c:pt idx="34">
                  <c:v>2.7189757887819299E-2</c:v>
                </c:pt>
                <c:pt idx="35">
                  <c:v>3.7958812294258702E-2</c:v>
                </c:pt>
                <c:pt idx="36">
                  <c:v>4.48702649316731E-2</c:v>
                </c:pt>
                <c:pt idx="37">
                  <c:v>4.44991096328404E-2</c:v>
                </c:pt>
                <c:pt idx="38">
                  <c:v>4.6851996083986602E-2</c:v>
                </c:pt>
                <c:pt idx="39">
                  <c:v>4.0921764488106603E-2</c:v>
                </c:pt>
                <c:pt idx="40">
                  <c:v>9.7598183393212395E-3</c:v>
                </c:pt>
                <c:pt idx="41">
                  <c:v>1.7861276874555201E-2</c:v>
                </c:pt>
                <c:pt idx="42">
                  <c:v>2.8067759564809301E-2</c:v>
                </c:pt>
                <c:pt idx="43">
                  <c:v>3.7857428496944297E-2</c:v>
                </c:pt>
                <c:pt idx="44">
                  <c:v>3.3452160633487701E-2</c:v>
                </c:pt>
                <c:pt idx="45">
                  <c:v>2.6666258261219999E-2</c:v>
                </c:pt>
                <c:pt idx="46">
                  <c:v>1.77857023965289E-2</c:v>
                </c:pt>
                <c:pt idx="47">
                  <c:v>-2.9162145869395303E-3</c:v>
                </c:pt>
                <c:pt idx="48">
                  <c:v>-2.7755295741680799E-2</c:v>
                </c:pt>
                <c:pt idx="49">
                  <c:v>2.5319206161631497E-2</c:v>
                </c:pt>
                <c:pt idx="50">
                  <c:v>1.60145467247138E-2</c:v>
                </c:pt>
                <c:pt idx="51">
                  <c:v>2.3210844597760599E-2</c:v>
                </c:pt>
                <c:pt idx="52">
                  <c:v>2.2193080253357499E-2</c:v>
                </c:pt>
                <c:pt idx="53">
                  <c:v>2.3881999999996899E-2</c:v>
                </c:pt>
              </c:numCache>
            </c:numRef>
          </c:val>
          <c:smooth val="0"/>
          <c:extLst>
            <c:ext xmlns:c16="http://schemas.microsoft.com/office/drawing/2014/chart" uri="{C3380CC4-5D6E-409C-BE32-E72D297353CC}">
              <c16:uniqueId val="{00000000-D98B-4044-B505-CC6165325030}"/>
            </c:ext>
          </c:extLst>
        </c:ser>
        <c:dLbls>
          <c:showLegendKey val="0"/>
          <c:showVal val="0"/>
          <c:showCatName val="0"/>
          <c:showSerName val="0"/>
          <c:showPercent val="0"/>
          <c:showBubbleSize val="0"/>
        </c:dLbls>
        <c:smooth val="0"/>
        <c:axId val="938650255"/>
        <c:axId val="938649295"/>
      </c:lineChart>
      <c:catAx>
        <c:axId val="93865025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8649295"/>
        <c:crosses val="autoZero"/>
        <c:auto val="1"/>
        <c:lblAlgn val="ctr"/>
        <c:lblOffset val="100"/>
        <c:noMultiLvlLbl val="0"/>
      </c:catAx>
      <c:valAx>
        <c:axId val="938649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Annual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86502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[GDP_El-Salvador2.xlsx]Sheet5!PivotTable22</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a:t>GDP Growth in El Salvador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Sheet5!$B$1</c:f>
              <c:strCache>
                <c:ptCount val="1"/>
                <c:pt idx="0">
                  <c:v>Total</c:v>
                </c:pt>
              </c:strCache>
            </c:strRef>
          </c:tx>
          <c:spPr>
            <a:ln w="28575" cap="rnd">
              <a:solidFill>
                <a:schemeClr val="accent1"/>
              </a:solidFill>
              <a:round/>
            </a:ln>
            <a:effectLst/>
          </c:spPr>
          <c:marker>
            <c:symbol val="none"/>
          </c:marker>
          <c:cat>
            <c:strRef>
              <c:f>Sheet5!$A$2:$A$51</c:f>
              <c:strCache>
                <c:ptCount val="49"/>
                <c:pt idx="0">
                  <c:v>1966</c:v>
                </c:pt>
                <c:pt idx="1">
                  <c:v>1967</c:v>
                </c:pt>
                <c:pt idx="2">
                  <c:v>1968</c:v>
                </c:pt>
                <c:pt idx="3">
                  <c:v>1969</c:v>
                </c:pt>
                <c:pt idx="4">
                  <c:v>1970</c:v>
                </c:pt>
                <c:pt idx="5">
                  <c:v>1971</c:v>
                </c:pt>
                <c:pt idx="6">
                  <c:v>1972</c:v>
                </c:pt>
                <c:pt idx="7">
                  <c:v>1973</c:v>
                </c:pt>
                <c:pt idx="8">
                  <c:v>1974</c:v>
                </c:pt>
                <c:pt idx="9">
                  <c:v>1975</c:v>
                </c:pt>
                <c:pt idx="10">
                  <c:v>1976</c:v>
                </c:pt>
                <c:pt idx="11">
                  <c:v>1977</c:v>
                </c:pt>
                <c:pt idx="12">
                  <c:v>1978</c:v>
                </c:pt>
                <c:pt idx="13">
                  <c:v>1979</c:v>
                </c:pt>
                <c:pt idx="14">
                  <c:v>1980</c:v>
                </c:pt>
                <c:pt idx="15">
                  <c:v>1981</c:v>
                </c:pt>
                <c:pt idx="16">
                  <c:v>1982</c:v>
                </c:pt>
                <c:pt idx="17">
                  <c:v>1983</c:v>
                </c:pt>
                <c:pt idx="18">
                  <c:v>1984</c:v>
                </c:pt>
                <c:pt idx="19">
                  <c:v>1985</c:v>
                </c:pt>
                <c:pt idx="20">
                  <c:v>1986</c:v>
                </c:pt>
                <c:pt idx="21">
                  <c:v>1987</c:v>
                </c:pt>
                <c:pt idx="22">
                  <c:v>1988</c:v>
                </c:pt>
                <c:pt idx="23">
                  <c:v>1989</c:v>
                </c:pt>
                <c:pt idx="24">
                  <c:v>1990</c:v>
                </c:pt>
                <c:pt idx="25">
                  <c:v>1991</c:v>
                </c:pt>
                <c:pt idx="26">
                  <c:v>1992</c:v>
                </c:pt>
                <c:pt idx="27">
                  <c:v>1993</c:v>
                </c:pt>
                <c:pt idx="28">
                  <c:v>1994</c:v>
                </c:pt>
                <c:pt idx="29">
                  <c:v>1995</c:v>
                </c:pt>
                <c:pt idx="30">
                  <c:v>1996</c:v>
                </c:pt>
                <c:pt idx="31">
                  <c:v>1997</c:v>
                </c:pt>
                <c:pt idx="32">
                  <c:v>1998</c:v>
                </c:pt>
                <c:pt idx="33">
                  <c:v>1999</c:v>
                </c:pt>
                <c:pt idx="34">
                  <c:v>2000</c:v>
                </c:pt>
                <c:pt idx="35">
                  <c:v>2001</c:v>
                </c:pt>
                <c:pt idx="36">
                  <c:v>2002</c:v>
                </c:pt>
                <c:pt idx="37">
                  <c:v>2003</c:v>
                </c:pt>
                <c:pt idx="38">
                  <c:v>2004</c:v>
                </c:pt>
                <c:pt idx="39">
                  <c:v>2005</c:v>
                </c:pt>
                <c:pt idx="40">
                  <c:v>2006</c:v>
                </c:pt>
                <c:pt idx="41">
                  <c:v>2007</c:v>
                </c:pt>
                <c:pt idx="42">
                  <c:v>2008</c:v>
                </c:pt>
                <c:pt idx="43">
                  <c:v>2009</c:v>
                </c:pt>
                <c:pt idx="44">
                  <c:v>2010</c:v>
                </c:pt>
                <c:pt idx="45">
                  <c:v>2011</c:v>
                </c:pt>
                <c:pt idx="46">
                  <c:v>2012</c:v>
                </c:pt>
                <c:pt idx="47">
                  <c:v>2013</c:v>
                </c:pt>
                <c:pt idx="48">
                  <c:v>2014</c:v>
                </c:pt>
              </c:strCache>
            </c:strRef>
          </c:cat>
          <c:val>
            <c:numRef>
              <c:f>Sheet5!$B$2:$B$51</c:f>
              <c:numCache>
                <c:formatCode>0.00%</c:formatCode>
                <c:ptCount val="49"/>
                <c:pt idx="0">
                  <c:v>7.1611377395998904E-2</c:v>
                </c:pt>
                <c:pt idx="1">
                  <c:v>5.4368488513233303E-2</c:v>
                </c:pt>
                <c:pt idx="2">
                  <c:v>3.23669238416655E-2</c:v>
                </c:pt>
                <c:pt idx="3">
                  <c:v>3.4854188187086202E-2</c:v>
                </c:pt>
                <c:pt idx="4">
                  <c:v>2.9772950912037702E-2</c:v>
                </c:pt>
                <c:pt idx="5">
                  <c:v>3.8582575147091396E-2</c:v>
                </c:pt>
                <c:pt idx="6">
                  <c:v>6.1175336861261496E-2</c:v>
                </c:pt>
                <c:pt idx="7">
                  <c:v>4.8616735061870697E-2</c:v>
                </c:pt>
                <c:pt idx="8">
                  <c:v>5.3360011006417095E-2</c:v>
                </c:pt>
                <c:pt idx="9">
                  <c:v>2.9235318878657501E-2</c:v>
                </c:pt>
                <c:pt idx="10">
                  <c:v>5.0492601767622096E-2</c:v>
                </c:pt>
                <c:pt idx="11">
                  <c:v>6.78006172999671E-2</c:v>
                </c:pt>
                <c:pt idx="12">
                  <c:v>5.3227658365975004E-2</c:v>
                </c:pt>
                <c:pt idx="13">
                  <c:v>-4.1802654369744098E-2</c:v>
                </c:pt>
                <c:pt idx="14">
                  <c:v>-0.11771317655275799</c:v>
                </c:pt>
                <c:pt idx="15">
                  <c:v>-0.104509366678935</c:v>
                </c:pt>
                <c:pt idx="16">
                  <c:v>-6.3057935211197E-2</c:v>
                </c:pt>
                <c:pt idx="17">
                  <c:v>1.5350137388244599E-2</c:v>
                </c:pt>
                <c:pt idx="18">
                  <c:v>1.3369557442836699E-2</c:v>
                </c:pt>
                <c:pt idx="19">
                  <c:v>6.1659546702748005E-3</c:v>
                </c:pt>
                <c:pt idx="20">
                  <c:v>1.8939498356927201E-3</c:v>
                </c:pt>
                <c:pt idx="21">
                  <c:v>2.5135885206770802E-2</c:v>
                </c:pt>
                <c:pt idx="22">
                  <c:v>1.8774567111691402E-2</c:v>
                </c:pt>
                <c:pt idx="23">
                  <c:v>9.6219182619424297E-3</c:v>
                </c:pt>
                <c:pt idx="24">
                  <c:v>4.8315603853173995E-2</c:v>
                </c:pt>
                <c:pt idx="25">
                  <c:v>3.5764127559415999E-2</c:v>
                </c:pt>
                <c:pt idx="26">
                  <c:v>7.5433374894421298E-2</c:v>
                </c:pt>
                <c:pt idx="27">
                  <c:v>7.3695233464854196E-2</c:v>
                </c:pt>
                <c:pt idx="28">
                  <c:v>6.0503674805809607E-2</c:v>
                </c:pt>
                <c:pt idx="29">
                  <c:v>6.3965709781252308E-2</c:v>
                </c:pt>
                <c:pt idx="30">
                  <c:v>1.70558908422987E-2</c:v>
                </c:pt>
                <c:pt idx="31">
                  <c:v>4.2463424998482296E-2</c:v>
                </c:pt>
                <c:pt idx="32">
                  <c:v>3.7487261610132501E-2</c:v>
                </c:pt>
                <c:pt idx="33">
                  <c:v>3.4490984354171E-2</c:v>
                </c:pt>
                <c:pt idx="34">
                  <c:v>2.1526524965072E-2</c:v>
                </c:pt>
                <c:pt idx="35">
                  <c:v>1.7089363962288998E-2</c:v>
                </c:pt>
                <c:pt idx="36">
                  <c:v>2.3408227476271599E-2</c:v>
                </c:pt>
                <c:pt idx="37">
                  <c:v>2.3000382701875401E-2</c:v>
                </c:pt>
                <c:pt idx="38">
                  <c:v>1.8505355829062198E-2</c:v>
                </c:pt>
                <c:pt idx="39">
                  <c:v>3.5628145010223197E-2</c:v>
                </c:pt>
                <c:pt idx="40">
                  <c:v>3.9119486445907702E-2</c:v>
                </c:pt>
                <c:pt idx="41">
                  <c:v>3.8397651770274002E-2</c:v>
                </c:pt>
                <c:pt idx="42">
                  <c:v>1.27422730111427E-2</c:v>
                </c:pt>
                <c:pt idx="43">
                  <c:v>-3.1330462816712396E-2</c:v>
                </c:pt>
                <c:pt idx="44">
                  <c:v>1.36478366726975E-2</c:v>
                </c:pt>
                <c:pt idx="45">
                  <c:v>2.2168356104010498E-2</c:v>
                </c:pt>
                <c:pt idx="46">
                  <c:v>1.88095546069935E-2</c:v>
                </c:pt>
                <c:pt idx="47">
                  <c:v>1.8472867314874398E-2</c:v>
                </c:pt>
                <c:pt idx="48">
                  <c:v>1.9519441529975302E-2</c:v>
                </c:pt>
              </c:numCache>
            </c:numRef>
          </c:val>
          <c:smooth val="0"/>
          <c:extLst>
            <c:ext xmlns:c16="http://schemas.microsoft.com/office/drawing/2014/chart" uri="{C3380CC4-5D6E-409C-BE32-E72D297353CC}">
              <c16:uniqueId val="{00000000-9A12-4B00-93B0-FD866C30BAED}"/>
            </c:ext>
          </c:extLst>
        </c:ser>
        <c:dLbls>
          <c:showLegendKey val="0"/>
          <c:showVal val="0"/>
          <c:showCatName val="0"/>
          <c:showSerName val="0"/>
          <c:showPercent val="0"/>
          <c:showBubbleSize val="0"/>
        </c:dLbls>
        <c:smooth val="0"/>
        <c:axId val="787342799"/>
        <c:axId val="787343279"/>
      </c:lineChart>
      <c:catAx>
        <c:axId val="78734279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600"/>
                  <a:t>Year</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787343279"/>
        <c:crosses val="autoZero"/>
        <c:auto val="1"/>
        <c:lblAlgn val="ctr"/>
        <c:lblOffset val="100"/>
        <c:noMultiLvlLbl val="0"/>
      </c:catAx>
      <c:valAx>
        <c:axId val="787343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a:t>Annual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7342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[Refugees_from_ES.xlsx]Sheet1!PivotTable5</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Refugees from</a:t>
            </a:r>
            <a:r>
              <a:rPr lang="en-US" sz="1800" baseline="0" dirty="0"/>
              <a:t> El Salvador</a:t>
            </a:r>
            <a:endParaRPr lang="en-US" sz="1800" dirty="0"/>
          </a:p>
        </c:rich>
      </c:tx>
      <c:layout>
        <c:manualLayout>
          <c:xMode val="edge"/>
          <c:yMode val="edge"/>
          <c:x val="0.36595078821065985"/>
          <c:y val="2.362980224563748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Sheet1!$A$4:$A$29</c:f>
              <c:strCache>
                <c:ptCount val="25"/>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strCache>
            </c:strRef>
          </c:cat>
          <c:val>
            <c:numRef>
              <c:f>Sheet1!$B$4:$B$29</c:f>
              <c:numCache>
                <c:formatCode>General</c:formatCode>
                <c:ptCount val="25"/>
                <c:pt idx="0">
                  <c:v>30019</c:v>
                </c:pt>
                <c:pt idx="1">
                  <c:v>33049</c:v>
                </c:pt>
                <c:pt idx="2">
                  <c:v>30855</c:v>
                </c:pt>
                <c:pt idx="3">
                  <c:v>26124</c:v>
                </c:pt>
                <c:pt idx="4">
                  <c:v>30735</c:v>
                </c:pt>
                <c:pt idx="5">
                  <c:v>23535</c:v>
                </c:pt>
                <c:pt idx="6">
                  <c:v>19639</c:v>
                </c:pt>
                <c:pt idx="7">
                  <c:v>17126</c:v>
                </c:pt>
                <c:pt idx="8">
                  <c:v>12591</c:v>
                </c:pt>
                <c:pt idx="9">
                  <c:v>12410</c:v>
                </c:pt>
                <c:pt idx="10">
                  <c:v>7756</c:v>
                </c:pt>
                <c:pt idx="11">
                  <c:v>7150</c:v>
                </c:pt>
                <c:pt idx="12">
                  <c:v>6632</c:v>
                </c:pt>
                <c:pt idx="13">
                  <c:v>5658</c:v>
                </c:pt>
                <c:pt idx="14">
                  <c:v>4497</c:v>
                </c:pt>
                <c:pt idx="15">
                  <c:v>4281</c:v>
                </c:pt>
                <c:pt idx="16">
                  <c:v>6388</c:v>
                </c:pt>
                <c:pt idx="17">
                  <c:v>6022</c:v>
                </c:pt>
                <c:pt idx="18">
                  <c:v>5151</c:v>
                </c:pt>
                <c:pt idx="19">
                  <c:v>5051</c:v>
                </c:pt>
                <c:pt idx="20">
                  <c:v>4976</c:v>
                </c:pt>
                <c:pt idx="21">
                  <c:v>6720</c:v>
                </c:pt>
                <c:pt idx="22">
                  <c:v>8171</c:v>
                </c:pt>
                <c:pt idx="23">
                  <c:v>9638</c:v>
                </c:pt>
                <c:pt idx="24">
                  <c:v>10965</c:v>
                </c:pt>
              </c:numCache>
            </c:numRef>
          </c:val>
          <c:smooth val="0"/>
          <c:extLst>
            <c:ext xmlns:c16="http://schemas.microsoft.com/office/drawing/2014/chart" uri="{C3380CC4-5D6E-409C-BE32-E72D297353CC}">
              <c16:uniqueId val="{00000000-8FF9-41A5-92B9-5C7AEE5AF4DC}"/>
            </c:ext>
          </c:extLst>
        </c:ser>
        <c:dLbls>
          <c:showLegendKey val="0"/>
          <c:showVal val="0"/>
          <c:showCatName val="0"/>
          <c:showSerName val="0"/>
          <c:showPercent val="0"/>
          <c:showBubbleSize val="0"/>
        </c:dLbls>
        <c:marker val="1"/>
        <c:smooth val="0"/>
        <c:axId val="823238175"/>
        <c:axId val="529432591"/>
      </c:lineChart>
      <c:catAx>
        <c:axId val="8232381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t>Year</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29432591"/>
        <c:crosses val="autoZero"/>
        <c:auto val="1"/>
        <c:lblAlgn val="ctr"/>
        <c:lblOffset val="100"/>
        <c:noMultiLvlLbl val="0"/>
      </c:catAx>
      <c:valAx>
        <c:axId val="5294325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t>Number of refugees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32381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[Net_Migration_ES_2.xlsx]Sheet2!PivotTable19</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Net</a:t>
            </a:r>
            <a:r>
              <a:rPr lang="en-US" sz="1800" baseline="0" dirty="0"/>
              <a:t> Migration from El Salvador </a:t>
            </a:r>
            <a:endParaRPr lang="en-US" sz="18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Sheet2!$A$4:$A$15</c:f>
              <c:strCache>
                <c:ptCount val="11"/>
                <c:pt idx="0">
                  <c:v>1962</c:v>
                </c:pt>
                <c:pt idx="1">
                  <c:v>1967</c:v>
                </c:pt>
                <c:pt idx="2">
                  <c:v>1972</c:v>
                </c:pt>
                <c:pt idx="3">
                  <c:v>1977</c:v>
                </c:pt>
                <c:pt idx="4">
                  <c:v>1982</c:v>
                </c:pt>
                <c:pt idx="5">
                  <c:v>1987</c:v>
                </c:pt>
                <c:pt idx="6">
                  <c:v>1992</c:v>
                </c:pt>
                <c:pt idx="7">
                  <c:v>1997</c:v>
                </c:pt>
                <c:pt idx="8">
                  <c:v>2002</c:v>
                </c:pt>
                <c:pt idx="9">
                  <c:v>2007</c:v>
                </c:pt>
                <c:pt idx="10">
                  <c:v>2012</c:v>
                </c:pt>
              </c:strCache>
            </c:strRef>
          </c:cat>
          <c:val>
            <c:numRef>
              <c:f>Sheet2!$B$4:$B$15</c:f>
              <c:numCache>
                <c:formatCode>General</c:formatCode>
                <c:ptCount val="11"/>
                <c:pt idx="0">
                  <c:v>24031</c:v>
                </c:pt>
                <c:pt idx="1">
                  <c:v>44306</c:v>
                </c:pt>
                <c:pt idx="2">
                  <c:v>90977</c:v>
                </c:pt>
                <c:pt idx="3">
                  <c:v>164230</c:v>
                </c:pt>
                <c:pt idx="4">
                  <c:v>231749</c:v>
                </c:pt>
                <c:pt idx="5">
                  <c:v>256685</c:v>
                </c:pt>
                <c:pt idx="6">
                  <c:v>265152</c:v>
                </c:pt>
                <c:pt idx="7">
                  <c:v>326853</c:v>
                </c:pt>
                <c:pt idx="8">
                  <c:v>312786</c:v>
                </c:pt>
                <c:pt idx="9">
                  <c:v>285671</c:v>
                </c:pt>
                <c:pt idx="10">
                  <c:v>240415</c:v>
                </c:pt>
              </c:numCache>
            </c:numRef>
          </c:val>
          <c:smooth val="0"/>
          <c:extLst>
            <c:ext xmlns:c16="http://schemas.microsoft.com/office/drawing/2014/chart" uri="{C3380CC4-5D6E-409C-BE32-E72D297353CC}">
              <c16:uniqueId val="{00000000-7ABE-4983-9D84-2D719E81CEDC}"/>
            </c:ext>
          </c:extLst>
        </c:ser>
        <c:dLbls>
          <c:showLegendKey val="0"/>
          <c:showVal val="0"/>
          <c:showCatName val="0"/>
          <c:showSerName val="0"/>
          <c:showPercent val="0"/>
          <c:showBubbleSize val="0"/>
        </c:dLbls>
        <c:marker val="1"/>
        <c:smooth val="0"/>
        <c:axId val="756373951"/>
        <c:axId val="756374431"/>
      </c:lineChart>
      <c:catAx>
        <c:axId val="75637395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6374431"/>
        <c:crosses val="autoZero"/>
        <c:auto val="1"/>
        <c:lblAlgn val="ctr"/>
        <c:lblOffset val="100"/>
        <c:noMultiLvlLbl val="0"/>
      </c:catAx>
      <c:valAx>
        <c:axId val="7563744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t>Number of migrants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63739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[Net_Migration_ES_2.xlsx]Sheet2!PivotTable19</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Net</a:t>
            </a:r>
            <a:r>
              <a:rPr lang="en-US" sz="1800" baseline="0" dirty="0"/>
              <a:t> Migration from El Salvador </a:t>
            </a:r>
            <a:endParaRPr lang="en-US" sz="18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Sheet2!$A$4:$A$15</c:f>
              <c:strCache>
                <c:ptCount val="11"/>
                <c:pt idx="0">
                  <c:v>1962</c:v>
                </c:pt>
                <c:pt idx="1">
                  <c:v>1967</c:v>
                </c:pt>
                <c:pt idx="2">
                  <c:v>1972</c:v>
                </c:pt>
                <c:pt idx="3">
                  <c:v>1977</c:v>
                </c:pt>
                <c:pt idx="4">
                  <c:v>1982</c:v>
                </c:pt>
                <c:pt idx="5">
                  <c:v>1987</c:v>
                </c:pt>
                <c:pt idx="6">
                  <c:v>1992</c:v>
                </c:pt>
                <c:pt idx="7">
                  <c:v>1997</c:v>
                </c:pt>
                <c:pt idx="8">
                  <c:v>2002</c:v>
                </c:pt>
                <c:pt idx="9">
                  <c:v>2007</c:v>
                </c:pt>
                <c:pt idx="10">
                  <c:v>2012</c:v>
                </c:pt>
              </c:strCache>
            </c:strRef>
          </c:cat>
          <c:val>
            <c:numRef>
              <c:f>Sheet2!$B$4:$B$15</c:f>
              <c:numCache>
                <c:formatCode>General</c:formatCode>
                <c:ptCount val="11"/>
                <c:pt idx="0">
                  <c:v>24031</c:v>
                </c:pt>
                <c:pt idx="1">
                  <c:v>44306</c:v>
                </c:pt>
                <c:pt idx="2">
                  <c:v>90977</c:v>
                </c:pt>
                <c:pt idx="3">
                  <c:v>164230</c:v>
                </c:pt>
                <c:pt idx="4">
                  <c:v>231749</c:v>
                </c:pt>
                <c:pt idx="5">
                  <c:v>256685</c:v>
                </c:pt>
                <c:pt idx="6">
                  <c:v>265152</c:v>
                </c:pt>
                <c:pt idx="7">
                  <c:v>326853</c:v>
                </c:pt>
                <c:pt idx="8">
                  <c:v>312786</c:v>
                </c:pt>
                <c:pt idx="9">
                  <c:v>285671</c:v>
                </c:pt>
                <c:pt idx="10">
                  <c:v>240415</c:v>
                </c:pt>
              </c:numCache>
            </c:numRef>
          </c:val>
          <c:smooth val="0"/>
          <c:extLst>
            <c:ext xmlns:c16="http://schemas.microsoft.com/office/drawing/2014/chart" uri="{C3380CC4-5D6E-409C-BE32-E72D297353CC}">
              <c16:uniqueId val="{00000000-7ABE-4983-9D84-2D719E81CEDC}"/>
            </c:ext>
          </c:extLst>
        </c:ser>
        <c:dLbls>
          <c:showLegendKey val="0"/>
          <c:showVal val="0"/>
          <c:showCatName val="0"/>
          <c:showSerName val="0"/>
          <c:showPercent val="0"/>
          <c:showBubbleSize val="0"/>
        </c:dLbls>
        <c:marker val="1"/>
        <c:smooth val="0"/>
        <c:axId val="756373951"/>
        <c:axId val="756374431"/>
      </c:lineChart>
      <c:catAx>
        <c:axId val="75637395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6374431"/>
        <c:crosses val="autoZero"/>
        <c:auto val="1"/>
        <c:lblAlgn val="ctr"/>
        <c:lblOffset val="100"/>
        <c:noMultiLvlLbl val="0"/>
      </c:catAx>
      <c:valAx>
        <c:axId val="7563744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t>Number of migrants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63739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58CCE-3A89-4577-8740-72A0E2E42DB6}" type="datetimeFigureOut">
              <a:rPr lang="en-US" smtClean="0"/>
              <a:t>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394793-2191-468E-812B-111D20475687}" type="slidenum">
              <a:rPr lang="en-US" smtClean="0"/>
              <a:t>‹#›</a:t>
            </a:fld>
            <a:endParaRPr lang="en-US"/>
          </a:p>
        </p:txBody>
      </p:sp>
    </p:spTree>
    <p:extLst>
      <p:ext uri="{BB962C8B-B14F-4D97-AF65-F5344CB8AC3E}">
        <p14:creationId xmlns:p14="http://schemas.microsoft.com/office/powerpoint/2010/main" val="2579051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 why ES: I’m from El Salvador</a:t>
            </a:r>
          </a:p>
          <a:p>
            <a:r>
              <a:rPr lang="en-US" dirty="0"/>
              <a:t>-Wanted to see what insights I could find using the World Development Indicators database. </a:t>
            </a:r>
          </a:p>
        </p:txBody>
      </p:sp>
      <p:sp>
        <p:nvSpPr>
          <p:cNvPr id="4" name="Slide Number Placeholder 3"/>
          <p:cNvSpPr>
            <a:spLocks noGrp="1"/>
          </p:cNvSpPr>
          <p:nvPr>
            <p:ph type="sldNum" sz="quarter" idx="5"/>
          </p:nvPr>
        </p:nvSpPr>
        <p:spPr/>
        <p:txBody>
          <a:bodyPr/>
          <a:lstStyle/>
          <a:p>
            <a:fld id="{AD394793-2191-468E-812B-111D20475687}" type="slidenum">
              <a:rPr lang="en-US" smtClean="0"/>
              <a:t>1</a:t>
            </a:fld>
            <a:endParaRPr lang="en-US"/>
          </a:p>
        </p:txBody>
      </p:sp>
    </p:spTree>
    <p:extLst>
      <p:ext uri="{BB962C8B-B14F-4D97-AF65-F5344CB8AC3E}">
        <p14:creationId xmlns:p14="http://schemas.microsoft.com/office/powerpoint/2010/main" val="50222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AD394793-2191-468E-812B-111D20475687}" type="slidenum">
              <a:rPr lang="en-US" smtClean="0"/>
              <a:t>10</a:t>
            </a:fld>
            <a:endParaRPr lang="en-US"/>
          </a:p>
        </p:txBody>
      </p:sp>
    </p:spTree>
    <p:extLst>
      <p:ext uri="{BB962C8B-B14F-4D97-AF65-F5344CB8AC3E}">
        <p14:creationId xmlns:p14="http://schemas.microsoft.com/office/powerpoint/2010/main" val="4081838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394793-2191-468E-812B-111D20475687}" type="slidenum">
              <a:rPr lang="en-US" smtClean="0"/>
              <a:t>11</a:t>
            </a:fld>
            <a:endParaRPr lang="en-US"/>
          </a:p>
        </p:txBody>
      </p:sp>
    </p:spTree>
    <p:extLst>
      <p:ext uri="{BB962C8B-B14F-4D97-AF65-F5344CB8AC3E}">
        <p14:creationId xmlns:p14="http://schemas.microsoft.com/office/powerpoint/2010/main" val="2986277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events I will consider are (1) the 12-yr Civil War, and (2) the adoption of the US dollar in 2001 (also known as Dollarization), to see if there are trends connected with the 2 indicators. </a:t>
            </a:r>
          </a:p>
          <a:p>
            <a:endParaRPr lang="en-US" dirty="0"/>
          </a:p>
        </p:txBody>
      </p:sp>
      <p:sp>
        <p:nvSpPr>
          <p:cNvPr id="4" name="Slide Number Placeholder 3"/>
          <p:cNvSpPr>
            <a:spLocks noGrp="1"/>
          </p:cNvSpPr>
          <p:nvPr>
            <p:ph type="sldNum" sz="quarter" idx="5"/>
          </p:nvPr>
        </p:nvSpPr>
        <p:spPr/>
        <p:txBody>
          <a:bodyPr/>
          <a:lstStyle/>
          <a:p>
            <a:fld id="{AD394793-2191-468E-812B-111D20475687}" type="slidenum">
              <a:rPr lang="en-US" smtClean="0"/>
              <a:t>2</a:t>
            </a:fld>
            <a:endParaRPr lang="en-US"/>
          </a:p>
        </p:txBody>
      </p:sp>
    </p:spTree>
    <p:extLst>
      <p:ext uri="{BB962C8B-B14F-4D97-AF65-F5344CB8AC3E}">
        <p14:creationId xmlns:p14="http://schemas.microsoft.com/office/powerpoint/2010/main" val="3978793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Why does this matter? By examining the impacts of major events like conflicts/war and changes in national currency on indicators like GDP and migration, we can use this information to help predict future trends and can also help steer our attention to factors that matter. </a:t>
            </a:r>
          </a:p>
          <a:p>
            <a:pPr marL="0" indent="0">
              <a:buFontTx/>
              <a:buNone/>
            </a:pPr>
            <a:r>
              <a:rPr lang="en-US" dirty="0"/>
              <a:t>To quickly illustrate two recent examples, the first is the War in Ukraine. Back in April 2022 the International Monetary Fund predicted in its World Economic Outlook that global GDP would be “significantly slowdown due to the war in Ukraine,” a prediction likely facilitated by examining past examples in other countries. </a:t>
            </a:r>
          </a:p>
          <a:p>
            <a:pPr marL="0" indent="0">
              <a:buFontTx/>
              <a:buNone/>
            </a:pPr>
            <a:r>
              <a:rPr lang="en-US" dirty="0"/>
              <a:t>Another is the use of cryptocurrency. Focusing on E.S., the country made the controversial decision in 2021 to use Bitcoin as legal tender. The dataset I used for this presentation ends in 2014, and we will see that following the years of Dollarization in 2001 there is a relationship between US GDP and El Salvador’s GDP. However, with ES’s acceptance of Bitcoin as legal tender, future research can look and see if it will impact E.S.’s GDP and even skew away from US GDP trends.  </a:t>
            </a:r>
          </a:p>
          <a:p>
            <a:endParaRPr lang="en-US" dirty="0"/>
          </a:p>
        </p:txBody>
      </p:sp>
      <p:sp>
        <p:nvSpPr>
          <p:cNvPr id="4" name="Slide Number Placeholder 3"/>
          <p:cNvSpPr>
            <a:spLocks noGrp="1"/>
          </p:cNvSpPr>
          <p:nvPr>
            <p:ph type="sldNum" sz="quarter" idx="5"/>
          </p:nvPr>
        </p:nvSpPr>
        <p:spPr/>
        <p:txBody>
          <a:bodyPr/>
          <a:lstStyle/>
          <a:p>
            <a:fld id="{AD394793-2191-468E-812B-111D20475687}" type="slidenum">
              <a:rPr lang="en-US" smtClean="0"/>
              <a:t>3</a:t>
            </a:fld>
            <a:endParaRPr lang="en-US"/>
          </a:p>
        </p:txBody>
      </p:sp>
    </p:spTree>
    <p:extLst>
      <p:ext uri="{BB962C8B-B14F-4D97-AF65-F5344CB8AC3E}">
        <p14:creationId xmlns:p14="http://schemas.microsoft.com/office/powerpoint/2010/main" val="517581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indicator we will examine is E.S.’s GDP growth rate, here we see an overview of El Salvador’s GDP growth rate from 1966-2014. At a glance we can see that the GDP growth rate has yet to recover to it’s 1966 numbers. And we also see a significant decrease in GDP growth rate that begins at the lead up to the civil war (highlighted red).</a:t>
            </a:r>
          </a:p>
          <a:p>
            <a:r>
              <a:rPr lang="en-US" dirty="0"/>
              <a:t>Interestingly, we have an increase just shortly before the end of the war, but afterwards there’s a steady decline in GDP growth rate. In an effort to help the economy, the Salvadoran government adopts the US dollar in 2001. The years post dollarization are marked by green dotted line. It seemed to have moderately helped </a:t>
            </a:r>
            <a:r>
              <a:rPr lang="en-US" dirty="0" err="1"/>
              <a:t>btwn</a:t>
            </a:r>
            <a:r>
              <a:rPr lang="en-US" dirty="0"/>
              <a:t> 2004-2006, but overall, it doesn’t make a significant difference. I was drawn by the drop in 2009 and it occurred to me to look at US GDP growth rate for the years post-2001.</a:t>
            </a:r>
          </a:p>
        </p:txBody>
      </p:sp>
      <p:sp>
        <p:nvSpPr>
          <p:cNvPr id="4" name="Slide Number Placeholder 3"/>
          <p:cNvSpPr>
            <a:spLocks noGrp="1"/>
          </p:cNvSpPr>
          <p:nvPr>
            <p:ph type="sldNum" sz="quarter" idx="5"/>
          </p:nvPr>
        </p:nvSpPr>
        <p:spPr/>
        <p:txBody>
          <a:bodyPr/>
          <a:lstStyle/>
          <a:p>
            <a:fld id="{AD394793-2191-468E-812B-111D20475687}" type="slidenum">
              <a:rPr lang="en-US" smtClean="0"/>
              <a:t>4</a:t>
            </a:fld>
            <a:endParaRPr lang="en-US"/>
          </a:p>
        </p:txBody>
      </p:sp>
    </p:spTree>
    <p:extLst>
      <p:ext uri="{BB962C8B-B14F-4D97-AF65-F5344CB8AC3E}">
        <p14:creationId xmlns:p14="http://schemas.microsoft.com/office/powerpoint/2010/main" val="2328097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Here we see both the US and Salvadoran GDP growth rate since 2001.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Very similar! And we see the same drop in GDP growth rate in 2009 matches drop in the United States. This also coincides with the 2007-2008 Global Financial Crisis, which was the most serious financial crisis since the Great Depression. A lot of countries were impacted but not all, and here we see how it impacted both E.S. and the U.S. </a:t>
            </a:r>
          </a:p>
        </p:txBody>
      </p:sp>
      <p:sp>
        <p:nvSpPr>
          <p:cNvPr id="4" name="Slide Number Placeholder 3"/>
          <p:cNvSpPr>
            <a:spLocks noGrp="1"/>
          </p:cNvSpPr>
          <p:nvPr>
            <p:ph type="sldNum" sz="quarter" idx="5"/>
          </p:nvPr>
        </p:nvSpPr>
        <p:spPr/>
        <p:txBody>
          <a:bodyPr/>
          <a:lstStyle/>
          <a:p>
            <a:fld id="{AD394793-2191-468E-812B-111D20475687}" type="slidenum">
              <a:rPr lang="en-US" smtClean="0"/>
              <a:t>5</a:t>
            </a:fld>
            <a:endParaRPr lang="en-US"/>
          </a:p>
        </p:txBody>
      </p:sp>
    </p:spTree>
    <p:extLst>
      <p:ext uri="{BB962C8B-B14F-4D97-AF65-F5344CB8AC3E}">
        <p14:creationId xmlns:p14="http://schemas.microsoft.com/office/powerpoint/2010/main" val="787474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If we zoom out, we see that prior to dollarization, the GDP percent rate were not similar in both countries. This could indicate that the GDP growth rate in El Salvador was influenced by the US dollar. Implementation of dollarization impacts El Salvador GDP growth rate, but perhaps not how it was intended.</a:t>
            </a:r>
          </a:p>
        </p:txBody>
      </p:sp>
      <p:sp>
        <p:nvSpPr>
          <p:cNvPr id="4" name="Slide Number Placeholder 3"/>
          <p:cNvSpPr>
            <a:spLocks noGrp="1"/>
          </p:cNvSpPr>
          <p:nvPr>
            <p:ph type="sldNum" sz="quarter" idx="5"/>
          </p:nvPr>
        </p:nvSpPr>
        <p:spPr/>
        <p:txBody>
          <a:bodyPr/>
          <a:lstStyle/>
          <a:p>
            <a:fld id="{AD394793-2191-468E-812B-111D20475687}" type="slidenum">
              <a:rPr lang="en-US" smtClean="0"/>
              <a:t>6</a:t>
            </a:fld>
            <a:endParaRPr lang="en-US"/>
          </a:p>
        </p:txBody>
      </p:sp>
    </p:spTree>
    <p:extLst>
      <p:ext uri="{BB962C8B-B14F-4D97-AF65-F5344CB8AC3E}">
        <p14:creationId xmlns:p14="http://schemas.microsoft.com/office/powerpoint/2010/main" val="918520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2</a:t>
            </a:r>
            <a:r>
              <a:rPr lang="en-US" baseline="30000" dirty="0"/>
              <a:t>nd</a:t>
            </a:r>
            <a:r>
              <a:rPr lang="en-US" dirty="0"/>
              <a:t> indicator I examined was the number of refugees whose country of origin was El Salvador, which according to this chart has been declining with a slow increase after 2010.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were to focus on refugee numbers during the civil war (red) we see that we don’t have too much data to look at (starts 1990). However, w/in the red, we can see that after 1991 it starts to drop (context, war ended in Jan 1992, which could explain wind down in refugees in 1991)</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Shifting our focus now to dollarization (green) we do see a continuing decline in refugees, but there is a slow increase after 2010. </a:t>
            </a:r>
          </a:p>
          <a:p>
            <a:endParaRPr lang="en-US" dirty="0"/>
          </a:p>
          <a:p>
            <a:r>
              <a:rPr lang="en-US" dirty="0"/>
              <a:t>However, an important thing to note is that there are ‘rules’ around the definition of a refugee. </a:t>
            </a:r>
          </a:p>
        </p:txBody>
      </p:sp>
      <p:sp>
        <p:nvSpPr>
          <p:cNvPr id="4" name="Slide Number Placeholder 3"/>
          <p:cNvSpPr>
            <a:spLocks noGrp="1"/>
          </p:cNvSpPr>
          <p:nvPr>
            <p:ph type="sldNum" sz="quarter" idx="5"/>
          </p:nvPr>
        </p:nvSpPr>
        <p:spPr/>
        <p:txBody>
          <a:bodyPr/>
          <a:lstStyle/>
          <a:p>
            <a:fld id="{AD394793-2191-468E-812B-111D20475687}" type="slidenum">
              <a:rPr lang="en-US" smtClean="0"/>
              <a:t>7</a:t>
            </a:fld>
            <a:endParaRPr lang="en-US"/>
          </a:p>
        </p:txBody>
      </p:sp>
    </p:spTree>
    <p:extLst>
      <p:ext uri="{BB962C8B-B14F-4D97-AF65-F5344CB8AC3E}">
        <p14:creationId xmlns:p14="http://schemas.microsoft.com/office/powerpoint/2010/main" val="2944105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that reason, although it is important to consider refugee data, I also looked at the net number of migrants leaving El Salvador. This data takes the total number of emigrants and subtracts the number of immigrants. This leaves us with a remainder number of emigrants to give us a net number of people leaving El Salvador (This data is estimated every 5 years). Fortunately, we have more data that predates further from the Refugee data.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now if we were to focus on the years during the Civil War, not only can we see a steady increase in people leaving El Salvador during the war, but also leading up to the war as well (could have been an indication of conflict to come..).</a:t>
            </a:r>
          </a:p>
          <a:p>
            <a:endParaRPr lang="en-US" dirty="0"/>
          </a:p>
          <a:p>
            <a:r>
              <a:rPr lang="en-US" dirty="0"/>
              <a:t>Additionally, we now see different numbers when focusing on the data post Dollarization.</a:t>
            </a:r>
          </a:p>
        </p:txBody>
      </p:sp>
      <p:sp>
        <p:nvSpPr>
          <p:cNvPr id="4" name="Slide Number Placeholder 3"/>
          <p:cNvSpPr>
            <a:spLocks noGrp="1"/>
          </p:cNvSpPr>
          <p:nvPr>
            <p:ph type="sldNum" sz="quarter" idx="5"/>
          </p:nvPr>
        </p:nvSpPr>
        <p:spPr/>
        <p:txBody>
          <a:bodyPr/>
          <a:lstStyle/>
          <a:p>
            <a:fld id="{AD394793-2191-468E-812B-111D20475687}" type="slidenum">
              <a:rPr lang="en-US" smtClean="0"/>
              <a:t>8</a:t>
            </a:fld>
            <a:endParaRPr lang="en-US"/>
          </a:p>
        </p:txBody>
      </p:sp>
    </p:spTree>
    <p:extLst>
      <p:ext uri="{BB962C8B-B14F-4D97-AF65-F5344CB8AC3E}">
        <p14:creationId xmlns:p14="http://schemas.microsoft.com/office/powerpoint/2010/main" val="275508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when we looked at refugee data, we were seeing a slow increase in refugees that was starting in 2010.</a:t>
            </a:r>
          </a:p>
          <a:p>
            <a:r>
              <a:rPr lang="en-US" dirty="0"/>
              <a:t>BUT in Net Migration, we actually see an overall decrease in migrants leaving El Salvador (really starting in 1997). One possible reason why we saw an increase of refugees despite a decrease in emigration could be that out of the people that have left, more people qualified under the definition of Refugee. Determining this would require further investigation, which could be an incentive for future research. </a:t>
            </a:r>
          </a:p>
        </p:txBody>
      </p:sp>
      <p:sp>
        <p:nvSpPr>
          <p:cNvPr id="4" name="Slide Number Placeholder 3"/>
          <p:cNvSpPr>
            <a:spLocks noGrp="1"/>
          </p:cNvSpPr>
          <p:nvPr>
            <p:ph type="sldNum" sz="quarter" idx="5"/>
          </p:nvPr>
        </p:nvSpPr>
        <p:spPr/>
        <p:txBody>
          <a:bodyPr/>
          <a:lstStyle/>
          <a:p>
            <a:fld id="{AD394793-2191-468E-812B-111D20475687}" type="slidenum">
              <a:rPr lang="en-US" smtClean="0"/>
              <a:t>9</a:t>
            </a:fld>
            <a:endParaRPr lang="en-US"/>
          </a:p>
        </p:txBody>
      </p:sp>
    </p:spTree>
    <p:extLst>
      <p:ext uri="{BB962C8B-B14F-4D97-AF65-F5344CB8AC3E}">
        <p14:creationId xmlns:p14="http://schemas.microsoft.com/office/powerpoint/2010/main" val="2840741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1A66-812C-38B5-1127-62DA5A3F09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4AA454-ED30-3AD6-A12F-7B8B7A92C1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04CF28-0B09-A03C-7388-220A5079EE80}"/>
              </a:ext>
            </a:extLst>
          </p:cNvPr>
          <p:cNvSpPr>
            <a:spLocks noGrp="1"/>
          </p:cNvSpPr>
          <p:nvPr>
            <p:ph type="dt" sz="half" idx="10"/>
          </p:nvPr>
        </p:nvSpPr>
        <p:spPr/>
        <p:txBody>
          <a:bodyPr/>
          <a:lstStyle/>
          <a:p>
            <a:fld id="{9A97BA87-BE2E-401F-A154-D76BF7C419D2}" type="datetimeFigureOut">
              <a:rPr lang="en-US" smtClean="0"/>
              <a:t>2/29/2024</a:t>
            </a:fld>
            <a:endParaRPr lang="en-US"/>
          </a:p>
        </p:txBody>
      </p:sp>
      <p:sp>
        <p:nvSpPr>
          <p:cNvPr id="5" name="Footer Placeholder 4">
            <a:extLst>
              <a:ext uri="{FF2B5EF4-FFF2-40B4-BE49-F238E27FC236}">
                <a16:creationId xmlns:a16="http://schemas.microsoft.com/office/drawing/2014/main" id="{569F2AC2-ADD5-1FA9-3FFC-6135DFE4C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E762CB-600B-F720-BBDE-740D2FE32E62}"/>
              </a:ext>
            </a:extLst>
          </p:cNvPr>
          <p:cNvSpPr>
            <a:spLocks noGrp="1"/>
          </p:cNvSpPr>
          <p:nvPr>
            <p:ph type="sldNum" sz="quarter" idx="12"/>
          </p:nvPr>
        </p:nvSpPr>
        <p:spPr/>
        <p:txBody>
          <a:bodyPr/>
          <a:lstStyle/>
          <a:p>
            <a:fld id="{0FF97F29-1B17-4CCB-8AC3-4449C5C29538}" type="slidenum">
              <a:rPr lang="en-US" smtClean="0"/>
              <a:t>‹#›</a:t>
            </a:fld>
            <a:endParaRPr lang="en-US"/>
          </a:p>
        </p:txBody>
      </p:sp>
    </p:spTree>
    <p:extLst>
      <p:ext uri="{BB962C8B-B14F-4D97-AF65-F5344CB8AC3E}">
        <p14:creationId xmlns:p14="http://schemas.microsoft.com/office/powerpoint/2010/main" val="3108156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48F11-EF68-C0D1-313E-EA70DEDD7B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FDB0CE-9116-474B-61DE-B9302419A5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5FB4F7-A7C4-F832-31DA-C6D1EBE7D765}"/>
              </a:ext>
            </a:extLst>
          </p:cNvPr>
          <p:cNvSpPr>
            <a:spLocks noGrp="1"/>
          </p:cNvSpPr>
          <p:nvPr>
            <p:ph type="dt" sz="half" idx="10"/>
          </p:nvPr>
        </p:nvSpPr>
        <p:spPr/>
        <p:txBody>
          <a:bodyPr/>
          <a:lstStyle/>
          <a:p>
            <a:fld id="{9A97BA87-BE2E-401F-A154-D76BF7C419D2}" type="datetimeFigureOut">
              <a:rPr lang="en-US" smtClean="0"/>
              <a:t>2/29/2024</a:t>
            </a:fld>
            <a:endParaRPr lang="en-US"/>
          </a:p>
        </p:txBody>
      </p:sp>
      <p:sp>
        <p:nvSpPr>
          <p:cNvPr id="5" name="Footer Placeholder 4">
            <a:extLst>
              <a:ext uri="{FF2B5EF4-FFF2-40B4-BE49-F238E27FC236}">
                <a16:creationId xmlns:a16="http://schemas.microsoft.com/office/drawing/2014/main" id="{F37C07A8-D2C8-8860-B8A3-52AFE152BE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371E96-7267-8DAC-053C-693CB640BA0D}"/>
              </a:ext>
            </a:extLst>
          </p:cNvPr>
          <p:cNvSpPr>
            <a:spLocks noGrp="1"/>
          </p:cNvSpPr>
          <p:nvPr>
            <p:ph type="sldNum" sz="quarter" idx="12"/>
          </p:nvPr>
        </p:nvSpPr>
        <p:spPr/>
        <p:txBody>
          <a:bodyPr/>
          <a:lstStyle/>
          <a:p>
            <a:fld id="{0FF97F29-1B17-4CCB-8AC3-4449C5C29538}" type="slidenum">
              <a:rPr lang="en-US" smtClean="0"/>
              <a:t>‹#›</a:t>
            </a:fld>
            <a:endParaRPr lang="en-US"/>
          </a:p>
        </p:txBody>
      </p:sp>
    </p:spTree>
    <p:extLst>
      <p:ext uri="{BB962C8B-B14F-4D97-AF65-F5344CB8AC3E}">
        <p14:creationId xmlns:p14="http://schemas.microsoft.com/office/powerpoint/2010/main" val="254786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B6822B-2303-FEF7-24E5-E31B2B1402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E62E1C-2265-78A8-C94C-DD4003ACEB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2FDE39-4012-B970-054E-A107D1903045}"/>
              </a:ext>
            </a:extLst>
          </p:cNvPr>
          <p:cNvSpPr>
            <a:spLocks noGrp="1"/>
          </p:cNvSpPr>
          <p:nvPr>
            <p:ph type="dt" sz="half" idx="10"/>
          </p:nvPr>
        </p:nvSpPr>
        <p:spPr/>
        <p:txBody>
          <a:bodyPr/>
          <a:lstStyle/>
          <a:p>
            <a:fld id="{9A97BA87-BE2E-401F-A154-D76BF7C419D2}" type="datetimeFigureOut">
              <a:rPr lang="en-US" smtClean="0"/>
              <a:t>2/29/2024</a:t>
            </a:fld>
            <a:endParaRPr lang="en-US"/>
          </a:p>
        </p:txBody>
      </p:sp>
      <p:sp>
        <p:nvSpPr>
          <p:cNvPr id="5" name="Footer Placeholder 4">
            <a:extLst>
              <a:ext uri="{FF2B5EF4-FFF2-40B4-BE49-F238E27FC236}">
                <a16:creationId xmlns:a16="http://schemas.microsoft.com/office/drawing/2014/main" id="{90A6BE0C-86A6-2D46-29E1-3DAE35828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97361-8792-4058-2E40-D98DF80C2695}"/>
              </a:ext>
            </a:extLst>
          </p:cNvPr>
          <p:cNvSpPr>
            <a:spLocks noGrp="1"/>
          </p:cNvSpPr>
          <p:nvPr>
            <p:ph type="sldNum" sz="quarter" idx="12"/>
          </p:nvPr>
        </p:nvSpPr>
        <p:spPr/>
        <p:txBody>
          <a:bodyPr/>
          <a:lstStyle/>
          <a:p>
            <a:fld id="{0FF97F29-1B17-4CCB-8AC3-4449C5C29538}" type="slidenum">
              <a:rPr lang="en-US" smtClean="0"/>
              <a:t>‹#›</a:t>
            </a:fld>
            <a:endParaRPr lang="en-US"/>
          </a:p>
        </p:txBody>
      </p:sp>
    </p:spTree>
    <p:extLst>
      <p:ext uri="{BB962C8B-B14F-4D97-AF65-F5344CB8AC3E}">
        <p14:creationId xmlns:p14="http://schemas.microsoft.com/office/powerpoint/2010/main" val="3711698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F8824-C253-D8D4-DFA3-8EF6E2675B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EDA925-805B-A6E8-7F73-8AFCDFC342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DA8400-A863-C272-8E93-639B31D20208}"/>
              </a:ext>
            </a:extLst>
          </p:cNvPr>
          <p:cNvSpPr>
            <a:spLocks noGrp="1"/>
          </p:cNvSpPr>
          <p:nvPr>
            <p:ph type="dt" sz="half" idx="10"/>
          </p:nvPr>
        </p:nvSpPr>
        <p:spPr/>
        <p:txBody>
          <a:bodyPr/>
          <a:lstStyle/>
          <a:p>
            <a:fld id="{9A97BA87-BE2E-401F-A154-D76BF7C419D2}" type="datetimeFigureOut">
              <a:rPr lang="en-US" smtClean="0"/>
              <a:t>2/29/2024</a:t>
            </a:fld>
            <a:endParaRPr lang="en-US"/>
          </a:p>
        </p:txBody>
      </p:sp>
      <p:sp>
        <p:nvSpPr>
          <p:cNvPr id="5" name="Footer Placeholder 4">
            <a:extLst>
              <a:ext uri="{FF2B5EF4-FFF2-40B4-BE49-F238E27FC236}">
                <a16:creationId xmlns:a16="http://schemas.microsoft.com/office/drawing/2014/main" id="{80E708B4-1244-72B3-6E0D-14CADAFF24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BF1BBB-2B26-79CC-3444-2DCD282FD94C}"/>
              </a:ext>
            </a:extLst>
          </p:cNvPr>
          <p:cNvSpPr>
            <a:spLocks noGrp="1"/>
          </p:cNvSpPr>
          <p:nvPr>
            <p:ph type="sldNum" sz="quarter" idx="12"/>
          </p:nvPr>
        </p:nvSpPr>
        <p:spPr/>
        <p:txBody>
          <a:bodyPr/>
          <a:lstStyle/>
          <a:p>
            <a:fld id="{0FF97F29-1B17-4CCB-8AC3-4449C5C29538}" type="slidenum">
              <a:rPr lang="en-US" smtClean="0"/>
              <a:t>‹#›</a:t>
            </a:fld>
            <a:endParaRPr lang="en-US"/>
          </a:p>
        </p:txBody>
      </p:sp>
    </p:spTree>
    <p:extLst>
      <p:ext uri="{BB962C8B-B14F-4D97-AF65-F5344CB8AC3E}">
        <p14:creationId xmlns:p14="http://schemas.microsoft.com/office/powerpoint/2010/main" val="3652898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86FAB-0ABE-8E5D-2C39-AD8D3556E4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03EF64-0B35-216D-297E-4385BF5F80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F93ABD-8F1F-2CC6-AD63-E61BB6AFDDCF}"/>
              </a:ext>
            </a:extLst>
          </p:cNvPr>
          <p:cNvSpPr>
            <a:spLocks noGrp="1"/>
          </p:cNvSpPr>
          <p:nvPr>
            <p:ph type="dt" sz="half" idx="10"/>
          </p:nvPr>
        </p:nvSpPr>
        <p:spPr/>
        <p:txBody>
          <a:bodyPr/>
          <a:lstStyle/>
          <a:p>
            <a:fld id="{9A97BA87-BE2E-401F-A154-D76BF7C419D2}" type="datetimeFigureOut">
              <a:rPr lang="en-US" smtClean="0"/>
              <a:t>2/29/2024</a:t>
            </a:fld>
            <a:endParaRPr lang="en-US"/>
          </a:p>
        </p:txBody>
      </p:sp>
      <p:sp>
        <p:nvSpPr>
          <p:cNvPr id="5" name="Footer Placeholder 4">
            <a:extLst>
              <a:ext uri="{FF2B5EF4-FFF2-40B4-BE49-F238E27FC236}">
                <a16:creationId xmlns:a16="http://schemas.microsoft.com/office/drawing/2014/main" id="{819270D4-5533-61FE-175B-036601AA6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91F1A8-4473-38FF-C9DD-A2D028282CAF}"/>
              </a:ext>
            </a:extLst>
          </p:cNvPr>
          <p:cNvSpPr>
            <a:spLocks noGrp="1"/>
          </p:cNvSpPr>
          <p:nvPr>
            <p:ph type="sldNum" sz="quarter" idx="12"/>
          </p:nvPr>
        </p:nvSpPr>
        <p:spPr/>
        <p:txBody>
          <a:bodyPr/>
          <a:lstStyle/>
          <a:p>
            <a:fld id="{0FF97F29-1B17-4CCB-8AC3-4449C5C29538}" type="slidenum">
              <a:rPr lang="en-US" smtClean="0"/>
              <a:t>‹#›</a:t>
            </a:fld>
            <a:endParaRPr lang="en-US"/>
          </a:p>
        </p:txBody>
      </p:sp>
    </p:spTree>
    <p:extLst>
      <p:ext uri="{BB962C8B-B14F-4D97-AF65-F5344CB8AC3E}">
        <p14:creationId xmlns:p14="http://schemas.microsoft.com/office/powerpoint/2010/main" val="56717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F31D-E46F-4AD9-3A0F-207DF75063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396B67-8702-18D2-038A-352E46BAAB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74C839-8F38-E969-2664-A523084A1F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B43483-2200-B452-144B-5D4748E34CC8}"/>
              </a:ext>
            </a:extLst>
          </p:cNvPr>
          <p:cNvSpPr>
            <a:spLocks noGrp="1"/>
          </p:cNvSpPr>
          <p:nvPr>
            <p:ph type="dt" sz="half" idx="10"/>
          </p:nvPr>
        </p:nvSpPr>
        <p:spPr/>
        <p:txBody>
          <a:bodyPr/>
          <a:lstStyle/>
          <a:p>
            <a:fld id="{9A97BA87-BE2E-401F-A154-D76BF7C419D2}" type="datetimeFigureOut">
              <a:rPr lang="en-US" smtClean="0"/>
              <a:t>2/29/2024</a:t>
            </a:fld>
            <a:endParaRPr lang="en-US"/>
          </a:p>
        </p:txBody>
      </p:sp>
      <p:sp>
        <p:nvSpPr>
          <p:cNvPr id="6" name="Footer Placeholder 5">
            <a:extLst>
              <a:ext uri="{FF2B5EF4-FFF2-40B4-BE49-F238E27FC236}">
                <a16:creationId xmlns:a16="http://schemas.microsoft.com/office/drawing/2014/main" id="{2B47CDBC-B157-6EDF-E073-97638FFDC3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71F1F1-03AB-4B17-72E8-69F24AE2A863}"/>
              </a:ext>
            </a:extLst>
          </p:cNvPr>
          <p:cNvSpPr>
            <a:spLocks noGrp="1"/>
          </p:cNvSpPr>
          <p:nvPr>
            <p:ph type="sldNum" sz="quarter" idx="12"/>
          </p:nvPr>
        </p:nvSpPr>
        <p:spPr/>
        <p:txBody>
          <a:bodyPr/>
          <a:lstStyle/>
          <a:p>
            <a:fld id="{0FF97F29-1B17-4CCB-8AC3-4449C5C29538}" type="slidenum">
              <a:rPr lang="en-US" smtClean="0"/>
              <a:t>‹#›</a:t>
            </a:fld>
            <a:endParaRPr lang="en-US"/>
          </a:p>
        </p:txBody>
      </p:sp>
    </p:spTree>
    <p:extLst>
      <p:ext uri="{BB962C8B-B14F-4D97-AF65-F5344CB8AC3E}">
        <p14:creationId xmlns:p14="http://schemas.microsoft.com/office/powerpoint/2010/main" val="4252711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E23DA-0DC6-3BED-7A1E-23F9180DA5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716E22-6C0A-9074-2E56-CC91D63C03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38030B-2E9D-2882-AB6E-C14952E048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FFDBF9-49CA-88CC-6393-E3A479DE88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D58B48-318F-2357-BA9E-8BA43992D4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348E5D-527B-F084-C574-AA1ED0B526FA}"/>
              </a:ext>
            </a:extLst>
          </p:cNvPr>
          <p:cNvSpPr>
            <a:spLocks noGrp="1"/>
          </p:cNvSpPr>
          <p:nvPr>
            <p:ph type="dt" sz="half" idx="10"/>
          </p:nvPr>
        </p:nvSpPr>
        <p:spPr/>
        <p:txBody>
          <a:bodyPr/>
          <a:lstStyle/>
          <a:p>
            <a:fld id="{9A97BA87-BE2E-401F-A154-D76BF7C419D2}" type="datetimeFigureOut">
              <a:rPr lang="en-US" smtClean="0"/>
              <a:t>2/29/2024</a:t>
            </a:fld>
            <a:endParaRPr lang="en-US"/>
          </a:p>
        </p:txBody>
      </p:sp>
      <p:sp>
        <p:nvSpPr>
          <p:cNvPr id="8" name="Footer Placeholder 7">
            <a:extLst>
              <a:ext uri="{FF2B5EF4-FFF2-40B4-BE49-F238E27FC236}">
                <a16:creationId xmlns:a16="http://schemas.microsoft.com/office/drawing/2014/main" id="{778DBE0D-A19E-621B-ABC1-0130EE9E1E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4605A5-34C0-056A-4E96-3AF85C561D1D}"/>
              </a:ext>
            </a:extLst>
          </p:cNvPr>
          <p:cNvSpPr>
            <a:spLocks noGrp="1"/>
          </p:cNvSpPr>
          <p:nvPr>
            <p:ph type="sldNum" sz="quarter" idx="12"/>
          </p:nvPr>
        </p:nvSpPr>
        <p:spPr/>
        <p:txBody>
          <a:bodyPr/>
          <a:lstStyle/>
          <a:p>
            <a:fld id="{0FF97F29-1B17-4CCB-8AC3-4449C5C29538}" type="slidenum">
              <a:rPr lang="en-US" smtClean="0"/>
              <a:t>‹#›</a:t>
            </a:fld>
            <a:endParaRPr lang="en-US"/>
          </a:p>
        </p:txBody>
      </p:sp>
    </p:spTree>
    <p:extLst>
      <p:ext uri="{BB962C8B-B14F-4D97-AF65-F5344CB8AC3E}">
        <p14:creationId xmlns:p14="http://schemas.microsoft.com/office/powerpoint/2010/main" val="1750856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D1A31-DC6A-2821-A68F-0FA84EBDA3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B7EAFC-DEDB-A0C2-1ADA-CADDBC649FC4}"/>
              </a:ext>
            </a:extLst>
          </p:cNvPr>
          <p:cNvSpPr>
            <a:spLocks noGrp="1"/>
          </p:cNvSpPr>
          <p:nvPr>
            <p:ph type="dt" sz="half" idx="10"/>
          </p:nvPr>
        </p:nvSpPr>
        <p:spPr/>
        <p:txBody>
          <a:bodyPr/>
          <a:lstStyle/>
          <a:p>
            <a:fld id="{9A97BA87-BE2E-401F-A154-D76BF7C419D2}" type="datetimeFigureOut">
              <a:rPr lang="en-US" smtClean="0"/>
              <a:t>2/29/2024</a:t>
            </a:fld>
            <a:endParaRPr lang="en-US"/>
          </a:p>
        </p:txBody>
      </p:sp>
      <p:sp>
        <p:nvSpPr>
          <p:cNvPr id="4" name="Footer Placeholder 3">
            <a:extLst>
              <a:ext uri="{FF2B5EF4-FFF2-40B4-BE49-F238E27FC236}">
                <a16:creationId xmlns:a16="http://schemas.microsoft.com/office/drawing/2014/main" id="{917B7ACD-67D7-5B81-EA6F-DC38BF0B83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58E758-2724-A1EC-F694-D95A1E89D858}"/>
              </a:ext>
            </a:extLst>
          </p:cNvPr>
          <p:cNvSpPr>
            <a:spLocks noGrp="1"/>
          </p:cNvSpPr>
          <p:nvPr>
            <p:ph type="sldNum" sz="quarter" idx="12"/>
          </p:nvPr>
        </p:nvSpPr>
        <p:spPr/>
        <p:txBody>
          <a:bodyPr/>
          <a:lstStyle/>
          <a:p>
            <a:fld id="{0FF97F29-1B17-4CCB-8AC3-4449C5C29538}" type="slidenum">
              <a:rPr lang="en-US" smtClean="0"/>
              <a:t>‹#›</a:t>
            </a:fld>
            <a:endParaRPr lang="en-US"/>
          </a:p>
        </p:txBody>
      </p:sp>
    </p:spTree>
    <p:extLst>
      <p:ext uri="{BB962C8B-B14F-4D97-AF65-F5344CB8AC3E}">
        <p14:creationId xmlns:p14="http://schemas.microsoft.com/office/powerpoint/2010/main" val="1212016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0A2D29-F3AB-7F98-0D44-11EDA02D0EE0}"/>
              </a:ext>
            </a:extLst>
          </p:cNvPr>
          <p:cNvSpPr>
            <a:spLocks noGrp="1"/>
          </p:cNvSpPr>
          <p:nvPr>
            <p:ph type="dt" sz="half" idx="10"/>
          </p:nvPr>
        </p:nvSpPr>
        <p:spPr/>
        <p:txBody>
          <a:bodyPr/>
          <a:lstStyle/>
          <a:p>
            <a:fld id="{9A97BA87-BE2E-401F-A154-D76BF7C419D2}" type="datetimeFigureOut">
              <a:rPr lang="en-US" smtClean="0"/>
              <a:t>2/29/2024</a:t>
            </a:fld>
            <a:endParaRPr lang="en-US"/>
          </a:p>
        </p:txBody>
      </p:sp>
      <p:sp>
        <p:nvSpPr>
          <p:cNvPr id="3" name="Footer Placeholder 2">
            <a:extLst>
              <a:ext uri="{FF2B5EF4-FFF2-40B4-BE49-F238E27FC236}">
                <a16:creationId xmlns:a16="http://schemas.microsoft.com/office/drawing/2014/main" id="{B55096D8-0123-9483-C96B-4ACE0B4EFB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05C4D6-7215-4EE7-8118-4401509D4AF5}"/>
              </a:ext>
            </a:extLst>
          </p:cNvPr>
          <p:cNvSpPr>
            <a:spLocks noGrp="1"/>
          </p:cNvSpPr>
          <p:nvPr>
            <p:ph type="sldNum" sz="quarter" idx="12"/>
          </p:nvPr>
        </p:nvSpPr>
        <p:spPr/>
        <p:txBody>
          <a:bodyPr/>
          <a:lstStyle/>
          <a:p>
            <a:fld id="{0FF97F29-1B17-4CCB-8AC3-4449C5C29538}" type="slidenum">
              <a:rPr lang="en-US" smtClean="0"/>
              <a:t>‹#›</a:t>
            </a:fld>
            <a:endParaRPr lang="en-US"/>
          </a:p>
        </p:txBody>
      </p:sp>
    </p:spTree>
    <p:extLst>
      <p:ext uri="{BB962C8B-B14F-4D97-AF65-F5344CB8AC3E}">
        <p14:creationId xmlns:p14="http://schemas.microsoft.com/office/powerpoint/2010/main" val="386682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2B6B3-4370-AE86-6C2E-5C591B9291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A9A22C-A8A6-DFEC-AFE4-FDC985F793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6ED57E-2E49-33F1-9CDD-646603B11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65F301-8107-A7E1-AA22-F59800F88588}"/>
              </a:ext>
            </a:extLst>
          </p:cNvPr>
          <p:cNvSpPr>
            <a:spLocks noGrp="1"/>
          </p:cNvSpPr>
          <p:nvPr>
            <p:ph type="dt" sz="half" idx="10"/>
          </p:nvPr>
        </p:nvSpPr>
        <p:spPr/>
        <p:txBody>
          <a:bodyPr/>
          <a:lstStyle/>
          <a:p>
            <a:fld id="{9A97BA87-BE2E-401F-A154-D76BF7C419D2}" type="datetimeFigureOut">
              <a:rPr lang="en-US" smtClean="0"/>
              <a:t>2/29/2024</a:t>
            </a:fld>
            <a:endParaRPr lang="en-US"/>
          </a:p>
        </p:txBody>
      </p:sp>
      <p:sp>
        <p:nvSpPr>
          <p:cNvPr id="6" name="Footer Placeholder 5">
            <a:extLst>
              <a:ext uri="{FF2B5EF4-FFF2-40B4-BE49-F238E27FC236}">
                <a16:creationId xmlns:a16="http://schemas.microsoft.com/office/drawing/2014/main" id="{FB08C8A2-A49E-352C-58E1-A67275B7A0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2D3FDA-8368-B7DD-519A-1B53B0016C38}"/>
              </a:ext>
            </a:extLst>
          </p:cNvPr>
          <p:cNvSpPr>
            <a:spLocks noGrp="1"/>
          </p:cNvSpPr>
          <p:nvPr>
            <p:ph type="sldNum" sz="quarter" idx="12"/>
          </p:nvPr>
        </p:nvSpPr>
        <p:spPr/>
        <p:txBody>
          <a:bodyPr/>
          <a:lstStyle/>
          <a:p>
            <a:fld id="{0FF97F29-1B17-4CCB-8AC3-4449C5C29538}" type="slidenum">
              <a:rPr lang="en-US" smtClean="0"/>
              <a:t>‹#›</a:t>
            </a:fld>
            <a:endParaRPr lang="en-US"/>
          </a:p>
        </p:txBody>
      </p:sp>
    </p:spTree>
    <p:extLst>
      <p:ext uri="{BB962C8B-B14F-4D97-AF65-F5344CB8AC3E}">
        <p14:creationId xmlns:p14="http://schemas.microsoft.com/office/powerpoint/2010/main" val="236603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78545-C2AF-176F-5A7E-09F46E5822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2D2DF9-F3C5-AB4C-0180-63AD375A7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4EA5F5-D0B8-85C8-2910-AF770BF26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BDC794-6F7A-D5DF-9C35-D888522E8EC1}"/>
              </a:ext>
            </a:extLst>
          </p:cNvPr>
          <p:cNvSpPr>
            <a:spLocks noGrp="1"/>
          </p:cNvSpPr>
          <p:nvPr>
            <p:ph type="dt" sz="half" idx="10"/>
          </p:nvPr>
        </p:nvSpPr>
        <p:spPr/>
        <p:txBody>
          <a:bodyPr/>
          <a:lstStyle/>
          <a:p>
            <a:fld id="{9A97BA87-BE2E-401F-A154-D76BF7C419D2}" type="datetimeFigureOut">
              <a:rPr lang="en-US" smtClean="0"/>
              <a:t>2/29/2024</a:t>
            </a:fld>
            <a:endParaRPr lang="en-US"/>
          </a:p>
        </p:txBody>
      </p:sp>
      <p:sp>
        <p:nvSpPr>
          <p:cNvPr id="6" name="Footer Placeholder 5">
            <a:extLst>
              <a:ext uri="{FF2B5EF4-FFF2-40B4-BE49-F238E27FC236}">
                <a16:creationId xmlns:a16="http://schemas.microsoft.com/office/drawing/2014/main" id="{3E8A392A-338B-7B99-8C78-A6FE79F6A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EA532-87F5-B71B-8319-34243FA06FD3}"/>
              </a:ext>
            </a:extLst>
          </p:cNvPr>
          <p:cNvSpPr>
            <a:spLocks noGrp="1"/>
          </p:cNvSpPr>
          <p:nvPr>
            <p:ph type="sldNum" sz="quarter" idx="12"/>
          </p:nvPr>
        </p:nvSpPr>
        <p:spPr/>
        <p:txBody>
          <a:bodyPr/>
          <a:lstStyle/>
          <a:p>
            <a:fld id="{0FF97F29-1B17-4CCB-8AC3-4449C5C29538}" type="slidenum">
              <a:rPr lang="en-US" smtClean="0"/>
              <a:t>‹#›</a:t>
            </a:fld>
            <a:endParaRPr lang="en-US"/>
          </a:p>
        </p:txBody>
      </p:sp>
    </p:spTree>
    <p:extLst>
      <p:ext uri="{BB962C8B-B14F-4D97-AF65-F5344CB8AC3E}">
        <p14:creationId xmlns:p14="http://schemas.microsoft.com/office/powerpoint/2010/main" val="271594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DB279-1735-E8FF-C876-8F630D174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4F76C5-23CD-FE68-4AE0-F4769C3C52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77D9CA-5829-5A0C-630D-314DCB67B6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7BA87-BE2E-401F-A154-D76BF7C419D2}" type="datetimeFigureOut">
              <a:rPr lang="en-US" smtClean="0"/>
              <a:t>2/29/2024</a:t>
            </a:fld>
            <a:endParaRPr lang="en-US"/>
          </a:p>
        </p:txBody>
      </p:sp>
      <p:sp>
        <p:nvSpPr>
          <p:cNvPr id="5" name="Footer Placeholder 4">
            <a:extLst>
              <a:ext uri="{FF2B5EF4-FFF2-40B4-BE49-F238E27FC236}">
                <a16:creationId xmlns:a16="http://schemas.microsoft.com/office/drawing/2014/main" id="{698DE741-96DA-DF79-95D0-D42E0B75ED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E13851-793F-FD35-40F1-8589D3F3FD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F97F29-1B17-4CCB-8AC3-4449C5C29538}" type="slidenum">
              <a:rPr lang="en-US" smtClean="0"/>
              <a:t>‹#›</a:t>
            </a:fld>
            <a:endParaRPr lang="en-US"/>
          </a:p>
        </p:txBody>
      </p:sp>
    </p:spTree>
    <p:extLst>
      <p:ext uri="{BB962C8B-B14F-4D97-AF65-F5344CB8AC3E}">
        <p14:creationId xmlns:p14="http://schemas.microsoft.com/office/powerpoint/2010/main" val="2467831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https://www.linkedin.com/in/geraldine-araujo/"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who.int/data/gho/indicator-metadata-registry/imr-details/1146" TargetMode="External"/><Relationship Id="rId7" Type="http://schemas.openxmlformats.org/officeDocument/2006/relationships/hyperlink" Target="https://arkansasgopwing.blogspot.com/2016/10/dhs-report-on-illegal-immigration-surg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hyperlink" Target="https://arkansasgopwing.blogspot.com/2017/08/2-gdp-growth-does-not-have-to-be-new.html" TargetMode="External"/><Relationship Id="rId10" Type="http://schemas.openxmlformats.org/officeDocument/2006/relationships/image" Target="../media/image8.jpeg"/><Relationship Id="rId4" Type="http://schemas.openxmlformats.org/officeDocument/2006/relationships/image" Target="../media/image4.jp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hyperlink" Target="https://www.kaggle.com/datasets/kaggle/world-development-indicator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farsnews.ir/en/news/14000114000345/US-Offers-Ukraine-Sppr-Amid-Rssia-Tensins" TargetMode="External"/><Relationship Id="rId5" Type="http://schemas.openxmlformats.org/officeDocument/2006/relationships/image" Target="../media/image10.jpg"/><Relationship Id="rId4" Type="http://schemas.openxmlformats.org/officeDocument/2006/relationships/hyperlink" Target="https://www.quoteinspector.com/images/bitcoin/crypto-coins-portrait/" TargetMode="Externa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A83C8B-0F4F-538C-FBBB-49A93324119F}"/>
              </a:ext>
            </a:extLst>
          </p:cNvPr>
          <p:cNvSpPr>
            <a:spLocks noGrp="1"/>
          </p:cNvSpPr>
          <p:nvPr>
            <p:ph type="ctrTitle"/>
          </p:nvPr>
        </p:nvSpPr>
        <p:spPr>
          <a:xfrm>
            <a:off x="638882" y="639192"/>
            <a:ext cx="3571810" cy="3559679"/>
          </a:xfrm>
        </p:spPr>
        <p:txBody>
          <a:bodyPr>
            <a:noAutofit/>
          </a:bodyPr>
          <a:lstStyle/>
          <a:p>
            <a:pPr algn="l"/>
            <a:r>
              <a:rPr lang="en-US" sz="4800" dirty="0"/>
              <a:t>Impacts of Civil War and Dollarization in El Salvador</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ap of the world with a red line&#10;&#10;Description automatically generated">
            <a:extLst>
              <a:ext uri="{FF2B5EF4-FFF2-40B4-BE49-F238E27FC236}">
                <a16:creationId xmlns:a16="http://schemas.microsoft.com/office/drawing/2014/main" id="{3F3D9C3A-F199-AEC2-D6E7-538B7D4C5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1605" y="478791"/>
            <a:ext cx="6421653" cy="4768077"/>
          </a:xfrm>
          <a:prstGeom prst="rect">
            <a:avLst/>
          </a:prstGeom>
        </p:spPr>
      </p:pic>
      <p:sp>
        <p:nvSpPr>
          <p:cNvPr id="7" name="Title 1">
            <a:extLst>
              <a:ext uri="{FF2B5EF4-FFF2-40B4-BE49-F238E27FC236}">
                <a16:creationId xmlns:a16="http://schemas.microsoft.com/office/drawing/2014/main" id="{20D0D426-1152-9E32-221E-40835E807A5A}"/>
              </a:ext>
            </a:extLst>
          </p:cNvPr>
          <p:cNvSpPr txBox="1">
            <a:spLocks/>
          </p:cNvSpPr>
          <p:nvPr/>
        </p:nvSpPr>
        <p:spPr>
          <a:xfrm>
            <a:off x="1725095" y="5001385"/>
            <a:ext cx="3255095"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latin typeface="+mn-lt"/>
              </a:rPr>
              <a:t>Geraldine Araujo</a:t>
            </a:r>
          </a:p>
        </p:txBody>
      </p:sp>
      <p:pic>
        <p:nvPicPr>
          <p:cNvPr id="8" name="Picture 2" descr="The 43+ Facts About Linkedin Icon Transparent: Pin amazing png images ...">
            <a:extLst>
              <a:ext uri="{FF2B5EF4-FFF2-40B4-BE49-F238E27FC236}">
                <a16:creationId xmlns:a16="http://schemas.microsoft.com/office/drawing/2014/main" id="{CE98EE65-7D1E-7E89-9A5E-A2D146008F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0190" y="5546165"/>
            <a:ext cx="836432" cy="8364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A1F62AC-3D06-5178-BCE9-943697845EC0}"/>
              </a:ext>
            </a:extLst>
          </p:cNvPr>
          <p:cNvSpPr txBox="1"/>
          <p:nvPr/>
        </p:nvSpPr>
        <p:spPr>
          <a:xfrm>
            <a:off x="5816622" y="5794434"/>
            <a:ext cx="6096000" cy="523220"/>
          </a:xfrm>
          <a:prstGeom prst="rect">
            <a:avLst/>
          </a:prstGeom>
          <a:noFill/>
        </p:spPr>
        <p:txBody>
          <a:bodyPr wrap="square">
            <a:spAutoFit/>
          </a:bodyPr>
          <a:lstStyle/>
          <a:p>
            <a:r>
              <a:rPr lang="en-US" sz="2800" dirty="0">
                <a:hlinkClick r:id="rId5"/>
              </a:rPr>
              <a:t>linkedin.com/in/</a:t>
            </a:r>
            <a:r>
              <a:rPr lang="en-US" sz="2800" dirty="0" err="1">
                <a:hlinkClick r:id="rId5"/>
              </a:rPr>
              <a:t>geraldine</a:t>
            </a:r>
            <a:r>
              <a:rPr lang="en-US" sz="2800" dirty="0">
                <a:hlinkClick r:id="rId5"/>
              </a:rPr>
              <a:t>-araujo/</a:t>
            </a:r>
            <a:endParaRPr lang="en-US" sz="2800" dirty="0"/>
          </a:p>
        </p:txBody>
      </p:sp>
      <p:pic>
        <p:nvPicPr>
          <p:cNvPr id="11" name="Picture 10">
            <a:extLst>
              <a:ext uri="{FF2B5EF4-FFF2-40B4-BE49-F238E27FC236}">
                <a16:creationId xmlns:a16="http://schemas.microsoft.com/office/drawing/2014/main" id="{2C793799-17DF-0826-D2EF-46C0D117D280}"/>
              </a:ext>
            </a:extLst>
          </p:cNvPr>
          <p:cNvPicPr>
            <a:picLocks noChangeAspect="1"/>
          </p:cNvPicPr>
          <p:nvPr/>
        </p:nvPicPr>
        <p:blipFill rotWithShape="1">
          <a:blip r:embed="rId6">
            <a:extLst>
              <a:ext uri="{28A0092B-C50C-407E-A947-70E740481C1C}">
                <a14:useLocalDpi xmlns:a14="http://schemas.microsoft.com/office/drawing/2010/main" val="0"/>
              </a:ext>
            </a:extLst>
          </a:blip>
          <a:srcRect l="42106" t="28409" r="33433" b="33840"/>
          <a:stretch/>
        </p:blipFill>
        <p:spPr>
          <a:xfrm>
            <a:off x="770014" y="5477389"/>
            <a:ext cx="824075" cy="849559"/>
          </a:xfrm>
          <a:prstGeom prst="rect">
            <a:avLst/>
          </a:prstGeom>
        </p:spPr>
      </p:pic>
    </p:spTree>
    <p:extLst>
      <p:ext uri="{BB962C8B-B14F-4D97-AF65-F5344CB8AC3E}">
        <p14:creationId xmlns:p14="http://schemas.microsoft.com/office/powerpoint/2010/main" val="1850867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E8CBD-2B8F-C8EF-BD5F-B9252B2C2BE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0C7D813-AE1B-0441-DC4E-9D270E08584A}"/>
              </a:ext>
            </a:extLst>
          </p:cNvPr>
          <p:cNvSpPr>
            <a:spLocks noGrp="1"/>
          </p:cNvSpPr>
          <p:nvPr>
            <p:ph idx="1"/>
          </p:nvPr>
        </p:nvSpPr>
        <p:spPr>
          <a:xfrm>
            <a:off x="838200" y="1690688"/>
            <a:ext cx="10515600" cy="4595812"/>
          </a:xfrm>
        </p:spPr>
        <p:txBody>
          <a:bodyPr>
            <a:normAutofit/>
          </a:bodyPr>
          <a:lstStyle/>
          <a:p>
            <a:r>
              <a:rPr lang="en-US" dirty="0"/>
              <a:t>GDP growth decreased and slowed during and following the Civil War. </a:t>
            </a:r>
          </a:p>
          <a:p>
            <a:r>
              <a:rPr lang="en-US" dirty="0"/>
              <a:t>Net migration from El Salvador increased preceding and during the war. </a:t>
            </a:r>
          </a:p>
          <a:p>
            <a:r>
              <a:rPr lang="en-US" dirty="0"/>
              <a:t>Net migration decreasing since 1997. Decrease continuing under dollarization.</a:t>
            </a:r>
          </a:p>
          <a:p>
            <a:r>
              <a:rPr lang="en-US" dirty="0"/>
              <a:t>Dollarization has tied E.S. GDP with U.S.A. GDP (similar progression since 2001).</a:t>
            </a:r>
          </a:p>
          <a:p>
            <a:r>
              <a:rPr lang="en-US" dirty="0"/>
              <a:t>Dollarization has not made a significant improvement in overall GDP.</a:t>
            </a:r>
          </a:p>
          <a:p>
            <a:endParaRPr lang="en-US" dirty="0"/>
          </a:p>
        </p:txBody>
      </p:sp>
    </p:spTree>
    <p:extLst>
      <p:ext uri="{BB962C8B-B14F-4D97-AF65-F5344CB8AC3E}">
        <p14:creationId xmlns:p14="http://schemas.microsoft.com/office/powerpoint/2010/main" val="224145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A83C8B-0F4F-538C-FBBB-49A93324119F}"/>
              </a:ext>
            </a:extLst>
          </p:cNvPr>
          <p:cNvSpPr>
            <a:spLocks noGrp="1"/>
          </p:cNvSpPr>
          <p:nvPr>
            <p:ph type="ctrTitle"/>
          </p:nvPr>
        </p:nvSpPr>
        <p:spPr>
          <a:xfrm>
            <a:off x="484920" y="4289178"/>
            <a:ext cx="3571810" cy="1960258"/>
          </a:xfrm>
        </p:spPr>
        <p:txBody>
          <a:bodyPr>
            <a:normAutofit/>
          </a:bodyPr>
          <a:lstStyle/>
          <a:p>
            <a:r>
              <a:rPr lang="en-US" dirty="0"/>
              <a:t>Thank you!</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ap of the world with a red line&#10;&#10;Description automatically generated">
            <a:extLst>
              <a:ext uri="{FF2B5EF4-FFF2-40B4-BE49-F238E27FC236}">
                <a16:creationId xmlns:a16="http://schemas.microsoft.com/office/drawing/2014/main" id="{3F3D9C3A-F199-AEC2-D6E7-538B7D4C5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736858"/>
            <a:ext cx="7214616" cy="5356852"/>
          </a:xfrm>
          <a:prstGeom prst="rect">
            <a:avLst/>
          </a:prstGeom>
        </p:spPr>
      </p:pic>
      <p:pic>
        <p:nvPicPr>
          <p:cNvPr id="1026" name="Picture 2" descr="NYC Tech Talent Pipeline">
            <a:extLst>
              <a:ext uri="{FF2B5EF4-FFF2-40B4-BE49-F238E27FC236}">
                <a16:creationId xmlns:a16="http://schemas.microsoft.com/office/drawing/2014/main" id="{53A03E0F-1860-032E-E629-A400289886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234" y="608564"/>
            <a:ext cx="1469182" cy="7814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YC Small Business Services logo">
            <a:extLst>
              <a:ext uri="{FF2B5EF4-FFF2-40B4-BE49-F238E27FC236}">
                <a16:creationId xmlns:a16="http://schemas.microsoft.com/office/drawing/2014/main" id="{84F05DF2-49A8-6215-6190-1EDFEE0F99F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49483"/>
          <a:stretch/>
        </p:blipFill>
        <p:spPr bwMode="auto">
          <a:xfrm>
            <a:off x="1312120" y="1606114"/>
            <a:ext cx="1649375" cy="12243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D036D56-32AB-CBB7-CC06-FC1474962124}"/>
              </a:ext>
            </a:extLst>
          </p:cNvPr>
          <p:cNvPicPr>
            <a:picLocks noChangeAspect="1"/>
          </p:cNvPicPr>
          <p:nvPr/>
        </p:nvPicPr>
        <p:blipFill>
          <a:blip r:embed="rId6"/>
          <a:stretch>
            <a:fillRect/>
          </a:stretch>
        </p:blipFill>
        <p:spPr>
          <a:xfrm>
            <a:off x="1085867" y="2959517"/>
            <a:ext cx="2266934" cy="938966"/>
          </a:xfrm>
          <a:prstGeom prst="rect">
            <a:avLst/>
          </a:prstGeom>
        </p:spPr>
      </p:pic>
    </p:spTree>
    <p:extLst>
      <p:ext uri="{BB962C8B-B14F-4D97-AF65-F5344CB8AC3E}">
        <p14:creationId xmlns:p14="http://schemas.microsoft.com/office/powerpoint/2010/main" val="522002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78DE1-D870-DD38-1145-AA814C04B108}"/>
              </a:ext>
            </a:extLst>
          </p:cNvPr>
          <p:cNvSpPr>
            <a:spLocks noGrp="1"/>
          </p:cNvSpPr>
          <p:nvPr>
            <p:ph type="title"/>
          </p:nvPr>
        </p:nvSpPr>
        <p:spPr>
          <a:xfrm>
            <a:off x="838200" y="200513"/>
            <a:ext cx="10515600" cy="1325563"/>
          </a:xfrm>
        </p:spPr>
        <p:txBody>
          <a:bodyPr/>
          <a:lstStyle/>
          <a:p>
            <a:r>
              <a:rPr lang="en-US" dirty="0"/>
              <a:t>Introduction</a:t>
            </a:r>
          </a:p>
        </p:txBody>
      </p:sp>
      <p:sp>
        <p:nvSpPr>
          <p:cNvPr id="3" name="Content Placeholder 2">
            <a:extLst>
              <a:ext uri="{FF2B5EF4-FFF2-40B4-BE49-F238E27FC236}">
                <a16:creationId xmlns:a16="http://schemas.microsoft.com/office/drawing/2014/main" id="{41800989-F168-4742-0DA6-FEA12B41CCBA}"/>
              </a:ext>
            </a:extLst>
          </p:cNvPr>
          <p:cNvSpPr>
            <a:spLocks noGrp="1"/>
          </p:cNvSpPr>
          <p:nvPr>
            <p:ph idx="1"/>
          </p:nvPr>
        </p:nvSpPr>
        <p:spPr>
          <a:xfrm>
            <a:off x="838200" y="1690688"/>
            <a:ext cx="3657599" cy="3986886"/>
          </a:xfrm>
        </p:spPr>
        <p:txBody>
          <a:bodyPr>
            <a:normAutofit fontScale="92500" lnSpcReduction="10000"/>
          </a:bodyPr>
          <a:lstStyle/>
          <a:p>
            <a:pPr marL="0" indent="0">
              <a:buNone/>
            </a:pPr>
            <a:r>
              <a:rPr lang="en-US" dirty="0"/>
              <a:t>Indicators</a:t>
            </a:r>
          </a:p>
          <a:p>
            <a:r>
              <a:rPr lang="en-US" dirty="0"/>
              <a:t>Gross Domestic Product (GDP) growth rate “is the average rate of change of GDP at market prices based on constant local currency.”</a:t>
            </a:r>
            <a:r>
              <a:rPr lang="en-US" baseline="30000" dirty="0"/>
              <a:t>1</a:t>
            </a:r>
          </a:p>
          <a:p>
            <a:r>
              <a:rPr lang="en-US" dirty="0"/>
              <a:t>Numbers of refugees/migrants who have left El Salvador. </a:t>
            </a:r>
          </a:p>
        </p:txBody>
      </p:sp>
      <p:sp>
        <p:nvSpPr>
          <p:cNvPr id="5" name="TextBox 4">
            <a:extLst>
              <a:ext uri="{FF2B5EF4-FFF2-40B4-BE49-F238E27FC236}">
                <a16:creationId xmlns:a16="http://schemas.microsoft.com/office/drawing/2014/main" id="{D5684A41-1E14-4D2B-0E56-5B16D1740423}"/>
              </a:ext>
            </a:extLst>
          </p:cNvPr>
          <p:cNvSpPr txBox="1"/>
          <p:nvPr/>
        </p:nvSpPr>
        <p:spPr>
          <a:xfrm>
            <a:off x="1041400" y="5950088"/>
            <a:ext cx="11239500" cy="369332"/>
          </a:xfrm>
          <a:prstGeom prst="rect">
            <a:avLst/>
          </a:prstGeom>
          <a:noFill/>
        </p:spPr>
        <p:txBody>
          <a:bodyPr wrap="square" rtlCol="0">
            <a:spAutoFit/>
          </a:bodyPr>
          <a:lstStyle/>
          <a:p>
            <a:r>
              <a:rPr lang="en-US" dirty="0"/>
              <a:t>1. </a:t>
            </a:r>
            <a:r>
              <a:rPr lang="en-US" dirty="0">
                <a:hlinkClick r:id="rId3"/>
              </a:rPr>
              <a:t>World Health Organization (WHO)</a:t>
            </a:r>
            <a:endParaRPr lang="en-US" dirty="0"/>
          </a:p>
        </p:txBody>
      </p:sp>
      <p:pic>
        <p:nvPicPr>
          <p:cNvPr id="7" name="Picture 6" descr="A stack of coins with letters on them&#10;&#10;Description automatically generated">
            <a:extLst>
              <a:ext uri="{FF2B5EF4-FFF2-40B4-BE49-F238E27FC236}">
                <a16:creationId xmlns:a16="http://schemas.microsoft.com/office/drawing/2014/main" id="{D8FD02FC-780F-B9B1-D2CC-548AB555B89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495799" y="1690688"/>
            <a:ext cx="2263363" cy="1887264"/>
          </a:xfrm>
          <a:prstGeom prst="rect">
            <a:avLst/>
          </a:prstGeom>
        </p:spPr>
      </p:pic>
      <p:pic>
        <p:nvPicPr>
          <p:cNvPr id="10" name="Picture 9" descr="A group of people standing on a road&#10;&#10;Description automatically generated">
            <a:extLst>
              <a:ext uri="{FF2B5EF4-FFF2-40B4-BE49-F238E27FC236}">
                <a16:creationId xmlns:a16="http://schemas.microsoft.com/office/drawing/2014/main" id="{E36A8DD2-5893-270A-CAED-E87683950E09}"/>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495801" y="3892700"/>
            <a:ext cx="2263362" cy="1484765"/>
          </a:xfrm>
          <a:prstGeom prst="rect">
            <a:avLst/>
          </a:prstGeom>
        </p:spPr>
      </p:pic>
      <p:sp>
        <p:nvSpPr>
          <p:cNvPr id="13" name="Content Placeholder 2">
            <a:extLst>
              <a:ext uri="{FF2B5EF4-FFF2-40B4-BE49-F238E27FC236}">
                <a16:creationId xmlns:a16="http://schemas.microsoft.com/office/drawing/2014/main" id="{17011650-A98C-2413-C72D-928495559EFB}"/>
              </a:ext>
            </a:extLst>
          </p:cNvPr>
          <p:cNvSpPr txBox="1">
            <a:spLocks/>
          </p:cNvSpPr>
          <p:nvPr/>
        </p:nvSpPr>
        <p:spPr>
          <a:xfrm>
            <a:off x="7178675" y="1530492"/>
            <a:ext cx="4057650" cy="215363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Events</a:t>
            </a:r>
          </a:p>
          <a:p>
            <a:r>
              <a:rPr lang="en-US" dirty="0"/>
              <a:t>Civil war: 1979 – 1992</a:t>
            </a:r>
          </a:p>
          <a:p>
            <a:r>
              <a:rPr lang="en-US" dirty="0"/>
              <a:t>Dollarization: USD adopted as national currency in 2001</a:t>
            </a:r>
          </a:p>
          <a:p>
            <a:pPr lvl="1"/>
            <a:endParaRPr lang="en-US" dirty="0"/>
          </a:p>
        </p:txBody>
      </p:sp>
      <p:cxnSp>
        <p:nvCxnSpPr>
          <p:cNvPr id="15" name="Straight Connector 14">
            <a:extLst>
              <a:ext uri="{FF2B5EF4-FFF2-40B4-BE49-F238E27FC236}">
                <a16:creationId xmlns:a16="http://schemas.microsoft.com/office/drawing/2014/main" id="{C69ABD6B-C2B8-4C4E-DD87-5BD3187538D6}"/>
              </a:ext>
            </a:extLst>
          </p:cNvPr>
          <p:cNvCxnSpPr>
            <a:cxnSpLocks/>
          </p:cNvCxnSpPr>
          <p:nvPr/>
        </p:nvCxnSpPr>
        <p:spPr>
          <a:xfrm>
            <a:off x="7061199" y="1478329"/>
            <a:ext cx="0" cy="4199245"/>
          </a:xfrm>
          <a:prstGeom prst="line">
            <a:avLst/>
          </a:prstGeom>
        </p:spPr>
        <p:style>
          <a:lnRef idx="3">
            <a:schemeClr val="accent1"/>
          </a:lnRef>
          <a:fillRef idx="0">
            <a:schemeClr val="accent1"/>
          </a:fillRef>
          <a:effectRef idx="2">
            <a:schemeClr val="accent1"/>
          </a:effectRef>
          <a:fontRef idx="minor">
            <a:schemeClr val="tx1"/>
          </a:fontRef>
        </p:style>
      </p:cxnSp>
      <p:pic>
        <p:nvPicPr>
          <p:cNvPr id="17" name="Picture 16">
            <a:extLst>
              <a:ext uri="{FF2B5EF4-FFF2-40B4-BE49-F238E27FC236}">
                <a16:creationId xmlns:a16="http://schemas.microsoft.com/office/drawing/2014/main" id="{32CEBA84-A017-4F05-4089-4C1EAFC08CE7}"/>
              </a:ext>
            </a:extLst>
          </p:cNvPr>
          <p:cNvPicPr>
            <a:picLocks noChangeAspect="1"/>
          </p:cNvPicPr>
          <p:nvPr/>
        </p:nvPicPr>
        <p:blipFill>
          <a:blip r:embed="rId8"/>
          <a:stretch>
            <a:fillRect/>
          </a:stretch>
        </p:blipFill>
        <p:spPr>
          <a:xfrm>
            <a:off x="7355384" y="4048422"/>
            <a:ext cx="1969179" cy="1329043"/>
          </a:xfrm>
          <a:prstGeom prst="rect">
            <a:avLst/>
          </a:prstGeom>
        </p:spPr>
      </p:pic>
      <p:pic>
        <p:nvPicPr>
          <p:cNvPr id="18" name="Picture 17">
            <a:extLst>
              <a:ext uri="{FF2B5EF4-FFF2-40B4-BE49-F238E27FC236}">
                <a16:creationId xmlns:a16="http://schemas.microsoft.com/office/drawing/2014/main" id="{6525A569-7EA5-FE28-9646-C17EB7B32D97}"/>
              </a:ext>
            </a:extLst>
          </p:cNvPr>
          <p:cNvPicPr>
            <a:picLocks noChangeAspect="1"/>
          </p:cNvPicPr>
          <p:nvPr/>
        </p:nvPicPr>
        <p:blipFill>
          <a:blip r:embed="rId9"/>
          <a:stretch>
            <a:fillRect/>
          </a:stretch>
        </p:blipFill>
        <p:spPr>
          <a:xfrm>
            <a:off x="9555248" y="3943082"/>
            <a:ext cx="1658492" cy="1072515"/>
          </a:xfrm>
          <a:prstGeom prst="rect">
            <a:avLst/>
          </a:prstGeom>
        </p:spPr>
      </p:pic>
      <p:pic>
        <p:nvPicPr>
          <p:cNvPr id="19" name="Picture 4" descr="United States one-dollar bill - Wikipedia">
            <a:extLst>
              <a:ext uri="{FF2B5EF4-FFF2-40B4-BE49-F238E27FC236}">
                <a16:creationId xmlns:a16="http://schemas.microsoft.com/office/drawing/2014/main" id="{0752F273-CDF0-ADA3-5C69-CC58EE828C58}"/>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6400" t="886" r="29747" b="-886"/>
          <a:stretch/>
        </p:blipFill>
        <p:spPr bwMode="auto">
          <a:xfrm>
            <a:off x="10269040" y="4253597"/>
            <a:ext cx="1562100" cy="1042549"/>
          </a:xfrm>
          <a:prstGeom prst="rect">
            <a:avLst/>
          </a:prstGeom>
          <a:noFill/>
          <a:extLst>
            <a:ext uri="{909E8E84-426E-40DD-AFC4-6F175D3DCCD1}">
              <a14:hiddenFill xmlns:a14="http://schemas.microsoft.com/office/drawing/2010/main">
                <a:solidFill>
                  <a:srgbClr val="FFFFFF"/>
                </a:solidFill>
              </a14:hiddenFill>
            </a:ext>
          </a:extLst>
        </p:spPr>
      </p:pic>
      <p:sp>
        <p:nvSpPr>
          <p:cNvPr id="20" name="Arrow: Right 19">
            <a:extLst>
              <a:ext uri="{FF2B5EF4-FFF2-40B4-BE49-F238E27FC236}">
                <a16:creationId xmlns:a16="http://schemas.microsoft.com/office/drawing/2014/main" id="{7CE5EDEF-284C-0671-A18B-8415A87148CF}"/>
              </a:ext>
            </a:extLst>
          </p:cNvPr>
          <p:cNvSpPr/>
          <p:nvPr/>
        </p:nvSpPr>
        <p:spPr>
          <a:xfrm rot="1881014">
            <a:off x="10190162" y="4367913"/>
            <a:ext cx="739097" cy="350576"/>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1951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2F77-BBF3-7F68-9B3E-7D41DCF36BF3}"/>
              </a:ext>
            </a:extLst>
          </p:cNvPr>
          <p:cNvSpPr>
            <a:spLocks noGrp="1"/>
          </p:cNvSpPr>
          <p:nvPr>
            <p:ph type="title"/>
          </p:nvPr>
        </p:nvSpPr>
        <p:spPr/>
        <p:txBody>
          <a:bodyPr/>
          <a:lstStyle/>
          <a:p>
            <a:r>
              <a:rPr lang="en-US" dirty="0"/>
              <a:t>Why does this matter?</a:t>
            </a:r>
          </a:p>
        </p:txBody>
      </p:sp>
      <p:pic>
        <p:nvPicPr>
          <p:cNvPr id="5" name="Picture 4" descr="A close up of a coin&#10;&#10;Description automatically generated">
            <a:extLst>
              <a:ext uri="{FF2B5EF4-FFF2-40B4-BE49-F238E27FC236}">
                <a16:creationId xmlns:a16="http://schemas.microsoft.com/office/drawing/2014/main" id="{0CEF5A97-D032-4658-AC36-A6C0BF991C2D}"/>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7189" b="9858"/>
          <a:stretch/>
        </p:blipFill>
        <p:spPr>
          <a:xfrm>
            <a:off x="7278795" y="3584760"/>
            <a:ext cx="3339164" cy="1797224"/>
          </a:xfrm>
          <a:prstGeom prst="rect">
            <a:avLst/>
          </a:prstGeom>
        </p:spPr>
      </p:pic>
      <p:pic>
        <p:nvPicPr>
          <p:cNvPr id="7" name="Picture 6" descr="A person in military uniform talking to a group of soldiers&#10;&#10;Description automatically generated">
            <a:extLst>
              <a:ext uri="{FF2B5EF4-FFF2-40B4-BE49-F238E27FC236}">
                <a16:creationId xmlns:a16="http://schemas.microsoft.com/office/drawing/2014/main" id="{DF0FA043-35D1-D561-2751-190EF423713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278794" y="1592453"/>
            <a:ext cx="3339164" cy="1680788"/>
          </a:xfrm>
          <a:prstGeom prst="rect">
            <a:avLst/>
          </a:prstGeom>
        </p:spPr>
      </p:pic>
      <p:sp>
        <p:nvSpPr>
          <p:cNvPr id="12" name="TextBox 11">
            <a:extLst>
              <a:ext uri="{FF2B5EF4-FFF2-40B4-BE49-F238E27FC236}">
                <a16:creationId xmlns:a16="http://schemas.microsoft.com/office/drawing/2014/main" id="{C577D086-A473-C1F4-A4AF-53B6BAC8093D}"/>
              </a:ext>
            </a:extLst>
          </p:cNvPr>
          <p:cNvSpPr txBox="1"/>
          <p:nvPr/>
        </p:nvSpPr>
        <p:spPr>
          <a:xfrm>
            <a:off x="838200" y="1827165"/>
            <a:ext cx="5581935"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Impacts of conflict/wars</a:t>
            </a:r>
          </a:p>
          <a:p>
            <a:pPr marL="285750" indent="-285750">
              <a:buFont typeface="Arial" panose="020B0604020202020204" pitchFamily="34" charset="0"/>
              <a:buChar char="•"/>
            </a:pPr>
            <a:r>
              <a:rPr lang="en-US" sz="2800" dirty="0"/>
              <a:t>Impacts of changes and adoption of new currencies</a:t>
            </a:r>
          </a:p>
          <a:p>
            <a:endParaRPr lang="en-US" sz="2800" dirty="0"/>
          </a:p>
          <a:p>
            <a:pPr marL="285750" indent="-285750">
              <a:buFont typeface="Arial" panose="020B0604020202020204" pitchFamily="34" charset="0"/>
              <a:buChar char="•"/>
            </a:pPr>
            <a:r>
              <a:rPr lang="en-US" sz="2800" dirty="0"/>
              <a:t>Can help to anticipate future trends</a:t>
            </a:r>
          </a:p>
          <a:p>
            <a:pPr marL="285750" indent="-285750">
              <a:buFont typeface="Arial" panose="020B0604020202020204" pitchFamily="34" charset="0"/>
              <a:buChar char="•"/>
            </a:pPr>
            <a:r>
              <a:rPr lang="en-US" sz="2800" dirty="0"/>
              <a:t>Tell us where to look</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sp>
        <p:nvSpPr>
          <p:cNvPr id="3" name="TextBox 2">
            <a:extLst>
              <a:ext uri="{FF2B5EF4-FFF2-40B4-BE49-F238E27FC236}">
                <a16:creationId xmlns:a16="http://schemas.microsoft.com/office/drawing/2014/main" id="{9CA314AD-4520-9B09-F7A4-90330C3A2470}"/>
              </a:ext>
            </a:extLst>
          </p:cNvPr>
          <p:cNvSpPr txBox="1"/>
          <p:nvPr/>
        </p:nvSpPr>
        <p:spPr>
          <a:xfrm>
            <a:off x="838200" y="5381984"/>
            <a:ext cx="5581935" cy="830997"/>
          </a:xfrm>
          <a:prstGeom prst="rect">
            <a:avLst/>
          </a:prstGeom>
          <a:solidFill>
            <a:schemeClr val="bg2"/>
          </a:solidFill>
          <a:ln w="19050">
            <a:solidFill>
              <a:schemeClr val="tx1"/>
            </a:solidFill>
          </a:ln>
        </p:spPr>
        <p:txBody>
          <a:bodyPr wrap="square" rtlCol="0">
            <a:spAutoFit/>
          </a:bodyPr>
          <a:lstStyle/>
          <a:p>
            <a:r>
              <a:rPr lang="en-US" sz="2400" dirty="0"/>
              <a:t>Dataset for this project is from the </a:t>
            </a:r>
            <a:r>
              <a:rPr lang="en-US" sz="2400" dirty="0">
                <a:hlinkClick r:id="rId7"/>
              </a:rPr>
              <a:t>World Development Indicators (kaggle.com)</a:t>
            </a:r>
            <a:endParaRPr lang="en-US" sz="2400" dirty="0"/>
          </a:p>
        </p:txBody>
      </p:sp>
    </p:spTree>
    <p:extLst>
      <p:ext uri="{BB962C8B-B14F-4D97-AF65-F5344CB8AC3E}">
        <p14:creationId xmlns:p14="http://schemas.microsoft.com/office/powerpoint/2010/main" val="3057927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Chart 32">
            <a:extLst>
              <a:ext uri="{FF2B5EF4-FFF2-40B4-BE49-F238E27FC236}">
                <a16:creationId xmlns:a16="http://schemas.microsoft.com/office/drawing/2014/main" id="{E93FF39E-2DA8-C3DD-7FF1-C143C77F740A}"/>
              </a:ext>
            </a:extLst>
          </p:cNvPr>
          <p:cNvGraphicFramePr>
            <a:graphicFrameLocks/>
          </p:cNvGraphicFramePr>
          <p:nvPr/>
        </p:nvGraphicFramePr>
        <p:xfrm>
          <a:off x="352198" y="1357749"/>
          <a:ext cx="8541578" cy="5135125"/>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EEE181F0-42F3-B853-32EE-66B5E39751D0}"/>
              </a:ext>
            </a:extLst>
          </p:cNvPr>
          <p:cNvSpPr>
            <a:spLocks noGrp="1"/>
          </p:cNvSpPr>
          <p:nvPr>
            <p:ph type="title"/>
          </p:nvPr>
        </p:nvSpPr>
        <p:spPr/>
        <p:txBody>
          <a:bodyPr/>
          <a:lstStyle/>
          <a:p>
            <a:r>
              <a:rPr lang="en-US" dirty="0"/>
              <a:t>Gross Domestic Product</a:t>
            </a:r>
          </a:p>
        </p:txBody>
      </p:sp>
      <p:sp>
        <p:nvSpPr>
          <p:cNvPr id="9" name="Rectangle 8">
            <a:extLst>
              <a:ext uri="{FF2B5EF4-FFF2-40B4-BE49-F238E27FC236}">
                <a16:creationId xmlns:a16="http://schemas.microsoft.com/office/drawing/2014/main" id="{A1588CFE-329B-EE1E-657C-913D16F70726}"/>
              </a:ext>
            </a:extLst>
          </p:cNvPr>
          <p:cNvSpPr/>
          <p:nvPr/>
        </p:nvSpPr>
        <p:spPr>
          <a:xfrm>
            <a:off x="3276603" y="1896760"/>
            <a:ext cx="1968494" cy="4030020"/>
          </a:xfrm>
          <a:prstGeom prst="rect">
            <a:avLst/>
          </a:prstGeom>
          <a:noFill/>
          <a:ln w="1905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37C3842-F988-0080-9049-EDBBAC59BDF0}"/>
              </a:ext>
            </a:extLst>
          </p:cNvPr>
          <p:cNvSpPr txBox="1"/>
          <p:nvPr/>
        </p:nvSpPr>
        <p:spPr>
          <a:xfrm>
            <a:off x="9382698" y="3759162"/>
            <a:ext cx="2195325" cy="923330"/>
          </a:xfrm>
          <a:prstGeom prst="rect">
            <a:avLst/>
          </a:prstGeom>
          <a:noFill/>
          <a:ln w="28575">
            <a:prstDash val="dash"/>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Adoption of USD $: </a:t>
            </a:r>
          </a:p>
          <a:p>
            <a:pPr algn="ctr"/>
            <a:r>
              <a:rPr lang="en-US" dirty="0"/>
              <a:t>2001 - Present</a:t>
            </a:r>
          </a:p>
          <a:p>
            <a:endParaRPr lang="en-US" dirty="0"/>
          </a:p>
        </p:txBody>
      </p:sp>
      <p:sp>
        <p:nvSpPr>
          <p:cNvPr id="37" name="TextBox 36">
            <a:extLst>
              <a:ext uri="{FF2B5EF4-FFF2-40B4-BE49-F238E27FC236}">
                <a16:creationId xmlns:a16="http://schemas.microsoft.com/office/drawing/2014/main" id="{292E6C53-3D13-0D13-340F-215C6DB04094}"/>
              </a:ext>
            </a:extLst>
          </p:cNvPr>
          <p:cNvSpPr txBox="1"/>
          <p:nvPr/>
        </p:nvSpPr>
        <p:spPr>
          <a:xfrm>
            <a:off x="9382698" y="2577740"/>
            <a:ext cx="2195325" cy="923330"/>
          </a:xfrm>
          <a:prstGeom prst="rect">
            <a:avLst/>
          </a:prstGeom>
          <a:noFill/>
          <a:ln w="28575">
            <a:solidFill>
              <a:srgbClr val="C00000"/>
            </a:solidFill>
            <a:prstDash val="dash"/>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Civil War: </a:t>
            </a:r>
          </a:p>
          <a:p>
            <a:pPr algn="ctr"/>
            <a:r>
              <a:rPr lang="en-US" dirty="0"/>
              <a:t>1979-1992</a:t>
            </a:r>
          </a:p>
          <a:p>
            <a:endParaRPr lang="en-US" dirty="0"/>
          </a:p>
        </p:txBody>
      </p:sp>
      <p:sp>
        <p:nvSpPr>
          <p:cNvPr id="3" name="Rectangle 2">
            <a:extLst>
              <a:ext uri="{FF2B5EF4-FFF2-40B4-BE49-F238E27FC236}">
                <a16:creationId xmlns:a16="http://schemas.microsoft.com/office/drawing/2014/main" id="{3FC0472C-4A97-7F2D-9AE4-027A0A394657}"/>
              </a:ext>
            </a:extLst>
          </p:cNvPr>
          <p:cNvSpPr/>
          <p:nvPr/>
        </p:nvSpPr>
        <p:spPr>
          <a:xfrm>
            <a:off x="6642100" y="1896760"/>
            <a:ext cx="2057399" cy="4030020"/>
          </a:xfrm>
          <a:prstGeom prst="rect">
            <a:avLst/>
          </a:prstGeom>
          <a:noFill/>
          <a:ln w="19050">
            <a:solidFill>
              <a:schemeClr val="accent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110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BF9F-F2D0-70A1-1BD6-B25572F38023}"/>
              </a:ext>
            </a:extLst>
          </p:cNvPr>
          <p:cNvSpPr>
            <a:spLocks noGrp="1"/>
          </p:cNvSpPr>
          <p:nvPr>
            <p:ph type="title"/>
          </p:nvPr>
        </p:nvSpPr>
        <p:spPr/>
        <p:txBody>
          <a:bodyPr/>
          <a:lstStyle/>
          <a:p>
            <a:r>
              <a:rPr lang="en-US" dirty="0"/>
              <a:t>GDP Post Dollarization in 2001</a:t>
            </a:r>
          </a:p>
        </p:txBody>
      </p:sp>
      <p:graphicFrame>
        <p:nvGraphicFramePr>
          <p:cNvPr id="11" name="Chart 10">
            <a:extLst>
              <a:ext uri="{FF2B5EF4-FFF2-40B4-BE49-F238E27FC236}">
                <a16:creationId xmlns:a16="http://schemas.microsoft.com/office/drawing/2014/main" id="{C4E6C962-FD04-DC46-89FD-5C719B0AD333}"/>
              </a:ext>
            </a:extLst>
          </p:cNvPr>
          <p:cNvGraphicFramePr>
            <a:graphicFrameLocks/>
          </p:cNvGraphicFramePr>
          <p:nvPr/>
        </p:nvGraphicFramePr>
        <p:xfrm>
          <a:off x="0" y="1830358"/>
          <a:ext cx="6164580" cy="40005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0276BDCB-7E7A-ADBA-3E51-45D3FE38162A}"/>
              </a:ext>
            </a:extLst>
          </p:cNvPr>
          <p:cNvGraphicFramePr>
            <a:graphicFrameLocks/>
          </p:cNvGraphicFramePr>
          <p:nvPr/>
        </p:nvGraphicFramePr>
        <p:xfrm>
          <a:off x="5920722" y="1743046"/>
          <a:ext cx="6164579" cy="3951371"/>
        </p:xfrm>
        <a:graphic>
          <a:graphicData uri="http://schemas.openxmlformats.org/drawingml/2006/chart">
            <c:chart xmlns:c="http://schemas.openxmlformats.org/drawingml/2006/chart" xmlns:r="http://schemas.openxmlformats.org/officeDocument/2006/relationships" r:id="rId4"/>
          </a:graphicData>
        </a:graphic>
      </p:graphicFrame>
      <p:pic>
        <p:nvPicPr>
          <p:cNvPr id="7170" name="Picture 2">
            <a:extLst>
              <a:ext uri="{FF2B5EF4-FFF2-40B4-BE49-F238E27FC236}">
                <a16:creationId xmlns:a16="http://schemas.microsoft.com/office/drawing/2014/main" id="{16A5C691-ADDB-98A5-2384-D8EA3C3590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54297" y="1743046"/>
            <a:ext cx="698500" cy="36671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El Salvador Flag Wallpapers - Wallpaper Cave">
            <a:extLst>
              <a:ext uri="{FF2B5EF4-FFF2-40B4-BE49-F238E27FC236}">
                <a16:creationId xmlns:a16="http://schemas.microsoft.com/office/drawing/2014/main" id="{2FDE0B7D-0BA8-531A-7FD4-BCA51543B0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1783" y="1766634"/>
            <a:ext cx="714370" cy="402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543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ADFA7BB7-AC85-4C00-9899-9F27D0146E7E}"/>
              </a:ext>
            </a:extLst>
          </p:cNvPr>
          <p:cNvGraphicFramePr>
            <a:graphicFrameLocks/>
          </p:cNvGraphicFramePr>
          <p:nvPr>
            <p:extLst>
              <p:ext uri="{D42A27DB-BD31-4B8C-83A1-F6EECF244321}">
                <p14:modId xmlns:p14="http://schemas.microsoft.com/office/powerpoint/2010/main" val="578177879"/>
              </p:ext>
            </p:extLst>
          </p:nvPr>
        </p:nvGraphicFramePr>
        <p:xfrm>
          <a:off x="5950423" y="1743046"/>
          <a:ext cx="5761849" cy="33913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E93FF39E-2DA8-C3DD-7FF1-C143C77F740A}"/>
              </a:ext>
            </a:extLst>
          </p:cNvPr>
          <p:cNvGraphicFramePr>
            <a:graphicFrameLocks/>
          </p:cNvGraphicFramePr>
          <p:nvPr>
            <p:extLst>
              <p:ext uri="{D42A27DB-BD31-4B8C-83A1-F6EECF244321}">
                <p14:modId xmlns:p14="http://schemas.microsoft.com/office/powerpoint/2010/main" val="285942431"/>
              </p:ext>
            </p:extLst>
          </p:nvPr>
        </p:nvGraphicFramePr>
        <p:xfrm>
          <a:off x="43581" y="1755351"/>
          <a:ext cx="5761849" cy="3855038"/>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id="{CDDBBF9F-F2D0-70A1-1BD6-B25572F38023}"/>
              </a:ext>
            </a:extLst>
          </p:cNvPr>
          <p:cNvSpPr>
            <a:spLocks noGrp="1"/>
          </p:cNvSpPr>
          <p:nvPr>
            <p:ph type="title"/>
          </p:nvPr>
        </p:nvSpPr>
        <p:spPr/>
        <p:txBody>
          <a:bodyPr/>
          <a:lstStyle/>
          <a:p>
            <a:r>
              <a:rPr lang="en-US" dirty="0"/>
              <a:t>GDP Post Dollarization in 2001</a:t>
            </a:r>
          </a:p>
        </p:txBody>
      </p:sp>
      <p:pic>
        <p:nvPicPr>
          <p:cNvPr id="7170" name="Picture 2">
            <a:extLst>
              <a:ext uri="{FF2B5EF4-FFF2-40B4-BE49-F238E27FC236}">
                <a16:creationId xmlns:a16="http://schemas.microsoft.com/office/drawing/2014/main" id="{16A5C691-ADDB-98A5-2384-D8EA3C3590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44864" y="1743046"/>
            <a:ext cx="698500" cy="36671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El Salvador Flag Wallpapers - Wallpaper Cave">
            <a:extLst>
              <a:ext uri="{FF2B5EF4-FFF2-40B4-BE49-F238E27FC236}">
                <a16:creationId xmlns:a16="http://schemas.microsoft.com/office/drawing/2014/main" id="{2FDE0B7D-0BA8-531A-7FD4-BCA51543B0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3352" y="1755351"/>
            <a:ext cx="714370" cy="40277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CE2A0E0-4245-85AA-6120-6052C9E66421}"/>
              </a:ext>
            </a:extLst>
          </p:cNvPr>
          <p:cNvSpPr/>
          <p:nvPr/>
        </p:nvSpPr>
        <p:spPr>
          <a:xfrm>
            <a:off x="4409616" y="2222791"/>
            <a:ext cx="1240557" cy="3002786"/>
          </a:xfrm>
          <a:prstGeom prst="rect">
            <a:avLst/>
          </a:prstGeom>
          <a:noFill/>
          <a:ln w="19050">
            <a:solidFill>
              <a:schemeClr val="accent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4D04F1F-F362-A5E5-A278-F6F79EA41A9B}"/>
              </a:ext>
            </a:extLst>
          </p:cNvPr>
          <p:cNvSpPr/>
          <p:nvPr/>
        </p:nvSpPr>
        <p:spPr>
          <a:xfrm>
            <a:off x="10290411" y="2222790"/>
            <a:ext cx="1310185" cy="2911587"/>
          </a:xfrm>
          <a:prstGeom prst="rect">
            <a:avLst/>
          </a:prstGeom>
          <a:noFill/>
          <a:ln w="19050">
            <a:solidFill>
              <a:schemeClr val="accent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4035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Chart 42">
            <a:extLst>
              <a:ext uri="{FF2B5EF4-FFF2-40B4-BE49-F238E27FC236}">
                <a16:creationId xmlns:a16="http://schemas.microsoft.com/office/drawing/2014/main" id="{D79BB5F4-B050-2FF9-7EBD-005D522DCAE9}"/>
              </a:ext>
            </a:extLst>
          </p:cNvPr>
          <p:cNvGraphicFramePr>
            <a:graphicFrameLocks/>
          </p:cNvGraphicFramePr>
          <p:nvPr/>
        </p:nvGraphicFramePr>
        <p:xfrm>
          <a:off x="221459" y="1562101"/>
          <a:ext cx="9269730" cy="4837112"/>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216D18A3-1FDE-E184-9B67-0949D8A52D0B}"/>
              </a:ext>
            </a:extLst>
          </p:cNvPr>
          <p:cNvSpPr>
            <a:spLocks noGrp="1"/>
          </p:cNvSpPr>
          <p:nvPr>
            <p:ph type="title"/>
          </p:nvPr>
        </p:nvSpPr>
        <p:spPr/>
        <p:txBody>
          <a:bodyPr/>
          <a:lstStyle/>
          <a:p>
            <a:r>
              <a:rPr lang="en-US" dirty="0"/>
              <a:t>Refugees from El Salvador</a:t>
            </a:r>
          </a:p>
        </p:txBody>
      </p:sp>
      <p:sp>
        <p:nvSpPr>
          <p:cNvPr id="28" name="TextBox 27">
            <a:extLst>
              <a:ext uri="{FF2B5EF4-FFF2-40B4-BE49-F238E27FC236}">
                <a16:creationId xmlns:a16="http://schemas.microsoft.com/office/drawing/2014/main" id="{B9834370-63F9-9805-DCB8-F9DE1C9672A7}"/>
              </a:ext>
            </a:extLst>
          </p:cNvPr>
          <p:cNvSpPr txBox="1"/>
          <p:nvPr/>
        </p:nvSpPr>
        <p:spPr>
          <a:xfrm>
            <a:off x="9491189" y="2237980"/>
            <a:ext cx="2303780" cy="3693319"/>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definition of refugees have been defined by various conventions and statutes.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Excludes asylum seekers and people who have not received a decision as registered refugees.</a:t>
            </a:r>
          </a:p>
        </p:txBody>
      </p:sp>
      <p:sp>
        <p:nvSpPr>
          <p:cNvPr id="3" name="TextBox 2">
            <a:extLst>
              <a:ext uri="{FF2B5EF4-FFF2-40B4-BE49-F238E27FC236}">
                <a16:creationId xmlns:a16="http://schemas.microsoft.com/office/drawing/2014/main" id="{FA41263C-ABD3-7C52-3227-E2E7DCF449CF}"/>
              </a:ext>
            </a:extLst>
          </p:cNvPr>
          <p:cNvSpPr txBox="1"/>
          <p:nvPr/>
        </p:nvSpPr>
        <p:spPr>
          <a:xfrm>
            <a:off x="9504843" y="1914814"/>
            <a:ext cx="2303777" cy="646331"/>
          </a:xfrm>
          <a:prstGeom prst="rect">
            <a:avLst/>
          </a:prstGeom>
          <a:noFill/>
        </p:spPr>
        <p:txBody>
          <a:bodyPr wrap="square" rtlCol="0">
            <a:spAutoFit/>
          </a:bodyPr>
          <a:lstStyle/>
          <a:p>
            <a:pPr marL="285750" indent="-285750">
              <a:buFont typeface="Arial" panose="020B0604020202020204" pitchFamily="34" charset="0"/>
              <a:buChar char="•"/>
            </a:pPr>
            <a:r>
              <a:rPr lang="en-US" dirty="0"/>
              <a:t>Data starts in 1990</a:t>
            </a:r>
          </a:p>
          <a:p>
            <a:endParaRPr lang="en-US" dirty="0"/>
          </a:p>
        </p:txBody>
      </p:sp>
      <p:sp>
        <p:nvSpPr>
          <p:cNvPr id="5" name="Rectangle 4">
            <a:extLst>
              <a:ext uri="{FF2B5EF4-FFF2-40B4-BE49-F238E27FC236}">
                <a16:creationId xmlns:a16="http://schemas.microsoft.com/office/drawing/2014/main" id="{3BD012A3-D3F6-F221-527F-5F7A579303CE}"/>
              </a:ext>
            </a:extLst>
          </p:cNvPr>
          <p:cNvSpPr/>
          <p:nvPr/>
        </p:nvSpPr>
        <p:spPr>
          <a:xfrm>
            <a:off x="4856324" y="2023760"/>
            <a:ext cx="4440076" cy="3716980"/>
          </a:xfrm>
          <a:prstGeom prst="rect">
            <a:avLst/>
          </a:prstGeom>
          <a:noFill/>
          <a:ln w="19050">
            <a:solidFill>
              <a:schemeClr val="accent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0849542-3BE8-88F3-7F3F-9C80C61FA0DE}"/>
              </a:ext>
            </a:extLst>
          </p:cNvPr>
          <p:cNvSpPr/>
          <p:nvPr/>
        </p:nvSpPr>
        <p:spPr>
          <a:xfrm>
            <a:off x="1092203" y="2006600"/>
            <a:ext cx="736597" cy="3716980"/>
          </a:xfrm>
          <a:prstGeom prst="rect">
            <a:avLst/>
          </a:prstGeom>
          <a:noFill/>
          <a:ln w="1905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8951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15">
            <a:extLst>
              <a:ext uri="{FF2B5EF4-FFF2-40B4-BE49-F238E27FC236}">
                <a16:creationId xmlns:a16="http://schemas.microsoft.com/office/drawing/2014/main" id="{767680DF-4117-0D40-7A3F-06DC69316983}"/>
              </a:ext>
            </a:extLst>
          </p:cNvPr>
          <p:cNvGraphicFramePr>
            <a:graphicFrameLocks/>
          </p:cNvGraphicFramePr>
          <p:nvPr/>
        </p:nvGraphicFramePr>
        <p:xfrm>
          <a:off x="482600" y="1398588"/>
          <a:ext cx="9385300" cy="4992687"/>
        </p:xfrm>
        <a:graphic>
          <a:graphicData uri="http://schemas.openxmlformats.org/drawingml/2006/chart">
            <c:chart xmlns:c="http://schemas.openxmlformats.org/drawingml/2006/chart" xmlns:r="http://schemas.openxmlformats.org/officeDocument/2006/relationships" r:id="rId3"/>
          </a:graphicData>
        </a:graphic>
      </p:graphicFrame>
      <p:sp>
        <p:nvSpPr>
          <p:cNvPr id="23" name="Rectangle 22">
            <a:extLst>
              <a:ext uri="{FF2B5EF4-FFF2-40B4-BE49-F238E27FC236}">
                <a16:creationId xmlns:a16="http://schemas.microsoft.com/office/drawing/2014/main" id="{C68C5100-A7F7-39EA-2B37-D519EB18CF74}"/>
              </a:ext>
            </a:extLst>
          </p:cNvPr>
          <p:cNvSpPr/>
          <p:nvPr/>
        </p:nvSpPr>
        <p:spPr>
          <a:xfrm>
            <a:off x="4167935" y="1930401"/>
            <a:ext cx="2014630" cy="3784600"/>
          </a:xfrm>
          <a:prstGeom prst="rect">
            <a:avLst/>
          </a:prstGeom>
          <a:noFill/>
          <a:ln w="1905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F3A0233-6D82-9458-6EBD-471AE463F427}"/>
              </a:ext>
            </a:extLst>
          </p:cNvPr>
          <p:cNvSpPr txBox="1"/>
          <p:nvPr/>
        </p:nvSpPr>
        <p:spPr>
          <a:xfrm>
            <a:off x="10096500" y="2413337"/>
            <a:ext cx="1739900"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Emigrants: </a:t>
            </a:r>
            <a:r>
              <a:rPr lang="en-US" dirty="0"/>
              <a:t>people migrating from El Salvador</a:t>
            </a:r>
          </a:p>
          <a:p>
            <a:endParaRPr lang="en-US" dirty="0"/>
          </a:p>
          <a:p>
            <a:r>
              <a:rPr lang="en-US" b="1" dirty="0"/>
              <a:t>Immigrants: </a:t>
            </a:r>
            <a:r>
              <a:rPr lang="en-US" dirty="0"/>
              <a:t>people migrating to El Salvador</a:t>
            </a:r>
          </a:p>
          <a:p>
            <a:endParaRPr lang="en-US" b="1" dirty="0"/>
          </a:p>
        </p:txBody>
      </p:sp>
      <p:sp>
        <p:nvSpPr>
          <p:cNvPr id="5" name="Title 1">
            <a:extLst>
              <a:ext uri="{FF2B5EF4-FFF2-40B4-BE49-F238E27FC236}">
                <a16:creationId xmlns:a16="http://schemas.microsoft.com/office/drawing/2014/main" id="{8425B226-9DDD-94D5-30E3-011DEFDA1690}"/>
              </a:ext>
            </a:extLst>
          </p:cNvPr>
          <p:cNvSpPr>
            <a:spLocks noGrp="1"/>
          </p:cNvSpPr>
          <p:nvPr>
            <p:ph type="title"/>
          </p:nvPr>
        </p:nvSpPr>
        <p:spPr>
          <a:xfrm>
            <a:off x="800100" y="128405"/>
            <a:ext cx="9931400" cy="1325563"/>
          </a:xfrm>
        </p:spPr>
        <p:txBody>
          <a:bodyPr/>
          <a:lstStyle/>
          <a:p>
            <a:r>
              <a:rPr lang="en-US" dirty="0"/>
              <a:t>Net migration from El Salvador</a:t>
            </a:r>
          </a:p>
        </p:txBody>
      </p:sp>
      <p:sp>
        <p:nvSpPr>
          <p:cNvPr id="6" name="TextBox 5">
            <a:extLst>
              <a:ext uri="{FF2B5EF4-FFF2-40B4-BE49-F238E27FC236}">
                <a16:creationId xmlns:a16="http://schemas.microsoft.com/office/drawing/2014/main" id="{4E2F751B-F1F4-2C06-5FB8-CDAFA51140F5}"/>
              </a:ext>
            </a:extLst>
          </p:cNvPr>
          <p:cNvSpPr txBox="1"/>
          <p:nvPr/>
        </p:nvSpPr>
        <p:spPr>
          <a:xfrm>
            <a:off x="800100" y="1053858"/>
            <a:ext cx="7668465" cy="400110"/>
          </a:xfrm>
          <a:prstGeom prst="rect">
            <a:avLst/>
          </a:prstGeom>
          <a:noFill/>
        </p:spPr>
        <p:txBody>
          <a:bodyPr wrap="square" rtlCol="0">
            <a:spAutoFit/>
          </a:bodyPr>
          <a:lstStyle/>
          <a:p>
            <a:r>
              <a:rPr lang="en-US" sz="2000" dirty="0"/>
              <a:t>(Total # of emigrants – Total # of immigrants = Net migration from E.S. )</a:t>
            </a:r>
          </a:p>
        </p:txBody>
      </p:sp>
      <p:sp>
        <p:nvSpPr>
          <p:cNvPr id="2" name="Rectangle 1">
            <a:extLst>
              <a:ext uri="{FF2B5EF4-FFF2-40B4-BE49-F238E27FC236}">
                <a16:creationId xmlns:a16="http://schemas.microsoft.com/office/drawing/2014/main" id="{88137651-355E-21C7-EC87-75A40534CC04}"/>
              </a:ext>
            </a:extLst>
          </p:cNvPr>
          <p:cNvSpPr/>
          <p:nvPr/>
        </p:nvSpPr>
        <p:spPr>
          <a:xfrm>
            <a:off x="7632700" y="1930401"/>
            <a:ext cx="2014630" cy="3784600"/>
          </a:xfrm>
          <a:prstGeom prst="rect">
            <a:avLst/>
          </a:prstGeom>
          <a:noFill/>
          <a:ln w="19050">
            <a:solidFill>
              <a:schemeClr val="accent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6459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15">
            <a:extLst>
              <a:ext uri="{FF2B5EF4-FFF2-40B4-BE49-F238E27FC236}">
                <a16:creationId xmlns:a16="http://schemas.microsoft.com/office/drawing/2014/main" id="{767680DF-4117-0D40-7A3F-06DC69316983}"/>
              </a:ext>
            </a:extLst>
          </p:cNvPr>
          <p:cNvGraphicFramePr>
            <a:graphicFrameLocks/>
          </p:cNvGraphicFramePr>
          <p:nvPr/>
        </p:nvGraphicFramePr>
        <p:xfrm>
          <a:off x="482600" y="1398588"/>
          <a:ext cx="9385300" cy="4992687"/>
        </p:xfrm>
        <a:graphic>
          <a:graphicData uri="http://schemas.openxmlformats.org/drawingml/2006/chart">
            <c:chart xmlns:c="http://schemas.openxmlformats.org/drawingml/2006/chart" xmlns:r="http://schemas.openxmlformats.org/officeDocument/2006/relationships" r:id="rId3"/>
          </a:graphicData>
        </a:graphic>
      </p:graphicFrame>
      <p:sp>
        <p:nvSpPr>
          <p:cNvPr id="23" name="Rectangle 22">
            <a:extLst>
              <a:ext uri="{FF2B5EF4-FFF2-40B4-BE49-F238E27FC236}">
                <a16:creationId xmlns:a16="http://schemas.microsoft.com/office/drawing/2014/main" id="{C68C5100-A7F7-39EA-2B37-D519EB18CF74}"/>
              </a:ext>
            </a:extLst>
          </p:cNvPr>
          <p:cNvSpPr/>
          <p:nvPr/>
        </p:nvSpPr>
        <p:spPr>
          <a:xfrm>
            <a:off x="4167935" y="1930401"/>
            <a:ext cx="2014630" cy="3784600"/>
          </a:xfrm>
          <a:prstGeom prst="rect">
            <a:avLst/>
          </a:prstGeom>
          <a:noFill/>
          <a:ln w="1905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8425B226-9DDD-94D5-30E3-011DEFDA1690}"/>
              </a:ext>
            </a:extLst>
          </p:cNvPr>
          <p:cNvSpPr>
            <a:spLocks noGrp="1"/>
          </p:cNvSpPr>
          <p:nvPr>
            <p:ph type="title"/>
          </p:nvPr>
        </p:nvSpPr>
        <p:spPr>
          <a:xfrm>
            <a:off x="800100" y="128405"/>
            <a:ext cx="9931400" cy="1325563"/>
          </a:xfrm>
        </p:spPr>
        <p:txBody>
          <a:bodyPr/>
          <a:lstStyle/>
          <a:p>
            <a:r>
              <a:rPr lang="en-US" dirty="0"/>
              <a:t>Net migration from El Salvador</a:t>
            </a:r>
          </a:p>
        </p:txBody>
      </p:sp>
      <p:sp>
        <p:nvSpPr>
          <p:cNvPr id="6" name="TextBox 5">
            <a:extLst>
              <a:ext uri="{FF2B5EF4-FFF2-40B4-BE49-F238E27FC236}">
                <a16:creationId xmlns:a16="http://schemas.microsoft.com/office/drawing/2014/main" id="{4E2F751B-F1F4-2C06-5FB8-CDAFA51140F5}"/>
              </a:ext>
            </a:extLst>
          </p:cNvPr>
          <p:cNvSpPr txBox="1"/>
          <p:nvPr/>
        </p:nvSpPr>
        <p:spPr>
          <a:xfrm>
            <a:off x="800100" y="1053858"/>
            <a:ext cx="7668465" cy="400110"/>
          </a:xfrm>
          <a:prstGeom prst="rect">
            <a:avLst/>
          </a:prstGeom>
          <a:noFill/>
        </p:spPr>
        <p:txBody>
          <a:bodyPr wrap="square" rtlCol="0">
            <a:spAutoFit/>
          </a:bodyPr>
          <a:lstStyle/>
          <a:p>
            <a:r>
              <a:rPr lang="en-US" sz="2000" dirty="0"/>
              <a:t>(Total # of emigrants – Total # of immigrants = Net migration from E.S. )</a:t>
            </a:r>
          </a:p>
        </p:txBody>
      </p:sp>
      <p:sp>
        <p:nvSpPr>
          <p:cNvPr id="2" name="Rectangle 1">
            <a:extLst>
              <a:ext uri="{FF2B5EF4-FFF2-40B4-BE49-F238E27FC236}">
                <a16:creationId xmlns:a16="http://schemas.microsoft.com/office/drawing/2014/main" id="{88137651-355E-21C7-EC87-75A40534CC04}"/>
              </a:ext>
            </a:extLst>
          </p:cNvPr>
          <p:cNvSpPr/>
          <p:nvPr/>
        </p:nvSpPr>
        <p:spPr>
          <a:xfrm>
            <a:off x="7632700" y="1930401"/>
            <a:ext cx="2014630" cy="3784600"/>
          </a:xfrm>
          <a:prstGeom prst="rect">
            <a:avLst/>
          </a:prstGeom>
          <a:noFill/>
          <a:ln w="19050">
            <a:solidFill>
              <a:schemeClr val="accent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B8462BF-3895-EB98-A474-C0A3D35CDDC7}"/>
              </a:ext>
            </a:extLst>
          </p:cNvPr>
          <p:cNvPicPr>
            <a:picLocks noChangeAspect="1"/>
          </p:cNvPicPr>
          <p:nvPr/>
        </p:nvPicPr>
        <p:blipFill>
          <a:blip r:embed="rId4"/>
          <a:stretch>
            <a:fillRect/>
          </a:stretch>
        </p:blipFill>
        <p:spPr>
          <a:xfrm>
            <a:off x="6538862" y="3429000"/>
            <a:ext cx="2944767" cy="1688910"/>
          </a:xfrm>
          <a:prstGeom prst="rect">
            <a:avLst/>
          </a:prstGeom>
          <a:ln>
            <a:solidFill>
              <a:schemeClr val="tx1"/>
            </a:solidFill>
          </a:ln>
          <a:effectLst>
            <a:outerShdw blurRad="50800" dist="38100" dir="2700000" algn="tl" rotWithShape="0">
              <a:prstClr val="black">
                <a:alpha val="40000"/>
              </a:prstClr>
            </a:outerShdw>
          </a:effectLst>
        </p:spPr>
      </p:pic>
      <p:sp>
        <p:nvSpPr>
          <p:cNvPr id="7" name="Callout: Line 6">
            <a:extLst>
              <a:ext uri="{FF2B5EF4-FFF2-40B4-BE49-F238E27FC236}">
                <a16:creationId xmlns:a16="http://schemas.microsoft.com/office/drawing/2014/main" id="{3D18B049-836B-4BD2-3783-4A859AB92571}"/>
              </a:ext>
            </a:extLst>
          </p:cNvPr>
          <p:cNvSpPr/>
          <p:nvPr/>
        </p:nvSpPr>
        <p:spPr>
          <a:xfrm>
            <a:off x="10058073" y="2936337"/>
            <a:ext cx="1807330" cy="985326"/>
          </a:xfrm>
          <a:prstGeom prst="borderCallout1">
            <a:avLst>
              <a:gd name="adj1" fmla="val 91736"/>
              <a:gd name="adj2" fmla="val 1357"/>
              <a:gd name="adj3" fmla="val 134111"/>
              <a:gd name="adj4" fmla="val -4806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Refugees from El Salvador post-Dollarization</a:t>
            </a:r>
          </a:p>
        </p:txBody>
      </p:sp>
    </p:spTree>
    <p:extLst>
      <p:ext uri="{BB962C8B-B14F-4D97-AF65-F5344CB8AC3E}">
        <p14:creationId xmlns:p14="http://schemas.microsoft.com/office/powerpoint/2010/main" val="781910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1626</TotalTime>
  <Words>1397</Words>
  <Application>Microsoft Office PowerPoint</Application>
  <PresentationFormat>Widescreen</PresentationFormat>
  <Paragraphs>107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Impacts of Civil War and Dollarization in El Salvador</vt:lpstr>
      <vt:lpstr>Introduction</vt:lpstr>
      <vt:lpstr>Why does this matter?</vt:lpstr>
      <vt:lpstr>Gross Domestic Product</vt:lpstr>
      <vt:lpstr>GDP Post Dollarization in 2001</vt:lpstr>
      <vt:lpstr>GDP Post Dollarization in 2001</vt:lpstr>
      <vt:lpstr>Refugees from El Salvador</vt:lpstr>
      <vt:lpstr>Net migration from El Salvador</vt:lpstr>
      <vt:lpstr>Net migration from El Salvador</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Salvador</dc:title>
  <dc:creator>Geraldine Araujo</dc:creator>
  <cp:lastModifiedBy>Geraldine Araujo</cp:lastModifiedBy>
  <cp:revision>133</cp:revision>
  <dcterms:created xsi:type="dcterms:W3CDTF">2023-07-13T17:06:34Z</dcterms:created>
  <dcterms:modified xsi:type="dcterms:W3CDTF">2024-02-29T06:21:23Z</dcterms:modified>
</cp:coreProperties>
</file>