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1"/>
  </p:notesMasterIdLst>
  <p:sldIdLst>
    <p:sldId id="258" r:id="rId2"/>
    <p:sldId id="259" r:id="rId3"/>
    <p:sldId id="262" r:id="rId4"/>
    <p:sldId id="264" r:id="rId5"/>
    <p:sldId id="260" r:id="rId6"/>
    <p:sldId id="261" r:id="rId7"/>
    <p:sldId id="267" r:id="rId8"/>
    <p:sldId id="268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E2761-5820-441D-ABF3-4AA32CD43AB3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F55D5-099B-4B76-8FF2-D1BD55DF41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3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76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60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778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563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278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273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336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638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74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53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19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2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48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18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46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26AF-31E9-4469-AB70-43EB48064B96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27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9A26AF-31E9-4469-AB70-43EB48064B96}" type="datetimeFigureOut">
              <a:rPr lang="ru-RU" smtClean="0"/>
              <a:t>18.03.2018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73F94-F317-454E-BEE6-8E256B852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22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32" y="88491"/>
            <a:ext cx="4509025" cy="393001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2825" y="3805084"/>
            <a:ext cx="8630637" cy="295940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Советующая программа для инкассации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467" y="1828800"/>
            <a:ext cx="3847211" cy="384721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441858" cy="1160206"/>
          </a:xfrm>
        </p:spPr>
        <p:txBody>
          <a:bodyPr/>
          <a:lstStyle/>
          <a:p>
            <a:pPr algn="ctr"/>
            <a:r>
              <a:rPr lang="ru-RU" sz="3600" dirty="0" smtClean="0">
                <a:solidFill>
                  <a:srgbClr val="7030A0"/>
                </a:solidFill>
              </a:rPr>
              <a:t>Основной </a:t>
            </a:r>
            <a:r>
              <a:rPr lang="ru-RU" sz="3600" dirty="0">
                <a:solidFill>
                  <a:srgbClr val="7030A0"/>
                </a:solidFill>
              </a:rPr>
              <a:t>перечень того, что делает инкассатор на своем рабочем месте: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4718" y="1612490"/>
            <a:ext cx="8946541" cy="4675238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Доставка наличных денег и ценностей в организации из банка и обратно.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Проверка и упаковка ценностей совместно с кассовым работником.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Проверка правильности заполнения сопроводительной финансовой документации.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Обеспечение безопасности ценностей на всем маршруте следования.</a:t>
            </a:r>
          </a:p>
          <a:p>
            <a:pPr marL="0" indent="0">
              <a:lnSpc>
                <a:spcPct val="150000"/>
              </a:lnSpc>
              <a:buNone/>
            </a:pPr>
            <a:endParaRPr lang="ru-RU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05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40" y="121603"/>
            <a:ext cx="10326689" cy="95381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Схема работы службы инкассации</a:t>
            </a:r>
            <a:endParaRPr lang="ru-RU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5" descr="CashCycleEx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0993" y="1075413"/>
            <a:ext cx="10535265" cy="570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705" y="4065952"/>
            <a:ext cx="4976295" cy="2799166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950" y="521109"/>
            <a:ext cx="2534866" cy="4195762"/>
          </a:xfrm>
        </p:spPr>
      </p:pic>
      <p:sp>
        <p:nvSpPr>
          <p:cNvPr id="5" name="TextBox 4"/>
          <p:cNvSpPr txBox="1"/>
          <p:nvPr/>
        </p:nvSpPr>
        <p:spPr>
          <a:xfrm>
            <a:off x="1671484" y="1079094"/>
            <a:ext cx="101393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На сегодня Банки 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нуждаются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в новых методах уменьшения затрат и повышения эффективности. Одним из эффективных способов найти пути решения данных задач является адаптация техник, используемых компаниями работающими с товарами повседневного 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спроса, которые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эффективно управляют движением товаров по своим цепочкам поставок.</a:t>
            </a:r>
          </a:p>
          <a:p>
            <a:pPr algn="just" fontAlgn="base"/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Рассматривая наличные средства как товары, Банки могут применить проверенные бизнес </a:t>
            </a:r>
            <a:r>
              <a:rPr lang="ru-RU" sz="2000" dirty="0" smtClean="0">
                <a:solidFill>
                  <a:schemeClr val="accent1">
                    <a:lumMod val="75000"/>
                  </a:schemeClr>
                </a:solidFill>
              </a:rPr>
              <a:t>стратегии,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тем самым сокращая избыточные запасы, снижая затраты на обработку и перемещение, повышая эффективность и оптимизируя свои сети банкоматов, терминалов, отделений и пр. </a:t>
            </a:r>
            <a:endParaRPr lang="ru-RU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941602"/>
            <a:ext cx="7561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 Банки, которые смогут более эффективно управлять цепочкой поставок наличности также смогут улучшить продуктивность и свое место на рынке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8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157" y="3526160"/>
            <a:ext cx="2831024" cy="333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5460"/>
            <a:ext cx="10038735" cy="656997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ПРОЕКТИРОВАНИЕ И РАЗРАБОТКА ПРОГРАММНОГО КОМПЛЕКСА «ЛОГИСТИКА МАРШРУТОВ ИНКАССАЦИИ» </a:t>
            </a:r>
            <a:endParaRPr lang="ru-RU" sz="3000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Структура 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банка является достаточно сложной, содержащей большое количество подразделений, и одно из них - Служба Инкассации. Данное подразделение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обслуживает 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банкоматы филиалов банка, оказывает юридическим лицам и предпринимателям услуги, связанные с инкассацией денежной наличности, а также с перевозкой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документов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материальных ценностей.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каждом городе, как правило, увеличивается 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количество предприятий, магазинов, торговых центров. 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sz="2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6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связи с тем, что предприятия пользуются преимущественно службой </a:t>
            </a:r>
            <a:r>
              <a:rPr lang="ru-RU" sz="2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инкассации, возрастает </a:t>
            </a:r>
            <a:r>
              <a:rPr lang="ru-RU" sz="26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нагрузка </a:t>
            </a:r>
            <a:r>
              <a:rPr lang="ru-RU" sz="2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подразделения </a:t>
            </a:r>
            <a:r>
              <a:rPr lang="ru-RU" sz="26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банка, и возникает потребность оптимизации передвижения инкассаторских автомобилей по городу. </a:t>
            </a:r>
            <a:endParaRPr lang="ru-RU" sz="26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данный момент схема работы службы инкассации представлена следующей диаграммой: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8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3312" y="0"/>
            <a:ext cx="9625780" cy="636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625236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Маршруты, составленные программой, </a:t>
            </a:r>
            <a:r>
              <a:rPr lang="ru-RU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должны </a:t>
            </a:r>
            <a:r>
              <a:rPr lang="ru-RU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учитывать множество факторов (пробки, время в </a:t>
            </a:r>
            <a:br>
              <a:rPr lang="ru-RU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запасе, изменения точек маршрута</a:t>
            </a:r>
            <a:endParaRPr lang="ru-RU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1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632" y="157750"/>
            <a:ext cx="10097729" cy="904134"/>
          </a:xfrm>
        </p:spPr>
        <p:txBody>
          <a:bodyPr/>
          <a:lstStyle/>
          <a:p>
            <a:pPr algn="ctr"/>
            <a:r>
              <a:rPr lang="ru-RU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решение для управления маршрутами инкассации может позволить решить следующие задачи: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1895" y="1209368"/>
            <a:ext cx="10363201" cy="5348748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Снизить затраты на содержание маршрутов за счет оптимизации их протяженности и длительности рабочего дня бригад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Повысить уровень безопасности транспортировки наличных денежных средств;</a:t>
            </a:r>
          </a:p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Предоставить возможность выявлять неравномерную загрузку существующих маршрутов и проводить их оптимизацию в автоматическом режиме;</a:t>
            </a:r>
          </a:p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Повысить скорость реакции на обращения потенциальных клиентов за счет предоставления оперативной информации об оптимальном/рекомендованном времени заезда и расчетному изменению условной себестоимости маршрутной сети;</a:t>
            </a:r>
          </a:p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Выявлять скрытые резервы и злоупотребления на существующих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маршрутах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096" y="1209368"/>
            <a:ext cx="1594439" cy="15944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096" y="5058542"/>
            <a:ext cx="1497488" cy="14995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096" y="3215825"/>
            <a:ext cx="1428708" cy="143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РосИнКас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883" y="4166304"/>
            <a:ext cx="3510117" cy="269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9801" y="0"/>
            <a:ext cx="9404723" cy="1400530"/>
          </a:xfrm>
        </p:spPr>
        <p:txBody>
          <a:bodyPr/>
          <a:lstStyle/>
          <a:p>
            <a:pPr algn="ctr"/>
            <a:r>
              <a:rPr lang="ru-RU" sz="4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существующего программного решения</a:t>
            </a:r>
            <a:endParaRPr lang="ru-RU" sz="4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9801" y="1400530"/>
            <a:ext cx="9245141" cy="49609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Система 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маршрутами инкассации «Рысь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», основой которой является платформа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Maxoptra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Опытно 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промышленная эксплуатация системы «Рысь» в Самарском управлении инкассации в течении 6 месяцев показала высокую эффективность ее использования и позволила сократить число маршрутов инкассации на 12%, а себестоимость обслуживания одной точки инкассации на 8%. Также отмечено снижение объема переработок инкассаторов. В настоящее время система внедрена в 9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регионах, на данный момент 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продолжается развертывание системы по оставшимся управлениям инкассации.</a:t>
            </a:r>
          </a:p>
        </p:txBody>
      </p:sp>
    </p:spTree>
    <p:extLst>
      <p:ext uri="{BB962C8B-B14F-4D97-AF65-F5344CB8AC3E}">
        <p14:creationId xmlns:p14="http://schemas.microsoft.com/office/powerpoint/2010/main" val="403407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7285" y="491613"/>
            <a:ext cx="9431954" cy="1361636"/>
          </a:xfrm>
        </p:spPr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827" y="-19856"/>
            <a:ext cx="12260827" cy="6877858"/>
          </a:xfrm>
        </p:spPr>
      </p:pic>
      <p:sp>
        <p:nvSpPr>
          <p:cNvPr id="5" name="TextBox 4"/>
          <p:cNvSpPr txBox="1"/>
          <p:nvPr/>
        </p:nvSpPr>
        <p:spPr>
          <a:xfrm>
            <a:off x="0" y="283589"/>
            <a:ext cx="7128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ВОПРОСЫ?</a:t>
            </a:r>
            <a:endParaRPr lang="ru-RU" sz="9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38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Другая 4">
      <a:dk1>
        <a:sysClr val="windowText" lastClr="000000"/>
      </a:dk1>
      <a:lt1>
        <a:sysClr val="window" lastClr="FFFFFF"/>
      </a:lt1>
      <a:dk2>
        <a:srgbClr val="455F51"/>
      </a:dk2>
      <a:lt2>
        <a:srgbClr val="7030A0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726</TotalTime>
  <Words>308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Garamond</vt:lpstr>
      <vt:lpstr>Times New Roman</vt:lpstr>
      <vt:lpstr>Wingdings 3</vt:lpstr>
      <vt:lpstr>Ион</vt:lpstr>
      <vt:lpstr>Советующая программа для инкассации </vt:lpstr>
      <vt:lpstr>Основной перечень того, что делает инкассатор на своем рабочем месте:</vt:lpstr>
      <vt:lpstr>Схема работы службы инкассации</vt:lpstr>
      <vt:lpstr>Презентация PowerPoint</vt:lpstr>
      <vt:lpstr>Презентация PowerPoint</vt:lpstr>
      <vt:lpstr>Презентация PowerPoint</vt:lpstr>
      <vt:lpstr>Программное решение для управления маршрутами инкассации может позволить решить следующие задачи:</vt:lpstr>
      <vt:lpstr>Пример существующего программного решения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Советующая программа для инкассации</dc:title>
  <dc:creator>Герасименко Владимир Александрович</dc:creator>
  <cp:lastModifiedBy>Герасименко Владимир Александрович</cp:lastModifiedBy>
  <cp:revision>16</cp:revision>
  <dcterms:created xsi:type="dcterms:W3CDTF">2018-02-19T00:36:31Z</dcterms:created>
  <dcterms:modified xsi:type="dcterms:W3CDTF">2018-03-18T01:03:48Z</dcterms:modified>
</cp:coreProperties>
</file>