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7" r:id="rId7"/>
    <p:sldId id="269" r:id="rId8"/>
    <p:sldId id="270" r:id="rId9"/>
    <p:sldId id="279" r:id="rId10"/>
    <p:sldId id="287" r:id="rId11"/>
    <p:sldId id="289" r:id="rId12"/>
    <p:sldId id="297" r:id="rId13"/>
    <p:sldId id="298" r:id="rId14"/>
    <p:sldId id="299" r:id="rId15"/>
    <p:sldId id="303" r:id="rId16"/>
    <p:sldId id="304"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7" d="100"/>
          <a:sy n="87" d="100"/>
        </p:scale>
        <p:origin x="49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57DA-C785-4280-922F-A0A8B53E2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8BF82-1901-4E6E-954C-3BA359568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D53A9-A510-4B90-99E9-33339A85A80D}"/>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5" name="Footer Placeholder 4">
            <a:extLst>
              <a:ext uri="{FF2B5EF4-FFF2-40B4-BE49-F238E27FC236}">
                <a16:creationId xmlns:a16="http://schemas.microsoft.com/office/drawing/2014/main" id="{72A645D4-6B5D-4899-A689-A7782A432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C89EE-AD3F-4227-B6BC-B055DD2E3137}"/>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312280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6DCB-BF69-4907-8BFC-61EE3ED38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C4AF00-CC40-45FD-8CEB-C98ED5FA0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214C1-7ECF-4633-8937-13816E978137}"/>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5" name="Footer Placeholder 4">
            <a:extLst>
              <a:ext uri="{FF2B5EF4-FFF2-40B4-BE49-F238E27FC236}">
                <a16:creationId xmlns:a16="http://schemas.microsoft.com/office/drawing/2014/main" id="{CEF27649-BBAC-4C5A-BA98-A39D87DBD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8105F-5796-403B-8F21-A447439C74CA}"/>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69600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D99F9-A502-4844-ABBF-3327534F0A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2344A5-0883-4F36-BE9E-0A2718F03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9F3AA-BA34-49AD-9229-7BBD9731B9E2}"/>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5" name="Footer Placeholder 4">
            <a:extLst>
              <a:ext uri="{FF2B5EF4-FFF2-40B4-BE49-F238E27FC236}">
                <a16:creationId xmlns:a16="http://schemas.microsoft.com/office/drawing/2014/main" id="{29972157-EB0A-4E46-A1D9-44FA670B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D2780-FCBA-422B-A088-C57F5B7E383F}"/>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169521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68AE-B867-443E-8E98-0DBCA8545F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2E5A0-6311-41D9-AE51-EE1352D95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2515A-3037-4604-9427-7D35C8692CB8}"/>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5" name="Footer Placeholder 4">
            <a:extLst>
              <a:ext uri="{FF2B5EF4-FFF2-40B4-BE49-F238E27FC236}">
                <a16:creationId xmlns:a16="http://schemas.microsoft.com/office/drawing/2014/main" id="{829315FD-C89F-448F-B22F-A3098E963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E70E-370C-41F3-8E7F-D9A945B41C97}"/>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62619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A613-7081-4C87-B59E-C5619DC36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FA2DEC-89D4-48E3-A8C7-5A36C9F4C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EE867-E378-492B-9A92-E68459D77CCF}"/>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5" name="Footer Placeholder 4">
            <a:extLst>
              <a:ext uri="{FF2B5EF4-FFF2-40B4-BE49-F238E27FC236}">
                <a16:creationId xmlns:a16="http://schemas.microsoft.com/office/drawing/2014/main" id="{4F537F5C-EA40-45A7-ADE6-2B8DEA7D4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DAF69-E48A-4A76-9A25-08AEE4E04E47}"/>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289984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6657-AC4E-4D61-8A43-A109FEB7D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E8C7B-16D3-4862-891E-4A4A7E312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E29EF8-344E-4B4A-BB24-62E10AD6E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BFF35A-B591-4618-B787-A61983C203CF}"/>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6" name="Footer Placeholder 5">
            <a:extLst>
              <a:ext uri="{FF2B5EF4-FFF2-40B4-BE49-F238E27FC236}">
                <a16:creationId xmlns:a16="http://schemas.microsoft.com/office/drawing/2014/main" id="{9E855362-5B98-4490-92A3-DB79F477F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FE31A-462F-4CF7-BD16-917BBB98F25C}"/>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26673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D496-D7B1-433D-91CA-D52BEBCB60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267D8C-CA3D-4B27-95A1-3000FC106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53933-5C35-4435-AB31-52D158CE18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161770-6111-4EB9-8C87-FDB5C1B9F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1CA64-D2CF-4E13-920F-E175427CD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511775-8E67-4F8F-9DF4-EF4E711AF1C0}"/>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8" name="Footer Placeholder 7">
            <a:extLst>
              <a:ext uri="{FF2B5EF4-FFF2-40B4-BE49-F238E27FC236}">
                <a16:creationId xmlns:a16="http://schemas.microsoft.com/office/drawing/2014/main" id="{8B81B482-E8D7-4FC0-B346-54356A12C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CD896A-5546-46D4-B37C-01DAE0265341}"/>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231231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999B-C1C3-4DFF-92A0-AE008EC08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2A230-010D-41E9-B4C1-BE305EC9E4F5}"/>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4" name="Footer Placeholder 3">
            <a:extLst>
              <a:ext uri="{FF2B5EF4-FFF2-40B4-BE49-F238E27FC236}">
                <a16:creationId xmlns:a16="http://schemas.microsoft.com/office/drawing/2014/main" id="{C4B47727-0996-4459-8E3D-13B575F761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277AD-F6CC-4713-A2FD-CA16D6AD0B4A}"/>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304496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DEEF3-CD7F-4C97-A517-AB4F0A3CCA73}"/>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3" name="Footer Placeholder 2">
            <a:extLst>
              <a:ext uri="{FF2B5EF4-FFF2-40B4-BE49-F238E27FC236}">
                <a16:creationId xmlns:a16="http://schemas.microsoft.com/office/drawing/2014/main" id="{EC9502A5-3933-46EC-A297-BCB5140CA9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B0C1BD-C963-4E0A-BA2C-275F5DCA46FF}"/>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82992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F1A9-4102-4F0D-87D4-BF0C87CC4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D60C31-C714-474A-B1EA-5BA3E2FC5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780CC-A64C-4113-B0B2-89672ED91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418C7-9995-463E-9FCD-DB932C14810F}"/>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6" name="Footer Placeholder 5">
            <a:extLst>
              <a:ext uri="{FF2B5EF4-FFF2-40B4-BE49-F238E27FC236}">
                <a16:creationId xmlns:a16="http://schemas.microsoft.com/office/drawing/2014/main" id="{10BBCBE6-1F69-44CF-8219-D6BDD0559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7196F-C7FA-4E9E-8EE0-B138398C18E2}"/>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272069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6358-03B4-4834-BFEC-30A9BA58F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298F52-AFDD-4DB6-BA72-A81AC3830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A5EB00-B1D1-48F5-904C-9145A9B82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4B617-9B22-4AC8-BF1D-EB33521477B3}"/>
              </a:ext>
            </a:extLst>
          </p:cNvPr>
          <p:cNvSpPr>
            <a:spLocks noGrp="1"/>
          </p:cNvSpPr>
          <p:nvPr>
            <p:ph type="dt" sz="half" idx="10"/>
          </p:nvPr>
        </p:nvSpPr>
        <p:spPr/>
        <p:txBody>
          <a:bodyPr/>
          <a:lstStyle/>
          <a:p>
            <a:fld id="{FB15ED1B-82FF-48F1-AA8F-E6C71DB4C0AF}" type="datetimeFigureOut">
              <a:rPr lang="en-US" smtClean="0"/>
              <a:t>9/14/2021</a:t>
            </a:fld>
            <a:endParaRPr lang="en-US"/>
          </a:p>
        </p:txBody>
      </p:sp>
      <p:sp>
        <p:nvSpPr>
          <p:cNvPr id="6" name="Footer Placeholder 5">
            <a:extLst>
              <a:ext uri="{FF2B5EF4-FFF2-40B4-BE49-F238E27FC236}">
                <a16:creationId xmlns:a16="http://schemas.microsoft.com/office/drawing/2014/main" id="{F90194FF-100D-4065-B916-CCCB80A7B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CFB56-6A18-45C2-816D-7A26FA99C621}"/>
              </a:ext>
            </a:extLst>
          </p:cNvPr>
          <p:cNvSpPr>
            <a:spLocks noGrp="1"/>
          </p:cNvSpPr>
          <p:nvPr>
            <p:ph type="sldNum" sz="quarter" idx="12"/>
          </p:nvPr>
        </p:nvSpPr>
        <p:spPr/>
        <p:txBody>
          <a:bodyPr/>
          <a:lstStyle/>
          <a:p>
            <a:fld id="{3437F7E2-DE42-43ED-B7DE-40FAEBC13E25}" type="slidenum">
              <a:rPr lang="en-US" smtClean="0"/>
              <a:t>‹#›</a:t>
            </a:fld>
            <a:endParaRPr lang="en-US"/>
          </a:p>
        </p:txBody>
      </p:sp>
    </p:spTree>
    <p:extLst>
      <p:ext uri="{BB962C8B-B14F-4D97-AF65-F5344CB8AC3E}">
        <p14:creationId xmlns:p14="http://schemas.microsoft.com/office/powerpoint/2010/main" val="245737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DE3E2-4ECC-455A-94B1-0911012A5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2B003E-E20C-4B52-825E-EDB8ECBF8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160D8-2EDF-440B-B241-8F9226FAD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5ED1B-82FF-48F1-AA8F-E6C71DB4C0AF}" type="datetimeFigureOut">
              <a:rPr lang="en-US" smtClean="0"/>
              <a:t>9/14/2021</a:t>
            </a:fld>
            <a:endParaRPr lang="en-US"/>
          </a:p>
        </p:txBody>
      </p:sp>
      <p:sp>
        <p:nvSpPr>
          <p:cNvPr id="5" name="Footer Placeholder 4">
            <a:extLst>
              <a:ext uri="{FF2B5EF4-FFF2-40B4-BE49-F238E27FC236}">
                <a16:creationId xmlns:a16="http://schemas.microsoft.com/office/drawing/2014/main" id="{7A88AA77-566C-4C87-ABAF-F0E915A46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8864B5-1E32-4E21-A087-8C4DBFD26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7F7E2-DE42-43ED-B7DE-40FAEBC13E25}" type="slidenum">
              <a:rPr lang="en-US" smtClean="0"/>
              <a:t>‹#›</a:t>
            </a:fld>
            <a:endParaRPr lang="en-US"/>
          </a:p>
        </p:txBody>
      </p:sp>
    </p:spTree>
    <p:extLst>
      <p:ext uri="{BB962C8B-B14F-4D97-AF65-F5344CB8AC3E}">
        <p14:creationId xmlns:p14="http://schemas.microsoft.com/office/powerpoint/2010/main" val="331535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E4E6-46FA-4AAA-BE35-B9373A309DDD}"/>
              </a:ext>
            </a:extLst>
          </p:cNvPr>
          <p:cNvSpPr>
            <a:spLocks noGrp="1"/>
          </p:cNvSpPr>
          <p:nvPr>
            <p:ph type="ctrTitle"/>
          </p:nvPr>
        </p:nvSpPr>
        <p:spPr>
          <a:xfrm>
            <a:off x="2495550" y="3429000"/>
            <a:ext cx="7411916" cy="1655762"/>
          </a:xfrm>
        </p:spPr>
        <p:txBody>
          <a:bodyPr>
            <a:normAutofit/>
          </a:bodyPr>
          <a:lstStyle/>
          <a:p>
            <a:r>
              <a:rPr lang="en-US" sz="3600">
                <a:ln>
                  <a:solidFill>
                    <a:schemeClr val="bg1"/>
                  </a:solidFill>
                </a:ln>
                <a:solidFill>
                  <a:schemeClr val="bg1"/>
                </a:solidFill>
                <a:latin typeface="Leelawadee UI" panose="020B0502040204020203" pitchFamily="34" charset="-34"/>
                <a:cs typeface="Leelawadee UI" panose="020B0502040204020203" pitchFamily="34" charset="-34"/>
              </a:rPr>
              <a:t>CARCINOMA</a:t>
            </a:r>
          </a:p>
        </p:txBody>
      </p:sp>
    </p:spTree>
    <p:extLst>
      <p:ext uri="{BB962C8B-B14F-4D97-AF65-F5344CB8AC3E}">
        <p14:creationId xmlns:p14="http://schemas.microsoft.com/office/powerpoint/2010/main" val="118065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200" y="747346"/>
            <a:ext cx="10301654" cy="5429617"/>
          </a:xfrm>
        </p:spPr>
        <p:txBody>
          <a:bodyPr>
            <a:normAutofit/>
          </a:bodyPr>
          <a:lstStyle/>
          <a:p>
            <a:r>
              <a:rPr lang="en-US">
                <a:solidFill>
                  <a:schemeClr val="bg1"/>
                </a:solidFill>
                <a:latin typeface="Leelawadee UI" panose="020B0502040204020203" pitchFamily="34" charset="-34"/>
                <a:cs typeface="Leelawadee UI" panose="020B0502040204020203" pitchFamily="34" charset="-34"/>
              </a:rPr>
              <a:t>In our case we are using the Logarithmic Loss Function, also known as Logistic Loss or Cross-Entropy Loss function. This is used in multinominal logistic regression and extensions of it such as neural networks. This function returns predicted ŷ probabilities for its training data y.</a:t>
            </a:r>
          </a:p>
        </p:txBody>
      </p:sp>
      <p:pic>
        <p:nvPicPr>
          <p:cNvPr id="4" name="Picture 3" descr="Understanding binary cross-entropy / log loss: a visual explanation | by  Daniel Godoy | Towards Data Science">
            <a:extLst>
              <a:ext uri="{FF2B5EF4-FFF2-40B4-BE49-F238E27FC236}">
                <a16:creationId xmlns:a16="http://schemas.microsoft.com/office/drawing/2014/main" id="{DB1F7DA5-2A4F-4776-82F7-752D03967C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2127" y="3119510"/>
            <a:ext cx="3543300" cy="2606040"/>
          </a:xfrm>
          <a:prstGeom prst="rect">
            <a:avLst/>
          </a:prstGeom>
          <a:noFill/>
          <a:ln>
            <a:noFill/>
          </a:ln>
        </p:spPr>
      </p:pic>
    </p:spTree>
    <p:extLst>
      <p:ext uri="{BB962C8B-B14F-4D97-AF65-F5344CB8AC3E}">
        <p14:creationId xmlns:p14="http://schemas.microsoft.com/office/powerpoint/2010/main" val="268440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200" y="747346"/>
            <a:ext cx="10301654" cy="5429617"/>
          </a:xfrm>
        </p:spPr>
        <p:txBody>
          <a:bodyPr>
            <a:normAutofit fontScale="77500" lnSpcReduction="20000"/>
          </a:bodyPr>
          <a:lstStyle/>
          <a:p>
            <a:pPr marL="0" indent="0">
              <a:buNone/>
            </a:pPr>
            <a:r>
              <a:rPr lang="en-US">
                <a:solidFill>
                  <a:schemeClr val="bg1"/>
                </a:solidFill>
                <a:latin typeface="Leelawadee UI" panose="020B0502040204020203" pitchFamily="34" charset="-34"/>
                <a:cs typeface="Leelawadee UI" panose="020B0502040204020203" pitchFamily="34" charset="-34"/>
              </a:rPr>
              <a:t>Before explaining how the code works, I want to make known a list of steps I followed to create this model:</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First, I import some libraries I will be needing throughout the implementation of the network.</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Then I import the dataframes.</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apply Standardization Scaling on the values of the features.</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then split the dataframes into a total of 4 parts.</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then construct the Neural Network.</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define an Early Stopper.</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calculate the Loss and Accuracy of the Training Set and Validation Set.</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calculate the Loss and Accuracy of the Testing Set.</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calculate the AUC Score of Testing Set.</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plot the ROC Curve of the Testing Set.</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calculate the AUC Score of the Training Set.</a:t>
            </a:r>
          </a:p>
          <a:p>
            <a:pPr marL="514350" indent="-514350">
              <a:buFont typeface="+mj-lt"/>
              <a:buAutoNum type="arabicPeriod"/>
            </a:pPr>
            <a:r>
              <a:rPr lang="en-US">
                <a:solidFill>
                  <a:schemeClr val="bg1"/>
                </a:solidFill>
                <a:latin typeface="Leelawadee UI" panose="020B0502040204020203" pitchFamily="34" charset="-34"/>
                <a:cs typeface="Leelawadee UI" panose="020B0502040204020203" pitchFamily="34" charset="-34"/>
              </a:rPr>
              <a:t>I plot the ROC Curve of the Training Set.</a:t>
            </a:r>
          </a:p>
        </p:txBody>
      </p:sp>
    </p:spTree>
    <p:extLst>
      <p:ext uri="{BB962C8B-B14F-4D97-AF65-F5344CB8AC3E}">
        <p14:creationId xmlns:p14="http://schemas.microsoft.com/office/powerpoint/2010/main" val="77203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199" y="492370"/>
            <a:ext cx="10732478" cy="5679830"/>
          </a:xfrm>
        </p:spPr>
        <p:txBody>
          <a:bodyPr>
            <a:normAutofit/>
          </a:bodyPr>
          <a:lstStyle/>
          <a:p>
            <a:pPr marL="0" indent="0" algn="ctr">
              <a:buNone/>
            </a:pPr>
            <a:r>
              <a:rPr lang="en-US" sz="1800">
                <a:solidFill>
                  <a:schemeClr val="bg1"/>
                </a:solidFill>
                <a:latin typeface="Leelawadee UI" panose="020B0502040204020203" pitchFamily="34" charset="-34"/>
                <a:cs typeface="Leelawadee UI" panose="020B0502040204020203" pitchFamily="34" charset="-34"/>
              </a:rPr>
              <a:t>TP: True Positive | Correctly predict something to be true.</a:t>
            </a:r>
          </a:p>
          <a:p>
            <a:pPr marL="0" indent="0" algn="ctr">
              <a:buNone/>
            </a:pPr>
            <a:r>
              <a:rPr lang="en-US" sz="1800">
                <a:solidFill>
                  <a:schemeClr val="bg1">
                    <a:lumMod val="50000"/>
                  </a:schemeClr>
                </a:solidFill>
                <a:latin typeface="Leelawadee UI" panose="020B0502040204020203" pitchFamily="34" charset="-34"/>
                <a:cs typeface="Leelawadee UI" panose="020B0502040204020203" pitchFamily="34" charset="-34"/>
              </a:rPr>
              <a:t>(Tumor is malignant and we predict to be malignant).</a:t>
            </a:r>
          </a:p>
          <a:p>
            <a:pPr marL="0" indent="0" algn="ctr">
              <a:buNone/>
            </a:pPr>
            <a:r>
              <a:rPr lang="en-US" sz="1800">
                <a:solidFill>
                  <a:schemeClr val="bg1"/>
                </a:solidFill>
                <a:latin typeface="Leelawadee UI" panose="020B0502040204020203" pitchFamily="34" charset="-34"/>
                <a:cs typeface="Leelawadee UI" panose="020B0502040204020203" pitchFamily="34" charset="-34"/>
              </a:rPr>
              <a:t>TN: True Negative | Correctly predict that something is false.</a:t>
            </a:r>
          </a:p>
          <a:p>
            <a:pPr marL="0" indent="0" algn="ctr">
              <a:buNone/>
            </a:pPr>
            <a:r>
              <a:rPr lang="en-US" sz="1800">
                <a:solidFill>
                  <a:schemeClr val="bg1">
                    <a:lumMod val="50000"/>
                  </a:schemeClr>
                </a:solidFill>
                <a:latin typeface="Leelawadee UI" panose="020B0502040204020203" pitchFamily="34" charset="-34"/>
                <a:cs typeface="Leelawadee UI" panose="020B0502040204020203" pitchFamily="34" charset="-34"/>
              </a:rPr>
              <a:t>(Tumor is benign and we predict to be benign).</a:t>
            </a:r>
          </a:p>
          <a:p>
            <a:pPr marL="0" indent="0" algn="ctr">
              <a:buNone/>
            </a:pPr>
            <a:r>
              <a:rPr lang="en-US" sz="1800">
                <a:solidFill>
                  <a:schemeClr val="bg1"/>
                </a:solidFill>
                <a:latin typeface="Leelawadee UI" panose="020B0502040204020203" pitchFamily="34" charset="-34"/>
                <a:cs typeface="Leelawadee UI" panose="020B0502040204020203" pitchFamily="34" charset="-34"/>
              </a:rPr>
              <a:t>FP: False Positive | Incorrectly predict that something is true.</a:t>
            </a:r>
          </a:p>
          <a:p>
            <a:pPr marL="0" indent="0" algn="ctr">
              <a:buNone/>
            </a:pPr>
            <a:r>
              <a:rPr lang="en-US" sz="1800">
                <a:solidFill>
                  <a:schemeClr val="bg1">
                    <a:lumMod val="50000"/>
                  </a:schemeClr>
                </a:solidFill>
                <a:latin typeface="Leelawadee UI" panose="020B0502040204020203" pitchFamily="34" charset="-34"/>
                <a:cs typeface="Leelawadee UI" panose="020B0502040204020203" pitchFamily="34" charset="-34"/>
              </a:rPr>
              <a:t>(Tumor is benign, and we predict to be malignant).</a:t>
            </a:r>
          </a:p>
          <a:p>
            <a:pPr marL="0" indent="0" algn="ctr">
              <a:buNone/>
            </a:pPr>
            <a:r>
              <a:rPr lang="en-US" sz="1800">
                <a:solidFill>
                  <a:schemeClr val="bg1"/>
                </a:solidFill>
                <a:latin typeface="Leelawadee UI" panose="020B0502040204020203" pitchFamily="34" charset="-34"/>
                <a:cs typeface="Leelawadee UI" panose="020B0502040204020203" pitchFamily="34" charset="-34"/>
              </a:rPr>
              <a:t>FN: False Negative | Incorrectly predict that something is false.</a:t>
            </a:r>
          </a:p>
          <a:p>
            <a:pPr marL="0" indent="0" algn="ctr">
              <a:buNone/>
            </a:pPr>
            <a:r>
              <a:rPr lang="en-US" sz="1800">
                <a:solidFill>
                  <a:schemeClr val="bg1">
                    <a:lumMod val="50000"/>
                  </a:schemeClr>
                </a:solidFill>
                <a:latin typeface="Leelawadee UI" panose="020B0502040204020203" pitchFamily="34" charset="-34"/>
                <a:cs typeface="Leelawadee UI" panose="020B0502040204020203" pitchFamily="34" charset="-34"/>
              </a:rPr>
              <a:t>(Tumor is malignant, but we say is benign).</a:t>
            </a:r>
          </a:p>
          <a:p>
            <a:pPr marL="0" indent="0">
              <a:buNone/>
            </a:pPr>
            <a:endParaRPr lang="en-US" sz="1800">
              <a:solidFill>
                <a:schemeClr val="bg1"/>
              </a:solidFill>
              <a:latin typeface="Leelawadee UI" panose="020B0502040204020203" pitchFamily="34" charset="-34"/>
              <a:cs typeface="Leelawadee UI" panose="020B0502040204020203" pitchFamily="34" charset="-34"/>
            </a:endParaRPr>
          </a:p>
          <a:p>
            <a:pPr marL="0" indent="0">
              <a:buNone/>
            </a:pPr>
            <a:r>
              <a:rPr lang="en-US" sz="2000">
                <a:solidFill>
                  <a:schemeClr val="bg1"/>
                </a:solidFill>
                <a:latin typeface="Leelawadee UI" panose="020B0502040204020203" pitchFamily="34" charset="-34"/>
                <a:cs typeface="Leelawadee UI" panose="020B0502040204020203" pitchFamily="34" charset="-34"/>
              </a:rPr>
              <a:t>Case 1: Maybe we would only want to make sure that a patient has cancer, without further diagnosis. To do so we could maximize True Positives and minimize False Negatives, even if it causes an increase in False Positives and decrease in True Negatives.</a:t>
            </a:r>
          </a:p>
          <a:p>
            <a:pPr marL="0" indent="0">
              <a:buNone/>
            </a:pPr>
            <a:r>
              <a:rPr lang="en-US" sz="2000">
                <a:solidFill>
                  <a:schemeClr val="bg1"/>
                </a:solidFill>
                <a:latin typeface="Leelawadee UI" panose="020B0502040204020203" pitchFamily="34" charset="-34"/>
                <a:cs typeface="Leelawadee UI" panose="020B0502040204020203" pitchFamily="34" charset="-34"/>
              </a:rPr>
              <a:t>Case 2: On the other hand, maybe we would want to raise the diagnosis threshold, in order to collect less patients to be tested, and collect only those with IDC. This means we could maximize True Negatives and Minimize False Positives, even if it causes increase in False Negatives and decrease in True Positives.</a:t>
            </a:r>
          </a:p>
          <a:p>
            <a:pPr marL="0" indent="0">
              <a:buNone/>
            </a:pPr>
            <a:endParaRPr lang="en-US" sz="1800">
              <a:solidFill>
                <a:schemeClr val="bg1"/>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84127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199" y="492370"/>
            <a:ext cx="10732478" cy="5679830"/>
          </a:xfrm>
        </p:spPr>
        <p:txBody>
          <a:bodyPr>
            <a:normAutofit lnSpcReduction="10000"/>
          </a:bodyPr>
          <a:lstStyle/>
          <a:p>
            <a:pPr marL="0" indent="0">
              <a:buNone/>
            </a:pPr>
            <a:r>
              <a:rPr lang="en-US" sz="2400">
                <a:solidFill>
                  <a:schemeClr val="bg1"/>
                </a:solidFill>
                <a:latin typeface="Leelawadee UI" panose="020B0502040204020203" pitchFamily="34" charset="-34"/>
                <a:cs typeface="Leelawadee UI" panose="020B0502040204020203" pitchFamily="34" charset="-34"/>
              </a:rPr>
              <a:t>We want to see the both scenarios how they perform in a single graph. That is exactly what a ROC Curve does.</a:t>
            </a:r>
          </a:p>
          <a:p>
            <a:pPr marL="0" indent="0">
              <a:buNone/>
            </a:pPr>
            <a:endParaRPr lang="en-US" sz="2400">
              <a:solidFill>
                <a:schemeClr val="bg1"/>
              </a:solidFill>
              <a:latin typeface="Leelawadee UI" panose="020B0502040204020203" pitchFamily="34" charset="-34"/>
              <a:cs typeface="Leelawadee UI" panose="020B0502040204020203" pitchFamily="34" charset="-34"/>
            </a:endParaRPr>
          </a:p>
          <a:p>
            <a:pPr marL="0" indent="0">
              <a:buNone/>
            </a:pPr>
            <a:r>
              <a:rPr lang="en-US" sz="2400">
                <a:solidFill>
                  <a:schemeClr val="bg1"/>
                </a:solidFill>
                <a:latin typeface="Leelawadee UI" panose="020B0502040204020203" pitchFamily="34" charset="-34"/>
                <a:cs typeface="Leelawadee UI" panose="020B0502040204020203" pitchFamily="34" charset="-34"/>
              </a:rPr>
              <a:t>AUC is the Area Under the Curve. It is a numerical value that calculates how the model performs in these situations where we raise or lower the threshold to maximize or minimize the chances of a patient being most likely diagnosed with IDC or most likely not.</a:t>
            </a:r>
          </a:p>
          <a:p>
            <a:pPr marL="0" indent="0">
              <a:buNone/>
            </a:pPr>
            <a:endParaRPr lang="en-US" sz="2400">
              <a:solidFill>
                <a:schemeClr val="bg1"/>
              </a:solidFill>
              <a:latin typeface="Leelawadee UI" panose="020B0502040204020203" pitchFamily="34" charset="-34"/>
              <a:cs typeface="Leelawadee UI" panose="020B0502040204020203" pitchFamily="34" charset="-34"/>
            </a:endParaRPr>
          </a:p>
          <a:p>
            <a:pPr marL="0" indent="0">
              <a:buNone/>
            </a:pPr>
            <a:r>
              <a:rPr lang="en-US" sz="2400">
                <a:solidFill>
                  <a:schemeClr val="bg1"/>
                </a:solidFill>
                <a:latin typeface="Leelawadee UI" panose="020B0502040204020203" pitchFamily="34" charset="-34"/>
                <a:cs typeface="Leelawadee UI" panose="020B0502040204020203" pitchFamily="34" charset="-34"/>
              </a:rPr>
              <a:t>The ROC Curve plots all these threshold values of the trained model.</a:t>
            </a:r>
          </a:p>
          <a:p>
            <a:pPr marL="0" indent="0">
              <a:buNone/>
            </a:pPr>
            <a:r>
              <a:rPr lang="en-US" sz="2400">
                <a:solidFill>
                  <a:schemeClr val="bg1"/>
                </a:solidFill>
                <a:latin typeface="Leelawadee UI" panose="020B0502040204020203" pitchFamily="34" charset="-34"/>
                <a:cs typeface="Leelawadee UI" panose="020B0502040204020203" pitchFamily="34" charset="-34"/>
              </a:rPr>
              <a:t>On the y-axis we have the TPR (True Positive Rate) and on the x-axis we have the FPR (False Positive Rate).</a:t>
            </a:r>
          </a:p>
          <a:p>
            <a:pPr marL="0" indent="0">
              <a:buNone/>
            </a:pPr>
            <a:endParaRPr lang="en-US" sz="2400">
              <a:solidFill>
                <a:schemeClr val="bg1"/>
              </a:solidFill>
              <a:latin typeface="Leelawadee UI" panose="020B0502040204020203" pitchFamily="34" charset="-34"/>
              <a:cs typeface="Leelawadee UI" panose="020B0502040204020203" pitchFamily="34" charset="-34"/>
            </a:endParaRPr>
          </a:p>
          <a:p>
            <a:pPr marL="0" indent="0" algn="ctr">
              <a:buNone/>
            </a:pPr>
            <a:r>
              <a:rPr lang="en-US" sz="2400">
                <a:solidFill>
                  <a:schemeClr val="bg1"/>
                </a:solidFill>
                <a:latin typeface="Leelawadee UI" panose="020B0502040204020203" pitchFamily="34" charset="-34"/>
                <a:cs typeface="Leelawadee UI" panose="020B0502040204020203" pitchFamily="34" charset="-34"/>
              </a:rPr>
              <a:t>TPR = (no. of correctly predicted positives) / (all actual positives),</a:t>
            </a:r>
          </a:p>
          <a:p>
            <a:pPr marL="0" indent="0" algn="ctr">
              <a:buNone/>
            </a:pPr>
            <a:r>
              <a:rPr lang="en-US" sz="2400">
                <a:solidFill>
                  <a:schemeClr val="bg1"/>
                </a:solidFill>
                <a:latin typeface="Leelawadee UI" panose="020B0502040204020203" pitchFamily="34" charset="-34"/>
                <a:cs typeface="Leelawadee UI" panose="020B0502040204020203" pitchFamily="34" charset="-34"/>
              </a:rPr>
              <a:t>FPR = (no. of incorrectly predicted positives) / (all actual negatives).</a:t>
            </a:r>
          </a:p>
        </p:txBody>
      </p:sp>
    </p:spTree>
    <p:extLst>
      <p:ext uri="{BB962C8B-B14F-4D97-AF65-F5344CB8AC3E}">
        <p14:creationId xmlns:p14="http://schemas.microsoft.com/office/powerpoint/2010/main" val="226088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199" y="492370"/>
            <a:ext cx="10732478" cy="5679830"/>
          </a:xfrm>
        </p:spPr>
        <p:txBody>
          <a:bodyPr>
            <a:normAutofit lnSpcReduction="10000"/>
          </a:bodyPr>
          <a:lstStyle/>
          <a:p>
            <a:pPr marL="0" indent="0">
              <a:buNone/>
            </a:pPr>
            <a:r>
              <a:rPr lang="en-US" sz="2400">
                <a:solidFill>
                  <a:schemeClr val="bg1"/>
                </a:solidFill>
                <a:latin typeface="Leelawadee UI" panose="020B0502040204020203" pitchFamily="34" charset="-34"/>
                <a:cs typeface="Leelawadee UI" panose="020B0502040204020203" pitchFamily="34" charset="-34"/>
              </a:rPr>
              <a:t>Let’s say we choose our threshold to be 0,3.</a:t>
            </a:r>
          </a:p>
          <a:p>
            <a:pPr marL="0" indent="0">
              <a:buNone/>
            </a:pPr>
            <a:r>
              <a:rPr lang="en-US" sz="2400">
                <a:solidFill>
                  <a:schemeClr val="bg1"/>
                </a:solidFill>
                <a:latin typeface="Leelawadee UI" panose="020B0502040204020203" pitchFamily="34" charset="-34"/>
                <a:cs typeface="Leelawadee UI" panose="020B0502040204020203" pitchFamily="34" charset="-34"/>
              </a:rPr>
              <a:t>That means any patient with the probability below 0.3, the model would predict that the patient is most likely to have a benign tumor.</a:t>
            </a:r>
          </a:p>
          <a:p>
            <a:pPr marL="0" indent="0">
              <a:buNone/>
            </a:pPr>
            <a:r>
              <a:rPr lang="en-US" sz="2400">
                <a:solidFill>
                  <a:schemeClr val="bg1"/>
                </a:solidFill>
                <a:latin typeface="Leelawadee UI" panose="020B0502040204020203" pitchFamily="34" charset="-34"/>
                <a:cs typeface="Leelawadee UI" panose="020B0502040204020203" pitchFamily="34" charset="-34"/>
              </a:rPr>
              <a:t>And the patient with the probability above 0.3 has a malignant tumor.</a:t>
            </a:r>
          </a:p>
          <a:p>
            <a:pPr marL="0" indent="0">
              <a:buNone/>
            </a:pPr>
            <a:r>
              <a:rPr lang="en-US" sz="2400">
                <a:solidFill>
                  <a:schemeClr val="bg1"/>
                </a:solidFill>
                <a:latin typeface="Leelawadee UI" panose="020B0502040204020203" pitchFamily="34" charset="-34"/>
                <a:cs typeface="Leelawadee UI" panose="020B0502040204020203" pitchFamily="34" charset="-34"/>
              </a:rPr>
              <a:t>This model has more </a:t>
            </a:r>
            <a:r>
              <a:rPr lang="en-US" sz="2400" b="1">
                <a:solidFill>
                  <a:schemeClr val="bg1"/>
                </a:solidFill>
                <a:latin typeface="Leelawadee UI" panose="020B0502040204020203" pitchFamily="34" charset="-34"/>
                <a:cs typeface="Leelawadee UI" panose="020B0502040204020203" pitchFamily="34" charset="-34"/>
              </a:rPr>
              <a:t>sensitivity</a:t>
            </a:r>
            <a:r>
              <a:rPr lang="en-US" sz="2400">
                <a:solidFill>
                  <a:schemeClr val="bg1"/>
                </a:solidFill>
                <a:latin typeface="Leelawadee UI" panose="020B0502040204020203" pitchFamily="34" charset="-34"/>
                <a:cs typeface="Leelawadee UI" panose="020B0502040204020203" pitchFamily="34" charset="-34"/>
              </a:rPr>
              <a:t>, because if the model’s diagnosis predicts that the tumor is benign, then the correct diagnosis has higher chances of being benign also. This scenario would best fit Case 1 we covered before, where we wanted to make sure if the patient had IDC without requiring further diagnosis.</a:t>
            </a:r>
          </a:p>
          <a:p>
            <a:pPr marL="0" indent="0">
              <a:buNone/>
            </a:pPr>
            <a:endParaRPr lang="en-US" sz="2400">
              <a:solidFill>
                <a:schemeClr val="bg1"/>
              </a:solidFill>
              <a:latin typeface="Leelawadee UI" panose="020B0502040204020203" pitchFamily="34" charset="-34"/>
              <a:cs typeface="Leelawadee UI" panose="020B0502040204020203" pitchFamily="34" charset="-34"/>
            </a:endParaRPr>
          </a:p>
          <a:p>
            <a:pPr marL="0" indent="0">
              <a:buNone/>
            </a:pPr>
            <a:r>
              <a:rPr lang="en-US" sz="2400">
                <a:solidFill>
                  <a:schemeClr val="bg1"/>
                </a:solidFill>
                <a:latin typeface="Leelawadee UI" panose="020B0502040204020203" pitchFamily="34" charset="-34"/>
                <a:cs typeface="Leelawadee UI" panose="020B0502040204020203" pitchFamily="34" charset="-34"/>
              </a:rPr>
              <a:t>Then we will tune the threshold by raising it to 0.7 and calculate the True and False Positive Rates.</a:t>
            </a:r>
          </a:p>
          <a:p>
            <a:pPr marL="0" indent="0">
              <a:buNone/>
            </a:pPr>
            <a:r>
              <a:rPr lang="en-US" sz="2400">
                <a:solidFill>
                  <a:schemeClr val="bg1"/>
                </a:solidFill>
                <a:latin typeface="Leelawadee UI" panose="020B0502040204020203" pitchFamily="34" charset="-34"/>
                <a:cs typeface="Leelawadee UI" panose="020B0502040204020203" pitchFamily="34" charset="-34"/>
              </a:rPr>
              <a:t>This is a </a:t>
            </a:r>
            <a:r>
              <a:rPr lang="en-US" sz="2400" b="1">
                <a:solidFill>
                  <a:schemeClr val="bg1"/>
                </a:solidFill>
                <a:latin typeface="Leelawadee UI" panose="020B0502040204020203" pitchFamily="34" charset="-34"/>
                <a:cs typeface="Leelawadee UI" panose="020B0502040204020203" pitchFamily="34" charset="-34"/>
              </a:rPr>
              <a:t>Specific Model</a:t>
            </a:r>
            <a:r>
              <a:rPr lang="en-US" sz="2400">
                <a:solidFill>
                  <a:schemeClr val="bg1"/>
                </a:solidFill>
                <a:latin typeface="Leelawadee UI" panose="020B0502040204020203" pitchFamily="34" charset="-34"/>
                <a:cs typeface="Leelawadee UI" panose="020B0502040204020203" pitchFamily="34" charset="-34"/>
              </a:rPr>
              <a:t>. This means that if the diagnosis by the model is positive, then it is most likely that the correct diagnosis is also positive. This case would suit more Case 2 scenario from the scenarios we covered previously.</a:t>
            </a:r>
          </a:p>
        </p:txBody>
      </p:sp>
    </p:spTree>
    <p:extLst>
      <p:ext uri="{BB962C8B-B14F-4D97-AF65-F5344CB8AC3E}">
        <p14:creationId xmlns:p14="http://schemas.microsoft.com/office/powerpoint/2010/main" val="177969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199" y="492370"/>
            <a:ext cx="10732478" cy="5679830"/>
          </a:xfrm>
        </p:spPr>
        <p:txBody>
          <a:bodyPr>
            <a:normAutofit/>
          </a:bodyPr>
          <a:lstStyle/>
          <a:p>
            <a:pPr marL="0" indent="0">
              <a:buNone/>
            </a:pPr>
            <a:r>
              <a:rPr lang="en-US" sz="2400">
                <a:solidFill>
                  <a:schemeClr val="bg1"/>
                </a:solidFill>
                <a:latin typeface="Leelawadee UI" panose="020B0502040204020203" pitchFamily="34" charset="-34"/>
                <a:cs typeface="Leelawadee UI" panose="020B0502040204020203" pitchFamily="34" charset="-34"/>
              </a:rPr>
              <a:t>Conclusion:</a:t>
            </a:r>
          </a:p>
          <a:p>
            <a:pPr marL="0" indent="0">
              <a:buNone/>
            </a:pPr>
            <a:r>
              <a:rPr lang="en-US" sz="2400">
                <a:solidFill>
                  <a:schemeClr val="bg1"/>
                </a:solidFill>
                <a:latin typeface="Leelawadee UI" panose="020B0502040204020203" pitchFamily="34" charset="-34"/>
                <a:cs typeface="Leelawadee UI" panose="020B0502040204020203" pitchFamily="34" charset="-34"/>
              </a:rPr>
              <a:t>In this model we used Sigmoid as an activation function and Binary Cross-Entropy as a Loss Function.</a:t>
            </a:r>
          </a:p>
          <a:p>
            <a:pPr marL="0" indent="0">
              <a:buNone/>
            </a:pPr>
            <a:r>
              <a:rPr lang="en-US" sz="2400">
                <a:solidFill>
                  <a:schemeClr val="bg1"/>
                </a:solidFill>
                <a:latin typeface="Leelawadee UI" panose="020B0502040204020203" pitchFamily="34" charset="-34"/>
                <a:cs typeface="Leelawadee UI" panose="020B0502040204020203" pitchFamily="34" charset="-34"/>
              </a:rPr>
              <a:t>This model would be considered a Logistic Regression Model and it is just one type of approach to a binary classification problem like this.</a:t>
            </a:r>
          </a:p>
        </p:txBody>
      </p:sp>
    </p:spTree>
    <p:extLst>
      <p:ext uri="{BB962C8B-B14F-4D97-AF65-F5344CB8AC3E}">
        <p14:creationId xmlns:p14="http://schemas.microsoft.com/office/powerpoint/2010/main" val="317961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199" y="492370"/>
            <a:ext cx="10732478" cy="5679830"/>
          </a:xfrm>
        </p:spPr>
        <p:txBody>
          <a:bodyPr>
            <a:normAutofit/>
          </a:bodyPr>
          <a:lstStyle/>
          <a:p>
            <a:pPr marL="0" indent="0">
              <a:buNone/>
            </a:pPr>
            <a:r>
              <a:rPr lang="en-US" sz="2400">
                <a:solidFill>
                  <a:schemeClr val="bg1"/>
                </a:solidFill>
                <a:latin typeface="Leelawadee UI" panose="020B0502040204020203" pitchFamily="34" charset="-34"/>
                <a:cs typeface="Leelawadee UI" panose="020B0502040204020203" pitchFamily="34" charset="-34"/>
              </a:rPr>
              <a:t>In the second and third model we will be using Softmax Regression and Deep Learning Softmax Regression, which for simplicity reasons I did not include in this presentation.</a:t>
            </a:r>
          </a:p>
          <a:p>
            <a:pPr marL="0" indent="0">
              <a:buNone/>
            </a:pPr>
            <a:r>
              <a:rPr lang="en-US" sz="2400">
                <a:solidFill>
                  <a:schemeClr val="bg1"/>
                </a:solidFill>
                <a:latin typeface="Leelawadee UI" panose="020B0502040204020203" pitchFamily="34" charset="-34"/>
                <a:cs typeface="Leelawadee UI" panose="020B0502040204020203" pitchFamily="34" charset="-34"/>
              </a:rPr>
              <a:t>But in conclusion the comparison of these 3 models showed that the techniques were similar and highly accurate. The similarity may be a result of many factors, among which are the possible homogeneity of the data, the overall difficulty of the task, the parameter of the algorithms, etc.  There are many advanced techniques data scientists use to optimize the performance of neural networks. These may be: Batch Normalization, Dropout and Weight Regularization, etc. Maybe by using one of these techniques, the performance might have had a slight improvement. Overall, we could see by extensive simulations on the chosen dataset that these procedures give satisfactory performances, although it should be noted that their results serve as supplementary information to the diagnostician and are not used as the final decision. For this essential reason, machine learning techniques are continuously being exploited in healthcare and clinical trial decision-making.</a:t>
            </a:r>
          </a:p>
          <a:p>
            <a:pPr marL="0" indent="0">
              <a:buNone/>
            </a:pPr>
            <a:endParaRPr lang="en-US" sz="2400">
              <a:solidFill>
                <a:schemeClr val="bg1"/>
              </a:solidFill>
              <a:latin typeface="Leelawadee UI" panose="020B0502040204020203" pitchFamily="34" charset="-34"/>
              <a:cs typeface="Leelawadee UI" panose="020B0502040204020203" pitchFamily="34" charset="-34"/>
            </a:endParaRPr>
          </a:p>
          <a:p>
            <a:pPr marL="0" indent="0">
              <a:buNone/>
            </a:pPr>
            <a:endParaRPr lang="en-US" sz="2400">
              <a:solidFill>
                <a:schemeClr val="bg1"/>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71076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2F0E8F3-FF8B-450E-9747-D62D2A472471}"/>
              </a:ext>
            </a:extLst>
          </p:cNvPr>
          <p:cNvSpPr>
            <a:spLocks noGrp="1"/>
          </p:cNvSpPr>
          <p:nvPr>
            <p:ph type="body" idx="1"/>
          </p:nvPr>
        </p:nvSpPr>
        <p:spPr>
          <a:xfrm>
            <a:off x="691173" y="4976325"/>
            <a:ext cx="10515600" cy="1500187"/>
          </a:xfrm>
        </p:spPr>
        <p:txBody>
          <a:bodyPr>
            <a:normAutofit/>
          </a:bodyPr>
          <a:lstStyle/>
          <a:p>
            <a:pPr algn="ctr"/>
            <a:r>
              <a:rPr lang="en-US" sz="4400" b="1">
                <a:solidFill>
                  <a:schemeClr val="bg1"/>
                </a:solidFill>
                <a:latin typeface="Leelawadee UI" panose="020B0502040204020203" pitchFamily="34" charset="-34"/>
                <a:cs typeface="Leelawadee UI" panose="020B0502040204020203" pitchFamily="34" charset="-34"/>
              </a:rPr>
              <a:t>THANK YOU</a:t>
            </a:r>
          </a:p>
          <a:p>
            <a:pPr algn="ctr"/>
            <a:r>
              <a:rPr lang="en-US" sz="2000">
                <a:solidFill>
                  <a:schemeClr val="bg1"/>
                </a:solidFill>
                <a:latin typeface="Leelawadee UI" panose="020B0502040204020203" pitchFamily="34" charset="-34"/>
                <a:cs typeface="Leelawadee UI" panose="020B0502040204020203" pitchFamily="34" charset="-34"/>
              </a:rPr>
              <a:t>Worked by: Gerald Nika.</a:t>
            </a:r>
          </a:p>
        </p:txBody>
      </p:sp>
    </p:spTree>
    <p:extLst>
      <p:ext uri="{BB962C8B-B14F-4D97-AF65-F5344CB8AC3E}">
        <p14:creationId xmlns:p14="http://schemas.microsoft.com/office/powerpoint/2010/main" val="410221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A527-4D8A-432E-AC13-C6BCA034B6A1}"/>
              </a:ext>
            </a:extLst>
          </p:cNvPr>
          <p:cNvSpPr>
            <a:spLocks noGrp="1"/>
          </p:cNvSpPr>
          <p:nvPr>
            <p:ph type="title"/>
          </p:nvPr>
        </p:nvSpPr>
        <p:spPr/>
        <p:txBody>
          <a:bodyPr/>
          <a:lstStyle/>
          <a:p>
            <a:r>
              <a:rPr lang="en-US">
                <a:solidFill>
                  <a:schemeClr val="bg1"/>
                </a:solidFill>
                <a:latin typeface="Leelawadee UI" panose="020B0502040204020203" pitchFamily="34" charset="-34"/>
                <a:cs typeface="Leelawadee UI" panose="020B0502040204020203" pitchFamily="34" charset="-34"/>
              </a:rPr>
              <a:t>Abstract</a:t>
            </a:r>
          </a:p>
        </p:txBody>
      </p:sp>
      <p:sp>
        <p:nvSpPr>
          <p:cNvPr id="3" name="Content Placeholder 2">
            <a:extLst>
              <a:ext uri="{FF2B5EF4-FFF2-40B4-BE49-F238E27FC236}">
                <a16:creationId xmlns:a16="http://schemas.microsoft.com/office/drawing/2014/main" id="{679BC0CE-9906-44CB-92F9-C512AEE43A54}"/>
              </a:ext>
            </a:extLst>
          </p:cNvPr>
          <p:cNvSpPr>
            <a:spLocks noGrp="1"/>
          </p:cNvSpPr>
          <p:nvPr>
            <p:ph idx="1"/>
          </p:nvPr>
        </p:nvSpPr>
        <p:spPr/>
        <p:txBody>
          <a:bodyPr/>
          <a:lstStyle/>
          <a:p>
            <a:r>
              <a:rPr lang="en-US">
                <a:solidFill>
                  <a:schemeClr val="bg1"/>
                </a:solidFill>
                <a:latin typeface="Leelawadee UI" panose="020B0502040204020203" pitchFamily="34" charset="-34"/>
                <a:cs typeface="Leelawadee UI" panose="020B0502040204020203" pitchFamily="34" charset="-34"/>
              </a:rPr>
              <a:t>“Carcinoma” is a Python application, developed in Jupyter Notebook platform. This software aims to help doctors classify breast tumors as benign or malignant, by using some simple statistical methods of Machine Learning. The architecture used falls under the category of Deep Learning and is called Artificial Neural Network (ANN).</a:t>
            </a:r>
          </a:p>
          <a:p>
            <a:r>
              <a:rPr lang="en-US">
                <a:solidFill>
                  <a:schemeClr val="bg1"/>
                </a:solidFill>
                <a:latin typeface="Leelawadee UI" panose="020B0502040204020203" pitchFamily="34" charset="-34"/>
                <a:cs typeface="Leelawadee UI" panose="020B0502040204020203" pitchFamily="34" charset="-34"/>
              </a:rPr>
              <a:t>Before diving into details of the project coding, I would like to give explanation to some concepts in Machine Learning and Statistics, which will be used in this project.</a:t>
            </a:r>
          </a:p>
        </p:txBody>
      </p:sp>
    </p:spTree>
    <p:extLst>
      <p:ext uri="{BB962C8B-B14F-4D97-AF65-F5344CB8AC3E}">
        <p14:creationId xmlns:p14="http://schemas.microsoft.com/office/powerpoint/2010/main" val="189440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F2830-88CE-4A44-A650-2A0744521B09}"/>
              </a:ext>
            </a:extLst>
          </p:cNvPr>
          <p:cNvSpPr>
            <a:spLocks noGrp="1"/>
          </p:cNvSpPr>
          <p:nvPr>
            <p:ph idx="1"/>
          </p:nvPr>
        </p:nvSpPr>
        <p:spPr>
          <a:xfrm>
            <a:off x="838199" y="677008"/>
            <a:ext cx="10574215" cy="5499955"/>
          </a:xfrm>
        </p:spPr>
        <p:txBody>
          <a:bodyPr>
            <a:normAutofit/>
          </a:bodyPr>
          <a:lstStyle/>
          <a:p>
            <a:r>
              <a:rPr lang="en-US" sz="2400">
                <a:solidFill>
                  <a:schemeClr val="bg1"/>
                </a:solidFill>
                <a:latin typeface="Leelawadee UI" panose="020B0502040204020203" pitchFamily="34" charset="-34"/>
                <a:cs typeface="Leelawadee UI" panose="020B0502040204020203" pitchFamily="34" charset="-34"/>
              </a:rPr>
              <a:t>To be able to have our model trained, so that it can identify these tumors well, we will need real histology data from previous diagnoses. This dataset can be found in UCI Machine Learning Repository.</a:t>
            </a:r>
          </a:p>
          <a:p>
            <a:r>
              <a:rPr lang="en-US" sz="2400">
                <a:solidFill>
                  <a:schemeClr val="bg1"/>
                </a:solidFill>
                <a:latin typeface="Leelawadee UI" panose="020B0502040204020203" pitchFamily="34" charset="-34"/>
                <a:cs typeface="Leelawadee UI" panose="020B0502040204020203" pitchFamily="34" charset="-34"/>
              </a:rPr>
              <a:t>This dataset contains 31 parameters, of which 30 of them are input features and one is the classification digit. The input features are some measurements of the nuclei of cells, such as radius and texture, perimeter and area, smoothness and compactness, concavity and concave points, symmetry and fractal dimension.</a:t>
            </a:r>
          </a:p>
          <a:p>
            <a:r>
              <a:rPr lang="en-US" sz="2400">
                <a:solidFill>
                  <a:schemeClr val="bg1"/>
                </a:solidFill>
                <a:latin typeface="Leelawadee UI" panose="020B0502040204020203" pitchFamily="34" charset="-34"/>
                <a:cs typeface="Leelawadee UI" panose="020B0502040204020203" pitchFamily="34" charset="-34"/>
              </a:rPr>
              <a:t>It has a total of 569 instances and has no missing values.</a:t>
            </a:r>
          </a:p>
          <a:p>
            <a:r>
              <a:rPr lang="en-US" sz="2400">
                <a:solidFill>
                  <a:schemeClr val="bg1"/>
                </a:solidFill>
                <a:latin typeface="Leelawadee UI" panose="020B0502040204020203" pitchFamily="34" charset="-34"/>
                <a:cs typeface="Leelawadee UI" panose="020B0502040204020203" pitchFamily="34" charset="-34"/>
              </a:rPr>
              <a:t>There are two CSV files which make up the whole dataset. One is the matrix_of_features_x.csv, which has the input features I mentioned, and one is the matrix_of_labels_y.csv file which contains all the categorical values labeled 1 or 0, for simplicity reasons.</a:t>
            </a:r>
          </a:p>
          <a:p>
            <a:r>
              <a:rPr lang="en-US" sz="2400">
                <a:solidFill>
                  <a:schemeClr val="bg1"/>
                </a:solidFill>
                <a:latin typeface="Leelawadee UI" panose="020B0502040204020203" pitchFamily="34" charset="-34"/>
                <a:cs typeface="Leelawadee UI" panose="020B0502040204020203" pitchFamily="34" charset="-34"/>
              </a:rPr>
              <a:t>1 is for malignant tumor and 0 is for benign tumor.</a:t>
            </a:r>
          </a:p>
        </p:txBody>
      </p:sp>
    </p:spTree>
    <p:extLst>
      <p:ext uri="{BB962C8B-B14F-4D97-AF65-F5344CB8AC3E}">
        <p14:creationId xmlns:p14="http://schemas.microsoft.com/office/powerpoint/2010/main" val="264507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09DA-4980-41B6-9C85-A6CA9598F05A}"/>
              </a:ext>
            </a:extLst>
          </p:cNvPr>
          <p:cNvSpPr>
            <a:spLocks noGrp="1"/>
          </p:cNvSpPr>
          <p:nvPr>
            <p:ph type="title"/>
          </p:nvPr>
        </p:nvSpPr>
        <p:spPr/>
        <p:txBody>
          <a:bodyPr/>
          <a:lstStyle/>
          <a:p>
            <a:r>
              <a:rPr lang="en-US">
                <a:solidFill>
                  <a:schemeClr val="bg1"/>
                </a:solidFill>
                <a:latin typeface="Leelawadee UI" panose="020B0502040204020203" pitchFamily="34" charset="-34"/>
                <a:cs typeface="Leelawadee UI" panose="020B0502040204020203" pitchFamily="34" charset="-34"/>
              </a:rPr>
              <a:t>Explanation of Used Concepts</a:t>
            </a:r>
          </a:p>
        </p:txBody>
      </p:sp>
      <p:sp>
        <p:nvSpPr>
          <p:cNvPr id="3" name="Content Placeholder 2">
            <a:extLst>
              <a:ext uri="{FF2B5EF4-FFF2-40B4-BE49-F238E27FC236}">
                <a16:creationId xmlns:a16="http://schemas.microsoft.com/office/drawing/2014/main" id="{1335FC02-55C0-4F52-B3A9-CDBDE34904FC}"/>
              </a:ext>
            </a:extLst>
          </p:cNvPr>
          <p:cNvSpPr>
            <a:spLocks noGrp="1"/>
          </p:cNvSpPr>
          <p:nvPr>
            <p:ph idx="1"/>
          </p:nvPr>
        </p:nvSpPr>
        <p:spPr/>
        <p:txBody>
          <a:bodyPr>
            <a:normAutofit/>
          </a:bodyPr>
          <a:lstStyle/>
          <a:p>
            <a:r>
              <a:rPr lang="en-US">
                <a:solidFill>
                  <a:schemeClr val="bg1"/>
                </a:solidFill>
                <a:latin typeface="Leelawadee UI" panose="020B0502040204020203" pitchFamily="34" charset="-34"/>
                <a:cs typeface="Leelawadee UI" panose="020B0502040204020203" pitchFamily="34" charset="-34"/>
              </a:rPr>
              <a:t>ANN is a computer system or model composed of at least three layers. The input layer, the hidden layer and the output layer.</a:t>
            </a:r>
          </a:p>
          <a:p>
            <a:r>
              <a:rPr lang="en-US">
                <a:solidFill>
                  <a:schemeClr val="bg1"/>
                </a:solidFill>
                <a:latin typeface="Leelawadee UI" panose="020B0502040204020203" pitchFamily="34" charset="-34"/>
                <a:cs typeface="Leelawadee UI" panose="020B0502040204020203" pitchFamily="34" charset="-34"/>
              </a:rPr>
              <a:t>The </a:t>
            </a:r>
            <a:r>
              <a:rPr lang="en-US" b="1">
                <a:solidFill>
                  <a:schemeClr val="bg1"/>
                </a:solidFill>
                <a:latin typeface="Leelawadee UI" panose="020B0502040204020203" pitchFamily="34" charset="-34"/>
                <a:cs typeface="Leelawadee UI" panose="020B0502040204020203" pitchFamily="34" charset="-34"/>
              </a:rPr>
              <a:t>input layer </a:t>
            </a:r>
            <a:r>
              <a:rPr lang="en-US">
                <a:solidFill>
                  <a:schemeClr val="bg1"/>
                </a:solidFill>
                <a:latin typeface="Leelawadee UI" panose="020B0502040204020203" pitchFamily="34" charset="-34"/>
                <a:cs typeface="Leelawadee UI" panose="020B0502040204020203" pitchFamily="34" charset="-34"/>
              </a:rPr>
              <a:t>contains all the inputs. In our case these inputs are all the features in the matrix of features x.</a:t>
            </a:r>
          </a:p>
          <a:p>
            <a:r>
              <a:rPr lang="en-US">
                <a:solidFill>
                  <a:schemeClr val="bg1"/>
                </a:solidFill>
                <a:latin typeface="Leelawadee UI" panose="020B0502040204020203" pitchFamily="34" charset="-34"/>
                <a:cs typeface="Leelawadee UI" panose="020B0502040204020203" pitchFamily="34" charset="-34"/>
              </a:rPr>
              <a:t>Then you can define as many </a:t>
            </a:r>
            <a:r>
              <a:rPr lang="en-US" b="1">
                <a:solidFill>
                  <a:schemeClr val="bg1"/>
                </a:solidFill>
                <a:latin typeface="Leelawadee UI" panose="020B0502040204020203" pitchFamily="34" charset="-34"/>
                <a:cs typeface="Leelawadee UI" panose="020B0502040204020203" pitchFamily="34" charset="-34"/>
              </a:rPr>
              <a:t>hidden layers </a:t>
            </a:r>
            <a:r>
              <a:rPr lang="en-US">
                <a:solidFill>
                  <a:schemeClr val="bg1"/>
                </a:solidFill>
                <a:latin typeface="Leelawadee UI" panose="020B0502040204020203" pitchFamily="34" charset="-34"/>
                <a:cs typeface="Leelawadee UI" panose="020B0502040204020203" pitchFamily="34" charset="-34"/>
              </a:rPr>
              <a:t>as you want, with as many neurons inside of them as you want.</a:t>
            </a:r>
          </a:p>
          <a:p>
            <a:r>
              <a:rPr lang="en-US">
                <a:solidFill>
                  <a:schemeClr val="bg1"/>
                </a:solidFill>
                <a:latin typeface="Leelawadee UI" panose="020B0502040204020203" pitchFamily="34" charset="-34"/>
                <a:cs typeface="Leelawadee UI" panose="020B0502040204020203" pitchFamily="34" charset="-34"/>
              </a:rPr>
              <a:t>And lastly the </a:t>
            </a:r>
            <a:r>
              <a:rPr lang="en-US" b="1">
                <a:solidFill>
                  <a:schemeClr val="bg1"/>
                </a:solidFill>
                <a:latin typeface="Leelawadee UI" panose="020B0502040204020203" pitchFamily="34" charset="-34"/>
                <a:cs typeface="Leelawadee UI" panose="020B0502040204020203" pitchFamily="34" charset="-34"/>
              </a:rPr>
              <a:t>output layer </a:t>
            </a:r>
            <a:r>
              <a:rPr lang="en-US">
                <a:solidFill>
                  <a:schemeClr val="bg1"/>
                </a:solidFill>
                <a:latin typeface="Leelawadee UI" panose="020B0502040204020203" pitchFamily="34" charset="-34"/>
                <a:cs typeface="Leelawadee UI" panose="020B0502040204020203" pitchFamily="34" charset="-34"/>
              </a:rPr>
              <a:t>contains one or more nodes, the values of which yield a discrete probability distribution.</a:t>
            </a:r>
          </a:p>
        </p:txBody>
      </p:sp>
    </p:spTree>
    <p:extLst>
      <p:ext uri="{BB962C8B-B14F-4D97-AF65-F5344CB8AC3E}">
        <p14:creationId xmlns:p14="http://schemas.microsoft.com/office/powerpoint/2010/main" val="77989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FCC30-508D-4C38-A99C-67673F238460}"/>
              </a:ext>
            </a:extLst>
          </p:cNvPr>
          <p:cNvSpPr>
            <a:spLocks noGrp="1"/>
          </p:cNvSpPr>
          <p:nvPr>
            <p:ph idx="1"/>
          </p:nvPr>
        </p:nvSpPr>
        <p:spPr>
          <a:xfrm>
            <a:off x="838200" y="764931"/>
            <a:ext cx="5242560" cy="5702396"/>
          </a:xfrm>
        </p:spPr>
        <p:txBody>
          <a:bodyPr>
            <a:normAutofit fontScale="92500" lnSpcReduction="10000"/>
          </a:bodyPr>
          <a:lstStyle/>
          <a:p>
            <a:r>
              <a:rPr lang="en-US" sz="2400">
                <a:solidFill>
                  <a:schemeClr val="bg1"/>
                </a:solidFill>
                <a:latin typeface="Leelawadee UI" panose="020B0502040204020203" pitchFamily="34" charset="-34"/>
                <a:cs typeface="Leelawadee UI" panose="020B0502040204020203" pitchFamily="34" charset="-34"/>
              </a:rPr>
              <a:t>A </a:t>
            </a:r>
            <a:r>
              <a:rPr lang="en-US" sz="2400" b="1">
                <a:solidFill>
                  <a:schemeClr val="bg1"/>
                </a:solidFill>
                <a:latin typeface="Leelawadee UI" panose="020B0502040204020203" pitchFamily="34" charset="-34"/>
                <a:cs typeface="Leelawadee UI" panose="020B0502040204020203" pitchFamily="34" charset="-34"/>
              </a:rPr>
              <a:t>neuron</a:t>
            </a:r>
            <a:r>
              <a:rPr lang="en-US" sz="2400">
                <a:solidFill>
                  <a:schemeClr val="bg1"/>
                </a:solidFill>
                <a:latin typeface="Leelawadee UI" panose="020B0502040204020203" pitchFamily="34" charset="-34"/>
                <a:cs typeface="Leelawadee UI" panose="020B0502040204020203" pitchFamily="34" charset="-34"/>
              </a:rPr>
              <a:t> is the most fundamental part of an ANN. It is also called a node. Its duty is to receive input from the predecessor nodes and to compute an output for the next node.</a:t>
            </a:r>
          </a:p>
          <a:p>
            <a:r>
              <a:rPr lang="en-US" sz="2400">
                <a:solidFill>
                  <a:schemeClr val="bg1"/>
                </a:solidFill>
                <a:latin typeface="Leelawadee UI" panose="020B0502040204020203" pitchFamily="34" charset="-34"/>
                <a:cs typeface="Leelawadee UI" panose="020B0502040204020203" pitchFamily="34" charset="-34"/>
              </a:rPr>
              <a:t>A </a:t>
            </a:r>
            <a:r>
              <a:rPr lang="en-US" sz="2400" b="1">
                <a:solidFill>
                  <a:schemeClr val="bg1"/>
                </a:solidFill>
                <a:latin typeface="Leelawadee UI" panose="020B0502040204020203" pitchFamily="34" charset="-34"/>
                <a:cs typeface="Leelawadee UI" panose="020B0502040204020203" pitchFamily="34" charset="-34"/>
              </a:rPr>
              <a:t>weight (w)</a:t>
            </a:r>
            <a:r>
              <a:rPr lang="en-US" sz="2400">
                <a:solidFill>
                  <a:schemeClr val="bg1"/>
                </a:solidFill>
                <a:latin typeface="Leelawadee UI" panose="020B0502040204020203" pitchFamily="34" charset="-34"/>
                <a:cs typeface="Leelawadee UI" panose="020B0502040204020203" pitchFamily="34" charset="-34"/>
              </a:rPr>
              <a:t> is associated to it, which takes value depending on the relevance to the other inputs. The function f for the node is as above. There is also another input called bias b, associated with it. Its function is to provide every node with a trainable constant value.</a:t>
            </a:r>
          </a:p>
          <a:p>
            <a:r>
              <a:rPr lang="en-US" sz="2400">
                <a:solidFill>
                  <a:schemeClr val="bg1"/>
                </a:solidFill>
                <a:latin typeface="Leelawadee UI" panose="020B0502040204020203" pitchFamily="34" charset="-34"/>
                <a:cs typeface="Leelawadee UI" panose="020B0502040204020203" pitchFamily="34" charset="-34"/>
              </a:rPr>
              <a:t>The input of a single node can be expressed as the linear combination of the predecessor node values with respect to their weights and the bias value.</a:t>
            </a:r>
          </a:p>
        </p:txBody>
      </p:sp>
      <p:pic>
        <p:nvPicPr>
          <p:cNvPr id="4" name="Picture 3">
            <a:extLst>
              <a:ext uri="{FF2B5EF4-FFF2-40B4-BE49-F238E27FC236}">
                <a16:creationId xmlns:a16="http://schemas.microsoft.com/office/drawing/2014/main" id="{E7ED3731-FC2A-4836-871E-930AE26316E6}"/>
              </a:ext>
            </a:extLst>
          </p:cNvPr>
          <p:cNvPicPr/>
          <p:nvPr/>
        </p:nvPicPr>
        <p:blipFill>
          <a:blip r:embed="rId2"/>
          <a:stretch>
            <a:fillRect/>
          </a:stretch>
        </p:blipFill>
        <p:spPr>
          <a:xfrm>
            <a:off x="6308190" y="764931"/>
            <a:ext cx="5242560" cy="2798445"/>
          </a:xfrm>
          <a:prstGeom prst="rect">
            <a:avLst/>
          </a:prstGeom>
        </p:spPr>
      </p:pic>
      <p:pic>
        <p:nvPicPr>
          <p:cNvPr id="5" name="Picture 4" descr="Image for post">
            <a:extLst>
              <a:ext uri="{FF2B5EF4-FFF2-40B4-BE49-F238E27FC236}">
                <a16:creationId xmlns:a16="http://schemas.microsoft.com/office/drawing/2014/main" id="{C84A8686-1761-476C-BACA-4AA8CAA57E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8190" y="3668883"/>
            <a:ext cx="5242560" cy="2798444"/>
          </a:xfrm>
          <a:prstGeom prst="rect">
            <a:avLst/>
          </a:prstGeom>
          <a:noFill/>
          <a:ln>
            <a:noFill/>
          </a:ln>
        </p:spPr>
      </p:pic>
    </p:spTree>
    <p:extLst>
      <p:ext uri="{BB962C8B-B14F-4D97-AF65-F5344CB8AC3E}">
        <p14:creationId xmlns:p14="http://schemas.microsoft.com/office/powerpoint/2010/main" val="219219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D67FC-B562-471C-820C-E777406414F5}"/>
              </a:ext>
            </a:extLst>
          </p:cNvPr>
          <p:cNvSpPr>
            <a:spLocks noGrp="1"/>
          </p:cNvSpPr>
          <p:nvPr>
            <p:ph idx="1"/>
          </p:nvPr>
        </p:nvSpPr>
        <p:spPr>
          <a:xfrm>
            <a:off x="838200" y="826477"/>
            <a:ext cx="10515600" cy="5350486"/>
          </a:xfrm>
        </p:spPr>
        <p:txBody>
          <a:bodyPr/>
          <a:lstStyle/>
          <a:p>
            <a:r>
              <a:rPr lang="en-US">
                <a:solidFill>
                  <a:schemeClr val="bg1"/>
                </a:solidFill>
                <a:latin typeface="Leelawadee UI" panose="020B0502040204020203" pitchFamily="34" charset="-34"/>
                <a:cs typeface="Leelawadee UI" panose="020B0502040204020203" pitchFamily="34" charset="-34"/>
              </a:rPr>
              <a:t>A sigmoid function also called a logistic or logit function, squashes the y values in a range between 0 and 1, so they can be used in expressing probabilities. They are used to produce the output of a neuron. Their domain is in R* and their response value is commonly monotonically increasing or decreasing. Another commonly used range is between -1 and 1. </a:t>
            </a:r>
          </a:p>
        </p:txBody>
      </p:sp>
      <p:pic>
        <p:nvPicPr>
          <p:cNvPr id="4" name="Picture 3">
            <a:extLst>
              <a:ext uri="{FF2B5EF4-FFF2-40B4-BE49-F238E27FC236}">
                <a16:creationId xmlns:a16="http://schemas.microsoft.com/office/drawing/2014/main" id="{74C3FDF8-BCAE-4DFB-9429-B742FC5DF2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778" y="3696628"/>
            <a:ext cx="3505200" cy="23348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38F647E4-0547-4325-96FF-BDC5BD2C0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4556" y="4290912"/>
            <a:ext cx="2602110" cy="1107565"/>
          </a:xfrm>
          <a:prstGeom prst="rect">
            <a:avLst/>
          </a:prstGeom>
        </p:spPr>
      </p:pic>
    </p:spTree>
    <p:extLst>
      <p:ext uri="{BB962C8B-B14F-4D97-AF65-F5344CB8AC3E}">
        <p14:creationId xmlns:p14="http://schemas.microsoft.com/office/powerpoint/2010/main" val="279421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D67FC-B562-471C-820C-E777406414F5}"/>
              </a:ext>
            </a:extLst>
          </p:cNvPr>
          <p:cNvSpPr>
            <a:spLocks noGrp="1"/>
          </p:cNvSpPr>
          <p:nvPr>
            <p:ph idx="1"/>
          </p:nvPr>
        </p:nvSpPr>
        <p:spPr>
          <a:xfrm>
            <a:off x="838200" y="826477"/>
            <a:ext cx="10515600" cy="5350486"/>
          </a:xfrm>
        </p:spPr>
        <p:txBody>
          <a:bodyPr/>
          <a:lstStyle/>
          <a:p>
            <a:r>
              <a:rPr lang="en-US">
                <a:solidFill>
                  <a:schemeClr val="bg1"/>
                </a:solidFill>
                <a:latin typeface="Leelawadee UI" panose="020B0502040204020203" pitchFamily="34" charset="-34"/>
                <a:cs typeface="Leelawadee UI" panose="020B0502040204020203" pitchFamily="34" charset="-34"/>
              </a:rPr>
              <a:t>ReLU outputs zero for all x ≤ 0, otherwise outputs the given value as it is.</a:t>
            </a:r>
          </a:p>
        </p:txBody>
      </p:sp>
      <p:pic>
        <p:nvPicPr>
          <p:cNvPr id="7" name="Picture 6" descr="ReLU — Most popular Activation Function for Deep Neural Networks | by  Sonish Sivarajkumar | Medium">
            <a:extLst>
              <a:ext uri="{FF2B5EF4-FFF2-40B4-BE49-F238E27FC236}">
                <a16:creationId xmlns:a16="http://schemas.microsoft.com/office/drawing/2014/main" id="{B9D98BD5-A1CD-41F8-AAC9-B77557D4988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08" y="2297417"/>
            <a:ext cx="4284492" cy="2263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C29D5A72-8F5A-42D1-B16A-B2A55440D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308" y="3008426"/>
            <a:ext cx="2220630" cy="841148"/>
          </a:xfrm>
          <a:prstGeom prst="rect">
            <a:avLst/>
          </a:prstGeom>
        </p:spPr>
      </p:pic>
    </p:spTree>
    <p:extLst>
      <p:ext uri="{BB962C8B-B14F-4D97-AF65-F5344CB8AC3E}">
        <p14:creationId xmlns:p14="http://schemas.microsoft.com/office/powerpoint/2010/main" val="288136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D67FC-B562-471C-820C-E777406414F5}"/>
              </a:ext>
            </a:extLst>
          </p:cNvPr>
          <p:cNvSpPr>
            <a:spLocks noGrp="1"/>
          </p:cNvSpPr>
          <p:nvPr>
            <p:ph idx="1"/>
          </p:nvPr>
        </p:nvSpPr>
        <p:spPr>
          <a:xfrm>
            <a:off x="838200" y="826477"/>
            <a:ext cx="10515600" cy="5350486"/>
          </a:xfrm>
        </p:spPr>
        <p:txBody>
          <a:bodyPr/>
          <a:lstStyle/>
          <a:p>
            <a:r>
              <a:rPr lang="en-US">
                <a:solidFill>
                  <a:schemeClr val="bg1"/>
                </a:solidFill>
                <a:latin typeface="Leelawadee UI" panose="020B0502040204020203" pitchFamily="34" charset="-34"/>
                <a:cs typeface="Leelawadee UI" panose="020B0502040204020203" pitchFamily="34" charset="-34"/>
              </a:rPr>
              <a:t>Linear Regression (LR) is one type of approach to modeling relationship between a scalar response and one or more descriptive variables. It may be a simple linear regression or multiple linear regression. </a:t>
            </a:r>
          </a:p>
        </p:txBody>
      </p:sp>
      <p:pic>
        <p:nvPicPr>
          <p:cNvPr id="5" name="Picture 4" descr="Linear regression - Wikipedia">
            <a:extLst>
              <a:ext uri="{FF2B5EF4-FFF2-40B4-BE49-F238E27FC236}">
                <a16:creationId xmlns:a16="http://schemas.microsoft.com/office/drawing/2014/main" id="{6E579FD9-B524-45F0-97EF-682B741D41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3162" y="2858623"/>
            <a:ext cx="4832838" cy="30498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010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718C2-66C1-4DD0-BE78-85A099A97CE2}"/>
              </a:ext>
            </a:extLst>
          </p:cNvPr>
          <p:cNvSpPr>
            <a:spLocks noGrp="1"/>
          </p:cNvSpPr>
          <p:nvPr>
            <p:ph idx="1"/>
          </p:nvPr>
        </p:nvSpPr>
        <p:spPr>
          <a:xfrm>
            <a:off x="838200" y="747346"/>
            <a:ext cx="10515600" cy="5429617"/>
          </a:xfrm>
        </p:spPr>
        <p:txBody>
          <a:bodyPr/>
          <a:lstStyle/>
          <a:p>
            <a:r>
              <a:rPr lang="en-US">
                <a:solidFill>
                  <a:schemeClr val="bg1"/>
                </a:solidFill>
                <a:latin typeface="Leelawadee UI" panose="020B0502040204020203" pitchFamily="34" charset="-34"/>
                <a:cs typeface="Leelawadee UI" panose="020B0502040204020203" pitchFamily="34" charset="-34"/>
              </a:rPr>
              <a:t>Softmax Regression:</a:t>
            </a:r>
          </a:p>
          <a:p>
            <a:pPr marL="0" indent="0">
              <a:buNone/>
            </a:pPr>
            <a:r>
              <a:rPr lang="en-US">
                <a:solidFill>
                  <a:schemeClr val="bg1"/>
                </a:solidFill>
                <a:latin typeface="Leelawadee UI" panose="020B0502040204020203" pitchFamily="34" charset="-34"/>
                <a:cs typeface="Leelawadee UI" panose="020B0502040204020203" pitchFamily="34" charset="-34"/>
              </a:rPr>
              <a:t>Given vector z ⃗=[z_1,…,z_n ], the Softmax function squashes z ⃗  values between the range [0, 1] and all the resulting elements add up to 1. It is applied to the output score s. These elements represent class probabilities.</a:t>
            </a:r>
          </a:p>
        </p:txBody>
      </p:sp>
      <p:pic>
        <p:nvPicPr>
          <p:cNvPr id="4" name="Picture 3" descr="Softmax function image | Download Scientific Diagram">
            <a:extLst>
              <a:ext uri="{FF2B5EF4-FFF2-40B4-BE49-F238E27FC236}">
                <a16:creationId xmlns:a16="http://schemas.microsoft.com/office/drawing/2014/main" id="{AEAE94B0-0E2B-4A58-A1E0-710DDAD394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500" y="3133115"/>
            <a:ext cx="5257800" cy="3043848"/>
          </a:xfrm>
          <a:prstGeom prst="rect">
            <a:avLst/>
          </a:prstGeom>
          <a:noFill/>
          <a:ln>
            <a:noFill/>
          </a:ln>
        </p:spPr>
      </p:pic>
      <p:pic>
        <p:nvPicPr>
          <p:cNvPr id="5" name="Picture 4">
            <a:extLst>
              <a:ext uri="{FF2B5EF4-FFF2-40B4-BE49-F238E27FC236}">
                <a16:creationId xmlns:a16="http://schemas.microsoft.com/office/drawing/2014/main" id="{5B86CD47-F03E-4EDA-8626-7E3EBFF82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519" y="3810667"/>
            <a:ext cx="3669769" cy="1688744"/>
          </a:xfrm>
          <a:prstGeom prst="rect">
            <a:avLst/>
          </a:prstGeom>
        </p:spPr>
      </p:pic>
    </p:spTree>
    <p:extLst>
      <p:ext uri="{BB962C8B-B14F-4D97-AF65-F5344CB8AC3E}">
        <p14:creationId xmlns:p14="http://schemas.microsoft.com/office/powerpoint/2010/main" val="28268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1636</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Leelawadee UI</vt:lpstr>
      <vt:lpstr>Office Theme</vt:lpstr>
      <vt:lpstr>CARCINOMA</vt:lpstr>
      <vt:lpstr>Abstract</vt:lpstr>
      <vt:lpstr>PowerPoint Presentation</vt:lpstr>
      <vt:lpstr>Explanation of Used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TUMOR CLASSIFIER USING DEEP LEARNING</dc:title>
  <dc:creator>Geri Nika</dc:creator>
  <cp:lastModifiedBy>Gerald Nika</cp:lastModifiedBy>
  <cp:revision>90</cp:revision>
  <dcterms:created xsi:type="dcterms:W3CDTF">2020-09-22T09:37:00Z</dcterms:created>
  <dcterms:modified xsi:type="dcterms:W3CDTF">2021-09-14T11:12:52Z</dcterms:modified>
</cp:coreProperties>
</file>