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notesMasterIdLst>
    <p:notesMasterId r:id="rId14"/>
  </p:notes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Lst>
  <p:sldSz cx="9144000" cy="6858000" type="screen4x3"/>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1914A3FB-D99D-4F8B-8F5C-ED5A5AC75BCB}" v="12" dt="2025-09-14T17:58:34.895"/>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0508" autoAdjust="0"/>
  </p:normalViewPr>
  <p:slideViewPr>
    <p:cSldViewPr snapToGrid="0" snapToObjects="1">
      <p:cViewPr varScale="1">
        <p:scale>
          <a:sx n="40" d="100"/>
          <a:sy n="40" d="100"/>
        </p:scale>
        <p:origin x="570" y="270"/>
      </p:cViewPr>
      <p:guideLst>
        <p:guide orient="horz" pos="2160"/>
        <p:guide pos="2880"/>
      </p:guideLst>
    </p:cSldViewPr>
  </p:slideViewPr>
  <p:notesTextViewPr>
    <p:cViewPr>
      <p:scale>
        <a:sx n="100" d="100"/>
        <a:sy n="100" d="100"/>
      </p:scale>
      <p:origin x="0" y="-72"/>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20" Type="http://schemas.microsoft.com/office/2015/10/relationships/revisionInfo" Target="revisionInfo.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19" Type="http://schemas.microsoft.com/office/2016/11/relationships/changesInfo" Target="changesInfos/changesInfo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Geraldine Alcindor" userId="d9845ae9890ed142" providerId="LiveId" clId="{FA6AFFFA-9F6C-40A4-BCE6-7B324BC06706}"/>
    <pc:docChg chg="custSel modSld">
      <pc:chgData name="Geraldine Alcindor" userId="d9845ae9890ed142" providerId="LiveId" clId="{FA6AFFFA-9F6C-40A4-BCE6-7B324BC06706}" dt="2025-09-14T17:58:59.111" v="71" actId="12"/>
      <pc:docMkLst>
        <pc:docMk/>
      </pc:docMkLst>
      <pc:sldChg chg="modSp mod modNotesTx">
        <pc:chgData name="Geraldine Alcindor" userId="d9845ae9890ed142" providerId="LiveId" clId="{FA6AFFFA-9F6C-40A4-BCE6-7B324BC06706}" dt="2025-09-14T17:54:56.554" v="36" actId="20577"/>
        <pc:sldMkLst>
          <pc:docMk/>
          <pc:sldMk cId="0" sldId="257"/>
        </pc:sldMkLst>
        <pc:spChg chg="mod">
          <ac:chgData name="Geraldine Alcindor" userId="d9845ae9890ed142" providerId="LiveId" clId="{FA6AFFFA-9F6C-40A4-BCE6-7B324BC06706}" dt="2025-09-14T17:49:35.574" v="25" actId="5793"/>
          <ac:spMkLst>
            <pc:docMk/>
            <pc:sldMk cId="0" sldId="257"/>
            <ac:spMk id="3" creationId="{00000000-0000-0000-0000-000000000000}"/>
          </ac:spMkLst>
        </pc:spChg>
      </pc:sldChg>
      <pc:sldChg chg="modSp mod modNotesTx">
        <pc:chgData name="Geraldine Alcindor" userId="d9845ae9890ed142" providerId="LiveId" clId="{FA6AFFFA-9F6C-40A4-BCE6-7B324BC06706}" dt="2025-09-14T17:55:16.211" v="39" actId="20577"/>
        <pc:sldMkLst>
          <pc:docMk/>
          <pc:sldMk cId="0" sldId="258"/>
        </pc:sldMkLst>
        <pc:spChg chg="mod">
          <ac:chgData name="Geraldine Alcindor" userId="d9845ae9890ed142" providerId="LiveId" clId="{FA6AFFFA-9F6C-40A4-BCE6-7B324BC06706}" dt="2025-09-14T17:49:25.872" v="21" actId="5793"/>
          <ac:spMkLst>
            <pc:docMk/>
            <pc:sldMk cId="0" sldId="258"/>
            <ac:spMk id="3" creationId="{00000000-0000-0000-0000-000000000000}"/>
          </ac:spMkLst>
        </pc:spChg>
      </pc:sldChg>
      <pc:sldChg chg="modNotesTx">
        <pc:chgData name="Geraldine Alcindor" userId="d9845ae9890ed142" providerId="LiveId" clId="{FA6AFFFA-9F6C-40A4-BCE6-7B324BC06706}" dt="2025-09-14T17:55:29.207" v="40" actId="20577"/>
        <pc:sldMkLst>
          <pc:docMk/>
          <pc:sldMk cId="0" sldId="259"/>
        </pc:sldMkLst>
      </pc:sldChg>
      <pc:sldChg chg="modNotesTx">
        <pc:chgData name="Geraldine Alcindor" userId="d9845ae9890ed142" providerId="LiveId" clId="{FA6AFFFA-9F6C-40A4-BCE6-7B324BC06706}" dt="2025-09-14T17:55:53.730" v="46" actId="20577"/>
        <pc:sldMkLst>
          <pc:docMk/>
          <pc:sldMk cId="0" sldId="260"/>
        </pc:sldMkLst>
      </pc:sldChg>
      <pc:sldChg chg="modNotesTx">
        <pc:chgData name="Geraldine Alcindor" userId="d9845ae9890ed142" providerId="LiveId" clId="{FA6AFFFA-9F6C-40A4-BCE6-7B324BC06706}" dt="2025-09-14T17:56:14.395" v="51" actId="20577"/>
        <pc:sldMkLst>
          <pc:docMk/>
          <pc:sldMk cId="0" sldId="261"/>
        </pc:sldMkLst>
      </pc:sldChg>
      <pc:sldChg chg="modNotesTx">
        <pc:chgData name="Geraldine Alcindor" userId="d9845ae9890ed142" providerId="LiveId" clId="{FA6AFFFA-9F6C-40A4-BCE6-7B324BC06706}" dt="2025-09-14T17:56:56.425" v="55" actId="20577"/>
        <pc:sldMkLst>
          <pc:docMk/>
          <pc:sldMk cId="0" sldId="263"/>
        </pc:sldMkLst>
      </pc:sldChg>
      <pc:sldChg chg="modSp mod modNotesTx">
        <pc:chgData name="Geraldine Alcindor" userId="d9845ae9890ed142" providerId="LiveId" clId="{FA6AFFFA-9F6C-40A4-BCE6-7B324BC06706}" dt="2025-09-14T17:58:13.862" v="66" actId="12"/>
        <pc:sldMkLst>
          <pc:docMk/>
          <pc:sldMk cId="0" sldId="266"/>
        </pc:sldMkLst>
        <pc:spChg chg="mod">
          <ac:chgData name="Geraldine Alcindor" userId="d9845ae9890ed142" providerId="LiveId" clId="{FA6AFFFA-9F6C-40A4-BCE6-7B324BC06706}" dt="2025-09-14T17:49:04.951" v="16" actId="5793"/>
          <ac:spMkLst>
            <pc:docMk/>
            <pc:sldMk cId="0" sldId="266"/>
            <ac:spMk id="3" creationId="{00000000-0000-0000-0000-000000000000}"/>
          </ac:spMkLst>
        </pc:spChg>
      </pc:sldChg>
      <pc:sldChg chg="modSp mod modNotesTx">
        <pc:chgData name="Geraldine Alcindor" userId="d9845ae9890ed142" providerId="LiveId" clId="{FA6AFFFA-9F6C-40A4-BCE6-7B324BC06706}" dt="2025-09-14T17:58:59.111" v="71" actId="12"/>
        <pc:sldMkLst>
          <pc:docMk/>
          <pc:sldMk cId="0" sldId="267"/>
        </pc:sldMkLst>
        <pc:spChg chg="mod">
          <ac:chgData name="Geraldine Alcindor" userId="d9845ae9890ed142" providerId="LiveId" clId="{FA6AFFFA-9F6C-40A4-BCE6-7B324BC06706}" dt="2025-09-14T17:48:50.202" v="7" actId="5793"/>
          <ac:spMkLst>
            <pc:docMk/>
            <pc:sldMk cId="0" sldId="267"/>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FB930E3-B579-4013-B701-3914ABAADB51}" type="datetimeFigureOut">
              <a:rPr lang="en-US" smtClean="0"/>
              <a:t>9/14/2025</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6DCEDF0-0A5A-434D-B128-5E130174F999}" type="slidenum">
              <a:rPr lang="en-US" smtClean="0"/>
              <a:t>‹#›</a:t>
            </a:fld>
            <a:endParaRPr lang="en-US"/>
          </a:p>
        </p:txBody>
      </p:sp>
    </p:spTree>
    <p:extLst>
      <p:ext uri="{BB962C8B-B14F-4D97-AF65-F5344CB8AC3E}">
        <p14:creationId xmlns:p14="http://schemas.microsoft.com/office/powerpoint/2010/main" val="224524225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Welcome to my project on </a:t>
            </a:r>
            <a:r>
              <a:rPr lang="en-US" i="1" dirty="0"/>
              <a:t>Luxury Cosmetics Pop-Up Analysis</a:t>
            </a:r>
            <a:r>
              <a:rPr lang="en-US" dirty="0"/>
              <a:t>. This is a SQL-driven data science project where I analyzed 2,100+ luxury pop-up events across multiple brands and regions. The goal was to identify key success factors and provide actionable insights for expansion strategies</a:t>
            </a:r>
          </a:p>
        </p:txBody>
      </p:sp>
      <p:sp>
        <p:nvSpPr>
          <p:cNvPr id="4" name="Slide Number Placeholder 3"/>
          <p:cNvSpPr>
            <a:spLocks noGrp="1"/>
          </p:cNvSpPr>
          <p:nvPr>
            <p:ph type="sldNum" sz="quarter" idx="5"/>
          </p:nvPr>
        </p:nvSpPr>
        <p:spPr/>
        <p:txBody>
          <a:bodyPr/>
          <a:lstStyle/>
          <a:p>
            <a:fld id="{B6DCEDF0-0A5A-434D-B128-5E130174F999}" type="slidenum">
              <a:rPr lang="en-US" smtClean="0"/>
              <a:t>1</a:t>
            </a:fld>
            <a:endParaRPr lang="en-US"/>
          </a:p>
        </p:txBody>
      </p:sp>
    </p:spTree>
    <p:extLst>
      <p:ext uri="{BB962C8B-B14F-4D97-AF65-F5344CB8AC3E}">
        <p14:creationId xmlns:p14="http://schemas.microsoft.com/office/powerpoint/2010/main" val="2942201994"/>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 the product side, highlighters and eyeshadow palettes consistently had the strongest sell-through. These categories are core drivers of success and should remain central to product assortments.</a:t>
            </a:r>
          </a:p>
        </p:txBody>
      </p:sp>
      <p:sp>
        <p:nvSpPr>
          <p:cNvPr id="4" name="Slide Number Placeholder 3"/>
          <p:cNvSpPr>
            <a:spLocks noGrp="1"/>
          </p:cNvSpPr>
          <p:nvPr>
            <p:ph type="sldNum" sz="quarter" idx="5"/>
          </p:nvPr>
        </p:nvSpPr>
        <p:spPr/>
        <p:txBody>
          <a:bodyPr/>
          <a:lstStyle/>
          <a:p>
            <a:fld id="{B6DCEDF0-0A5A-434D-B128-5E130174F999}" type="slidenum">
              <a:rPr lang="en-US" smtClean="0"/>
              <a:t>10</a:t>
            </a:fld>
            <a:endParaRPr lang="en-US"/>
          </a:p>
        </p:txBody>
      </p:sp>
    </p:spTree>
    <p:extLst>
      <p:ext uri="{BB962C8B-B14F-4D97-AF65-F5344CB8AC3E}">
        <p14:creationId xmlns:p14="http://schemas.microsoft.com/office/powerpoint/2010/main" val="13629976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 summarize:</a:t>
            </a:r>
          </a:p>
          <a:p>
            <a:pPr marL="171450" indent="-171450">
              <a:buFont typeface="Arial" panose="020B0604020202020204" pitchFamily="34" charset="0"/>
              <a:buChar char="•"/>
            </a:pPr>
            <a:r>
              <a:rPr lang="en-US" dirty="0"/>
              <a:t>North America and Europe dominate sales.</a:t>
            </a:r>
          </a:p>
          <a:p>
            <a:pPr marL="171450" indent="-171450">
              <a:buFont typeface="Arial" panose="020B0604020202020204" pitchFamily="34" charset="0"/>
              <a:buChar char="•"/>
            </a:pPr>
            <a:r>
              <a:rPr lang="en-US" dirty="0"/>
              <a:t>Airports are highly effective retail hubs.</a:t>
            </a:r>
          </a:p>
          <a:p>
            <a:pPr marL="171450" indent="-171450">
              <a:buFont typeface="Arial" panose="020B0604020202020204" pitchFamily="34" charset="0"/>
              <a:buChar char="•"/>
            </a:pPr>
            <a:r>
              <a:rPr lang="en-US" dirty="0"/>
              <a:t>Flash events create urgency and maximize efficiency.</a:t>
            </a:r>
          </a:p>
          <a:p>
            <a:pPr marL="171450" indent="-171450">
              <a:buFont typeface="Arial" panose="020B0604020202020204" pitchFamily="34" charset="0"/>
              <a:buChar char="•"/>
            </a:pPr>
            <a:r>
              <a:rPr lang="en-US" dirty="0"/>
              <a:t>The $60–$90 range is the sweet spot for pricing.</a:t>
            </a:r>
          </a:p>
          <a:p>
            <a:pPr marL="171450" indent="-171450">
              <a:buFont typeface="Arial" panose="020B0604020202020204" pitchFamily="34" charset="0"/>
              <a:buChar char="•"/>
            </a:pPr>
            <a:r>
              <a:rPr lang="en-US" dirty="0"/>
              <a:t>Certain cities and product categories are clear winners.</a:t>
            </a:r>
          </a:p>
          <a:p>
            <a:endParaRPr lang="en-US" dirty="0"/>
          </a:p>
        </p:txBody>
      </p:sp>
      <p:sp>
        <p:nvSpPr>
          <p:cNvPr id="4" name="Slide Number Placeholder 3"/>
          <p:cNvSpPr>
            <a:spLocks noGrp="1"/>
          </p:cNvSpPr>
          <p:nvPr>
            <p:ph type="sldNum" sz="quarter" idx="5"/>
          </p:nvPr>
        </p:nvSpPr>
        <p:spPr/>
        <p:txBody>
          <a:bodyPr/>
          <a:lstStyle/>
          <a:p>
            <a:fld id="{B6DCEDF0-0A5A-434D-B128-5E130174F999}" type="slidenum">
              <a:rPr lang="en-US" smtClean="0"/>
              <a:t>11</a:t>
            </a:fld>
            <a:endParaRPr lang="en-US"/>
          </a:p>
        </p:txBody>
      </p:sp>
    </p:spTree>
    <p:extLst>
      <p:ext uri="{BB962C8B-B14F-4D97-AF65-F5344CB8AC3E}">
        <p14:creationId xmlns:p14="http://schemas.microsoft.com/office/powerpoint/2010/main" val="315143863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Based on the analysis, I recommend:</a:t>
            </a:r>
          </a:p>
          <a:p>
            <a:pPr marL="171450" indent="-171450">
              <a:buFont typeface="Arial" panose="020B0604020202020204" pitchFamily="34" charset="0"/>
              <a:buChar char="•"/>
            </a:pPr>
            <a:r>
              <a:rPr lang="en-US" dirty="0"/>
              <a:t>Expanding in airports and top-performing cities.</a:t>
            </a:r>
          </a:p>
          <a:p>
            <a:pPr marL="171450" indent="-171450">
              <a:buFont typeface="Arial" panose="020B0604020202020204" pitchFamily="34" charset="0"/>
              <a:buChar char="•"/>
            </a:pPr>
            <a:r>
              <a:rPr lang="en-US" dirty="0"/>
              <a:t>Running more Flash Events to capitalize on urgency.</a:t>
            </a:r>
          </a:p>
          <a:p>
            <a:pPr marL="171450" indent="-171450">
              <a:buFont typeface="Arial" panose="020B0604020202020204" pitchFamily="34" charset="0"/>
              <a:buChar char="•"/>
            </a:pPr>
            <a:r>
              <a:rPr lang="en-US" dirty="0"/>
              <a:t>Fine-tuning inventory in Standalone Pop-Ups.</a:t>
            </a:r>
          </a:p>
          <a:p>
            <a:pPr marL="171450" indent="-171450">
              <a:buFont typeface="Arial" panose="020B0604020202020204" pitchFamily="34" charset="0"/>
              <a:buChar char="•"/>
            </a:pPr>
            <a:r>
              <a:rPr lang="en-US" dirty="0"/>
              <a:t>Focusing on mid-range pricing while selectively maintaining prestige products.</a:t>
            </a:r>
          </a:p>
          <a:p>
            <a:pPr marL="171450" indent="-171450">
              <a:buFont typeface="Arial" panose="020B0604020202020204" pitchFamily="34" charset="0"/>
              <a:buChar char="•"/>
            </a:pPr>
            <a:r>
              <a:rPr lang="en-US" dirty="0"/>
              <a:t>Phasing out SKUs with weak sell-through while scaling top performers.</a:t>
            </a:r>
          </a:p>
          <a:p>
            <a:r>
              <a:rPr lang="en-US" dirty="0"/>
              <a:t>This project demonstrates how SQL and analytics can translate raw data into business strategies for luxury retail.</a:t>
            </a:r>
          </a:p>
          <a:p>
            <a:endParaRPr lang="en-US" dirty="0"/>
          </a:p>
        </p:txBody>
      </p:sp>
      <p:sp>
        <p:nvSpPr>
          <p:cNvPr id="4" name="Slide Number Placeholder 3"/>
          <p:cNvSpPr>
            <a:spLocks noGrp="1"/>
          </p:cNvSpPr>
          <p:nvPr>
            <p:ph type="sldNum" sz="quarter" idx="5"/>
          </p:nvPr>
        </p:nvSpPr>
        <p:spPr/>
        <p:txBody>
          <a:bodyPr/>
          <a:lstStyle/>
          <a:p>
            <a:fld id="{B6DCEDF0-0A5A-434D-B128-5E130174F999}" type="slidenum">
              <a:rPr lang="en-US" smtClean="0"/>
              <a:t>12</a:t>
            </a:fld>
            <a:endParaRPr lang="en-US"/>
          </a:p>
        </p:txBody>
      </p:sp>
    </p:spTree>
    <p:extLst>
      <p:ext uri="{BB962C8B-B14F-4D97-AF65-F5344CB8AC3E}">
        <p14:creationId xmlns:p14="http://schemas.microsoft.com/office/powerpoint/2010/main" val="132991110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dataset included details such as event type, region, location, foot traffic, pricing, and sell-through rates. I used SQL for querying and Python for deeper analysis and visualization. The key business questions I addressed were:</a:t>
            </a:r>
          </a:p>
          <a:p>
            <a:r>
              <a:rPr lang="en-US" dirty="0"/>
              <a:t>1. Which regions and event types perform best?</a:t>
            </a:r>
          </a:p>
          <a:p>
            <a:r>
              <a:rPr lang="en-US" dirty="0"/>
              <a:t>2. How does pricing affect sales?</a:t>
            </a:r>
          </a:p>
          <a:p>
            <a:r>
              <a:rPr lang="en-US" dirty="0"/>
              <a:t>3. What product and city-level insights can we extract?”</a:t>
            </a:r>
          </a:p>
          <a:p>
            <a:endParaRPr lang="en-US" dirty="0"/>
          </a:p>
        </p:txBody>
      </p:sp>
      <p:sp>
        <p:nvSpPr>
          <p:cNvPr id="4" name="Slide Number Placeholder 3"/>
          <p:cNvSpPr>
            <a:spLocks noGrp="1"/>
          </p:cNvSpPr>
          <p:nvPr>
            <p:ph type="sldNum" sz="quarter" idx="5"/>
          </p:nvPr>
        </p:nvSpPr>
        <p:spPr/>
        <p:txBody>
          <a:bodyPr/>
          <a:lstStyle/>
          <a:p>
            <a:fld id="{B6DCEDF0-0A5A-434D-B128-5E130174F999}" type="slidenum">
              <a:rPr lang="en-US" smtClean="0"/>
              <a:t>2</a:t>
            </a:fld>
            <a:endParaRPr lang="en-US"/>
          </a:p>
        </p:txBody>
      </p:sp>
    </p:spTree>
    <p:extLst>
      <p:ext uri="{BB962C8B-B14F-4D97-AF65-F5344CB8AC3E}">
        <p14:creationId xmlns:p14="http://schemas.microsoft.com/office/powerpoint/2010/main" val="26608784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Some quick stats: There were over 2,100 events analyzed, with an average sell-through rate of 78%. Most products were priced between $50 and $150. North America and Europe dominated in sales, while airports and large urban centers drove the highest traffic and conversions.</a:t>
            </a:r>
          </a:p>
        </p:txBody>
      </p:sp>
      <p:sp>
        <p:nvSpPr>
          <p:cNvPr id="4" name="Slide Number Placeholder 3"/>
          <p:cNvSpPr>
            <a:spLocks noGrp="1"/>
          </p:cNvSpPr>
          <p:nvPr>
            <p:ph type="sldNum" sz="quarter" idx="5"/>
          </p:nvPr>
        </p:nvSpPr>
        <p:spPr/>
        <p:txBody>
          <a:bodyPr/>
          <a:lstStyle/>
          <a:p>
            <a:fld id="{B6DCEDF0-0A5A-434D-B128-5E130174F999}" type="slidenum">
              <a:rPr lang="en-US" smtClean="0"/>
              <a:t>3</a:t>
            </a:fld>
            <a:endParaRPr lang="en-US"/>
          </a:p>
        </p:txBody>
      </p:sp>
    </p:spTree>
    <p:extLst>
      <p:ext uri="{BB962C8B-B14F-4D97-AF65-F5344CB8AC3E}">
        <p14:creationId xmlns:p14="http://schemas.microsoft.com/office/powerpoint/2010/main" val="26831391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shows the distribution of units sold across events. We can see most events sold between a few hundred and a few thousand units, but there’s a long tail of highly successful events. That indicates variability by location and brand.</a:t>
            </a:r>
          </a:p>
        </p:txBody>
      </p:sp>
      <p:sp>
        <p:nvSpPr>
          <p:cNvPr id="4" name="Slide Number Placeholder 3"/>
          <p:cNvSpPr>
            <a:spLocks noGrp="1"/>
          </p:cNvSpPr>
          <p:nvPr>
            <p:ph type="sldNum" sz="quarter" idx="5"/>
          </p:nvPr>
        </p:nvSpPr>
        <p:spPr/>
        <p:txBody>
          <a:bodyPr/>
          <a:lstStyle/>
          <a:p>
            <a:fld id="{B6DCEDF0-0A5A-434D-B128-5E130174F999}" type="slidenum">
              <a:rPr lang="en-US" smtClean="0"/>
              <a:t>4</a:t>
            </a:fld>
            <a:endParaRPr lang="en-US"/>
          </a:p>
        </p:txBody>
      </p:sp>
    </p:spTree>
    <p:extLst>
      <p:ext uri="{BB962C8B-B14F-4D97-AF65-F5344CB8AC3E}">
        <p14:creationId xmlns:p14="http://schemas.microsoft.com/office/powerpoint/2010/main" val="3745055977"/>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Regionally, North America and Europe contributed the largest sales volumes. Asia was also significant, but more variable across cities. This suggests North America and Europe are the most reliable markets for expansion.</a:t>
            </a:r>
          </a:p>
          <a:p>
            <a:endParaRPr lang="en-US" dirty="0"/>
          </a:p>
        </p:txBody>
      </p:sp>
      <p:sp>
        <p:nvSpPr>
          <p:cNvPr id="4" name="Slide Number Placeholder 3"/>
          <p:cNvSpPr>
            <a:spLocks noGrp="1"/>
          </p:cNvSpPr>
          <p:nvPr>
            <p:ph type="sldNum" sz="quarter" idx="5"/>
          </p:nvPr>
        </p:nvSpPr>
        <p:spPr/>
        <p:txBody>
          <a:bodyPr/>
          <a:lstStyle/>
          <a:p>
            <a:fld id="{B6DCEDF0-0A5A-434D-B128-5E130174F999}" type="slidenum">
              <a:rPr lang="en-US" smtClean="0"/>
              <a:t>5</a:t>
            </a:fld>
            <a:endParaRPr lang="en-US"/>
          </a:p>
        </p:txBody>
      </p:sp>
    </p:spTree>
    <p:extLst>
      <p:ext uri="{BB962C8B-B14F-4D97-AF65-F5344CB8AC3E}">
        <p14:creationId xmlns:p14="http://schemas.microsoft.com/office/powerpoint/2010/main" val="250415406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we compare event types. Flash Events had the strongest sell-through percentages, meaning inventory sold more efficiently. Standalone pop-ups had more variation, signaling that careful inventory planning is critical for them.</a:t>
            </a:r>
          </a:p>
        </p:txBody>
      </p:sp>
      <p:sp>
        <p:nvSpPr>
          <p:cNvPr id="4" name="Slide Number Placeholder 3"/>
          <p:cNvSpPr>
            <a:spLocks noGrp="1"/>
          </p:cNvSpPr>
          <p:nvPr>
            <p:ph type="sldNum" sz="quarter" idx="5"/>
          </p:nvPr>
        </p:nvSpPr>
        <p:spPr/>
        <p:txBody>
          <a:bodyPr/>
          <a:lstStyle/>
          <a:p>
            <a:fld id="{B6DCEDF0-0A5A-434D-B128-5E130174F999}" type="slidenum">
              <a:rPr lang="en-US" smtClean="0"/>
              <a:t>6</a:t>
            </a:fld>
            <a:endParaRPr lang="en-US"/>
          </a:p>
        </p:txBody>
      </p:sp>
    </p:spTree>
    <p:extLst>
      <p:ext uri="{BB962C8B-B14F-4D97-AF65-F5344CB8AC3E}">
        <p14:creationId xmlns:p14="http://schemas.microsoft.com/office/powerpoint/2010/main" val="152604199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scatterplot shows how daily foot traffic correlates with sales. Airports consistently drive strong performance, with both high traffic and high conversion. This validates airports as prime luxury retail environments.</a:t>
            </a:r>
          </a:p>
        </p:txBody>
      </p:sp>
      <p:sp>
        <p:nvSpPr>
          <p:cNvPr id="4" name="Slide Number Placeholder 3"/>
          <p:cNvSpPr>
            <a:spLocks noGrp="1"/>
          </p:cNvSpPr>
          <p:nvPr>
            <p:ph type="sldNum" sz="quarter" idx="5"/>
          </p:nvPr>
        </p:nvSpPr>
        <p:spPr/>
        <p:txBody>
          <a:bodyPr/>
          <a:lstStyle/>
          <a:p>
            <a:fld id="{B6DCEDF0-0A5A-434D-B128-5E130174F999}" type="slidenum">
              <a:rPr lang="en-US" smtClean="0"/>
              <a:t>7</a:t>
            </a:fld>
            <a:endParaRPr lang="en-US"/>
          </a:p>
        </p:txBody>
      </p:sp>
    </p:spTree>
    <p:extLst>
      <p:ext uri="{BB962C8B-B14F-4D97-AF65-F5344CB8AC3E}">
        <p14:creationId xmlns:p14="http://schemas.microsoft.com/office/powerpoint/2010/main" val="241449013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This chart looks at pricing. Mid-range luxury products, between $60 and $90, sold the best. However, prestige brands like Hermès and YSL maintained performance even at higher price points — showing brand equity helps offset price sensitivity.</a:t>
            </a:r>
          </a:p>
        </p:txBody>
      </p:sp>
      <p:sp>
        <p:nvSpPr>
          <p:cNvPr id="4" name="Slide Number Placeholder 3"/>
          <p:cNvSpPr>
            <a:spLocks noGrp="1"/>
          </p:cNvSpPr>
          <p:nvPr>
            <p:ph type="sldNum" sz="quarter" idx="5"/>
          </p:nvPr>
        </p:nvSpPr>
        <p:spPr/>
        <p:txBody>
          <a:bodyPr/>
          <a:lstStyle/>
          <a:p>
            <a:fld id="{B6DCEDF0-0A5A-434D-B128-5E130174F999}" type="slidenum">
              <a:rPr lang="en-US" smtClean="0"/>
              <a:t>8</a:t>
            </a:fld>
            <a:endParaRPr lang="en-US"/>
          </a:p>
        </p:txBody>
      </p:sp>
    </p:spTree>
    <p:extLst>
      <p:ext uri="{BB962C8B-B14F-4D97-AF65-F5344CB8AC3E}">
        <p14:creationId xmlns:p14="http://schemas.microsoft.com/office/powerpoint/2010/main" val="38251685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Cities like New York, London, Miami, and Berlin ranked among the top performers. These locations should be prioritized for repeat events or longer-term pop-ups.</a:t>
            </a:r>
          </a:p>
        </p:txBody>
      </p:sp>
      <p:sp>
        <p:nvSpPr>
          <p:cNvPr id="4" name="Slide Number Placeholder 3"/>
          <p:cNvSpPr>
            <a:spLocks noGrp="1"/>
          </p:cNvSpPr>
          <p:nvPr>
            <p:ph type="sldNum" sz="quarter" idx="5"/>
          </p:nvPr>
        </p:nvSpPr>
        <p:spPr/>
        <p:txBody>
          <a:bodyPr/>
          <a:lstStyle/>
          <a:p>
            <a:fld id="{B6DCEDF0-0A5A-434D-B128-5E130174F999}" type="slidenum">
              <a:rPr lang="en-US" smtClean="0"/>
              <a:t>9</a:t>
            </a:fld>
            <a:endParaRPr lang="en-US"/>
          </a:p>
        </p:txBody>
      </p:sp>
    </p:spTree>
    <p:extLst>
      <p:ext uri="{BB962C8B-B14F-4D97-AF65-F5344CB8AC3E}">
        <p14:creationId xmlns:p14="http://schemas.microsoft.com/office/powerpoint/2010/main" val="86319559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5BCAD085-E8A6-8845-BD4E-CB4CCA059FC4}"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16807558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91092796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61222379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5BCAD085-E8A6-8845-BD4E-CB4CCA059FC4}"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61431425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5BCAD085-E8A6-8845-BD4E-CB4CCA059FC4}" type="datetimeFigureOut">
              <a:rPr lang="en-US" smtClean="0"/>
              <a:t>9/14/2025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6064837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5BCAD085-E8A6-8845-BD4E-CB4CCA059FC4}"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278224494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5BCAD085-E8A6-8845-BD4E-CB4CCA059FC4}" type="datetimeFigureOut">
              <a:rPr lang="en-US" smtClean="0"/>
              <a:t>9/14/2025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99015873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5BCAD085-E8A6-8845-BD4E-CB4CCA059FC4}" type="datetimeFigureOut">
              <a:rPr lang="en-US" smtClean="0"/>
              <a:t>9/14/2025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72702771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CAD085-E8A6-8845-BD4E-CB4CCA059FC4}" type="datetimeFigureOut">
              <a:rPr lang="en-US" smtClean="0"/>
              <a:t>9/14/2025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21299981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184072656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5BCAD085-E8A6-8845-BD4E-CB4CCA059FC4}" type="datetimeFigureOut">
              <a:rPr lang="en-US" smtClean="0"/>
              <a:t>9/14/2025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1FF6DA9-008F-8B48-92A6-B652298478BF}" type="slidenum">
              <a:rPr lang="en-US" smtClean="0"/>
              <a:t>‹#›</a:t>
            </a:fld>
            <a:endParaRPr lang="en-US"/>
          </a:p>
        </p:txBody>
      </p:sp>
    </p:spTree>
    <p:extLst>
      <p:ext uri="{BB962C8B-B14F-4D97-AF65-F5344CB8AC3E}">
        <p14:creationId xmlns:p14="http://schemas.microsoft.com/office/powerpoint/2010/main" val="388923693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CAD085-E8A6-8845-BD4E-CB4CCA059FC4}" type="datetimeFigureOut">
              <a:rPr lang="en-US" smtClean="0"/>
              <a:t>9/14/2025</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1FF6DA9-008F-8B48-92A6-B652298478BF}" type="slidenum">
              <a:rPr lang="en-US" smtClean="0"/>
              <a:t>‹#›</a:t>
            </a:fld>
            <a:endParaRPr lang="en-US"/>
          </a:p>
        </p:txBody>
      </p:sp>
    </p:spTree>
    <p:extLst>
      <p:ext uri="{BB962C8B-B14F-4D97-AF65-F5344CB8AC3E}">
        <p14:creationId xmlns:p14="http://schemas.microsoft.com/office/powerpoint/2010/main" val="2209977519"/>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4572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457200" rtl="0" eaLnBrk="1" latinLnBrk="0" hangingPunct="1">
        <a:spcBef>
          <a:spcPct val="20000"/>
        </a:spcBef>
        <a:buFont typeface="Arial"/>
        <a:buChar char="•"/>
        <a:defRPr sz="3200" kern="1200">
          <a:solidFill>
            <a:schemeClr val="tx1"/>
          </a:solidFill>
          <a:latin typeface="+mn-lt"/>
          <a:ea typeface="+mn-ea"/>
          <a:cs typeface="+mn-cs"/>
        </a:defRPr>
      </a:lvl1pPr>
      <a:lvl2pPr marL="742950" indent="-285750" algn="l" defTabSz="457200" rtl="0" eaLnBrk="1" latinLnBrk="0" hangingPunct="1">
        <a:spcBef>
          <a:spcPct val="20000"/>
        </a:spcBef>
        <a:buFont typeface="Arial"/>
        <a:buChar char="–"/>
        <a:defRPr sz="2800" kern="1200">
          <a:solidFill>
            <a:schemeClr val="tx1"/>
          </a:solidFill>
          <a:latin typeface="+mn-lt"/>
          <a:ea typeface="+mn-ea"/>
          <a:cs typeface="+mn-cs"/>
        </a:defRPr>
      </a:lvl2pPr>
      <a:lvl3pPr marL="1143000" indent="-228600" algn="l" defTabSz="457200" rtl="0" eaLnBrk="1" latinLnBrk="0" hangingPunct="1">
        <a:spcBef>
          <a:spcPct val="20000"/>
        </a:spcBef>
        <a:buFont typeface="Arial"/>
        <a:buChar char="•"/>
        <a:defRPr sz="2400" kern="1200">
          <a:solidFill>
            <a:schemeClr val="tx1"/>
          </a:solidFill>
          <a:latin typeface="+mn-lt"/>
          <a:ea typeface="+mn-ea"/>
          <a:cs typeface="+mn-cs"/>
        </a:defRPr>
      </a:lvl3pPr>
      <a:lvl4pPr marL="1600200" indent="-228600" algn="l" defTabSz="457200" rtl="0" eaLnBrk="1" latinLnBrk="0" hangingPunct="1">
        <a:spcBef>
          <a:spcPct val="20000"/>
        </a:spcBef>
        <a:buFont typeface="Arial"/>
        <a:buChar char="–"/>
        <a:defRPr sz="2000" kern="1200">
          <a:solidFill>
            <a:schemeClr val="tx1"/>
          </a:solidFill>
          <a:latin typeface="+mn-lt"/>
          <a:ea typeface="+mn-ea"/>
          <a:cs typeface="+mn-cs"/>
        </a:defRPr>
      </a:lvl4pPr>
      <a:lvl5pPr marL="2057400" indent="-228600" algn="l" defTabSz="457200" rtl="0" eaLnBrk="1" latinLnBrk="0" hangingPunct="1">
        <a:spcBef>
          <a:spcPct val="20000"/>
        </a:spcBef>
        <a:buFont typeface="Arial"/>
        <a:buChar char="»"/>
        <a:defRPr sz="2000" kern="1200">
          <a:solidFill>
            <a:schemeClr val="tx1"/>
          </a:solidFill>
          <a:latin typeface="+mn-lt"/>
          <a:ea typeface="+mn-ea"/>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10.xml"/><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5.xml"/><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6.xml"/><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8.xml"/><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9.xml"/><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t>Luxury Cosmetics Pop-Up Analysis</a:t>
            </a:r>
          </a:p>
        </p:txBody>
      </p:sp>
      <p:sp>
        <p:nvSpPr>
          <p:cNvPr id="3" name="Subtitle 2"/>
          <p:cNvSpPr>
            <a:spLocks noGrp="1"/>
          </p:cNvSpPr>
          <p:nvPr>
            <p:ph type="subTitle" idx="1"/>
          </p:nvPr>
        </p:nvSpPr>
        <p:spPr/>
        <p:txBody>
          <a:bodyPr/>
          <a:lstStyle/>
          <a:p>
            <a:r>
              <a:t>SQL Data Science Project Portfolio Presentation</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Products by Sell-Through %</a:t>
            </a:r>
          </a:p>
        </p:txBody>
      </p:sp>
      <p:pic>
        <p:nvPicPr>
          <p:cNvPr id="3" name="Picture 2" descr="top_products_sellthrough.png"/>
          <p:cNvPicPr>
            <a:picLocks noChangeAspect="1"/>
          </p:cNvPicPr>
          <p:nvPr/>
        </p:nvPicPr>
        <p:blipFill>
          <a:blip r:embed="rId3"/>
          <a:stretch>
            <a:fillRect/>
          </a:stretch>
        </p:blipFill>
        <p:spPr>
          <a:xfrm>
            <a:off x="914400" y="1371600"/>
            <a:ext cx="6400800" cy="4000500"/>
          </a:xfrm>
          <a:prstGeom prst="rect">
            <a:avLst/>
          </a:prstGeom>
        </p:spPr>
      </p:pic>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Insights</a:t>
            </a:r>
          </a:p>
        </p:txBody>
      </p:sp>
      <p:sp>
        <p:nvSpPr>
          <p:cNvPr id="3" name="Content Placeholder 2"/>
          <p:cNvSpPr>
            <a:spLocks noGrp="1"/>
          </p:cNvSpPr>
          <p:nvPr>
            <p:ph idx="1"/>
          </p:nvPr>
        </p:nvSpPr>
        <p:spPr/>
        <p:txBody>
          <a:bodyPr>
            <a:normAutofit fontScale="92500" lnSpcReduction="10000"/>
          </a:bodyPr>
          <a:lstStyle/>
          <a:p>
            <a:pPr marL="0" indent="0">
              <a:buNone/>
            </a:pPr>
            <a:r>
              <a:rPr dirty="0"/>
              <a:t>• North America &amp; Europe lead in sales performance</a:t>
            </a:r>
          </a:p>
          <a:p>
            <a:pPr marL="0" indent="0">
              <a:buNone/>
            </a:pPr>
            <a:r>
              <a:rPr dirty="0"/>
              <a:t>• Airports generate consistently high sales &amp; footfall</a:t>
            </a:r>
          </a:p>
          <a:p>
            <a:pPr marL="0" indent="0">
              <a:buNone/>
            </a:pPr>
            <a:r>
              <a:rPr dirty="0"/>
              <a:t>• Flash Events drive urgency and higher sell-through</a:t>
            </a:r>
          </a:p>
          <a:p>
            <a:pPr marL="0" indent="0">
              <a:buNone/>
            </a:pPr>
            <a:r>
              <a:rPr dirty="0"/>
              <a:t>• Mid-range pricing ($60–$90) shows strongest demand</a:t>
            </a:r>
          </a:p>
          <a:p>
            <a:pPr marL="0" indent="0">
              <a:buNone/>
            </a:pPr>
            <a:r>
              <a:rPr dirty="0"/>
              <a:t>• Top cities: New York, London, Miami, Berlin</a:t>
            </a:r>
          </a:p>
          <a:p>
            <a:pPr marL="0" indent="0">
              <a:buNone/>
            </a:pPr>
            <a:r>
              <a:rPr dirty="0"/>
              <a:t>• Best-selling SKUs: Highlighters &amp; eyeshadow palettes</a:t>
            </a: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Actionable Steps</a:t>
            </a:r>
          </a:p>
        </p:txBody>
      </p:sp>
      <p:sp>
        <p:nvSpPr>
          <p:cNvPr id="3" name="Content Placeholder 2"/>
          <p:cNvSpPr>
            <a:spLocks noGrp="1"/>
          </p:cNvSpPr>
          <p:nvPr>
            <p:ph idx="1"/>
          </p:nvPr>
        </p:nvSpPr>
        <p:spPr/>
        <p:txBody>
          <a:bodyPr>
            <a:normAutofit/>
          </a:bodyPr>
          <a:lstStyle/>
          <a:p>
            <a:pPr marL="0" indent="0">
              <a:buNone/>
            </a:pPr>
            <a:r>
              <a:rPr dirty="0"/>
              <a:t>• Expand in top-performing regions and airports</a:t>
            </a:r>
          </a:p>
          <a:p>
            <a:pPr marL="0" indent="0">
              <a:buNone/>
            </a:pPr>
            <a:r>
              <a:rPr dirty="0"/>
              <a:t>• Increase Flash Events for urgency-driven sales</a:t>
            </a:r>
          </a:p>
          <a:p>
            <a:pPr marL="0" indent="0">
              <a:buNone/>
            </a:pPr>
            <a:r>
              <a:rPr dirty="0"/>
              <a:t>• Optimize inventory for Standalone Pop-Ups</a:t>
            </a:r>
          </a:p>
          <a:p>
            <a:pPr marL="0" indent="0">
              <a:buNone/>
            </a:pPr>
            <a:r>
              <a:rPr dirty="0"/>
              <a:t>• Focus on $60–$90 price band while keeping prestige SKUs</a:t>
            </a:r>
          </a:p>
          <a:p>
            <a:pPr marL="0" indent="0">
              <a:buNone/>
            </a:pPr>
            <a:r>
              <a:rPr dirty="0"/>
              <a:t>• Replicate strategies from top-selling products</a:t>
            </a:r>
          </a:p>
          <a:p>
            <a:pPr marL="0" indent="0">
              <a:buNone/>
            </a:pPr>
            <a:r>
              <a:rPr dirty="0"/>
              <a:t>• Phase out SKUs with &lt;70% sell-through</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Project Overview</a:t>
            </a:r>
          </a:p>
        </p:txBody>
      </p:sp>
      <p:sp>
        <p:nvSpPr>
          <p:cNvPr id="3" name="Content Placeholder 2"/>
          <p:cNvSpPr>
            <a:spLocks noGrp="1"/>
          </p:cNvSpPr>
          <p:nvPr>
            <p:ph idx="1"/>
          </p:nvPr>
        </p:nvSpPr>
        <p:spPr/>
        <p:txBody>
          <a:bodyPr/>
          <a:lstStyle/>
          <a:p>
            <a:pPr marL="0" indent="0">
              <a:buNone/>
            </a:pPr>
            <a:r>
              <a:rPr dirty="0"/>
              <a:t>• Objective: Analyze performance of luxury cosmetics pop-up events</a:t>
            </a:r>
          </a:p>
          <a:p>
            <a:pPr marL="0" indent="0">
              <a:buNone/>
            </a:pPr>
            <a:r>
              <a:rPr dirty="0"/>
              <a:t>• Dataset: 2,133 events across multiple brands, regions, and event types</a:t>
            </a:r>
          </a:p>
          <a:p>
            <a:pPr marL="0" indent="0">
              <a:buNone/>
            </a:pPr>
            <a:r>
              <a:rPr dirty="0"/>
              <a:t>• Tools: SQL, Python, Tableau/Power BI</a:t>
            </a:r>
          </a:p>
          <a:p>
            <a:pPr marL="0" indent="0">
              <a:buNone/>
            </a:pPr>
            <a:r>
              <a:rPr dirty="0"/>
              <a:t>• Focus Areas: Sales, Footfall, Event Efficiency, Pricing, and Product Performance</a:t>
            </a: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Key Metrics</a:t>
            </a:r>
          </a:p>
        </p:txBody>
      </p:sp>
      <p:sp>
        <p:nvSpPr>
          <p:cNvPr id="3" name="Content Placeholder 2"/>
          <p:cNvSpPr>
            <a:spLocks noGrp="1"/>
          </p:cNvSpPr>
          <p:nvPr>
            <p:ph idx="1"/>
          </p:nvPr>
        </p:nvSpPr>
        <p:spPr/>
        <p:txBody>
          <a:bodyPr/>
          <a:lstStyle/>
          <a:p>
            <a:pPr marL="0" indent="0">
              <a:buNone/>
            </a:pPr>
            <a:r>
              <a:rPr dirty="0"/>
              <a:t>• Total Events: 2,133</a:t>
            </a:r>
          </a:p>
          <a:p>
            <a:pPr marL="0" indent="0">
              <a:buNone/>
            </a:pPr>
            <a:r>
              <a:rPr dirty="0"/>
              <a:t>• Average Sell-Through: ~78%</a:t>
            </a:r>
          </a:p>
          <a:p>
            <a:pPr marL="0" indent="0">
              <a:buNone/>
            </a:pPr>
            <a:r>
              <a:rPr dirty="0"/>
              <a:t>• Price Range: $50 - $150</a:t>
            </a:r>
          </a:p>
          <a:p>
            <a:pPr marL="0" indent="0">
              <a:buNone/>
            </a:pPr>
            <a:r>
              <a:rPr dirty="0"/>
              <a:t>• Key Regions: North America &amp; Europe dominate sales</a:t>
            </a:r>
          </a:p>
          <a:p>
            <a:pPr marL="0" indent="0">
              <a:buNone/>
            </a:pPr>
            <a:r>
              <a:rPr dirty="0"/>
              <a:t>• Top Locations: Airports and major global cities</a:t>
            </a: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Distribution of Units Sold</a:t>
            </a:r>
          </a:p>
        </p:txBody>
      </p:sp>
      <p:pic>
        <p:nvPicPr>
          <p:cNvPr id="3" name="Picture 2" descr="units_sold_distribution.png"/>
          <p:cNvPicPr>
            <a:picLocks noChangeAspect="1"/>
          </p:cNvPicPr>
          <p:nvPr/>
        </p:nvPicPr>
        <p:blipFill>
          <a:blip r:embed="rId3"/>
          <a:stretch>
            <a:fillRect/>
          </a:stretch>
        </p:blipFill>
        <p:spPr>
          <a:xfrm>
            <a:off x="914400" y="1371600"/>
            <a:ext cx="6400800" cy="4000500"/>
          </a:xfrm>
          <a:prstGeom prst="rect">
            <a:avLst/>
          </a:prstGeom>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Total Units Sold by Region</a:t>
            </a:r>
          </a:p>
        </p:txBody>
      </p:sp>
      <p:pic>
        <p:nvPicPr>
          <p:cNvPr id="3" name="Picture 2" descr="sales_by_region.png"/>
          <p:cNvPicPr>
            <a:picLocks noChangeAspect="1"/>
          </p:cNvPicPr>
          <p:nvPr/>
        </p:nvPicPr>
        <p:blipFill>
          <a:blip r:embed="rId3"/>
          <a:stretch>
            <a:fillRect/>
          </a:stretch>
        </p:blipFill>
        <p:spPr>
          <a:xfrm>
            <a:off x="914400" y="1371600"/>
            <a:ext cx="6400800" cy="4000500"/>
          </a:xfrm>
          <a:prstGeom prst="rect">
            <a:avLst/>
          </a:prstGeom>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Sell-Through % by Event Type</a:t>
            </a:r>
          </a:p>
        </p:txBody>
      </p:sp>
      <p:pic>
        <p:nvPicPr>
          <p:cNvPr id="3" name="Picture 2" descr="sellthrough_by_event_type.png"/>
          <p:cNvPicPr>
            <a:picLocks noChangeAspect="1"/>
          </p:cNvPicPr>
          <p:nvPr/>
        </p:nvPicPr>
        <p:blipFill>
          <a:blip r:embed="rId3"/>
          <a:stretch>
            <a:fillRect/>
          </a:stretch>
        </p:blipFill>
        <p:spPr>
          <a:xfrm>
            <a:off x="914400" y="1371600"/>
            <a:ext cx="6400800" cy="4000500"/>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Footfall vs Units Sold</a:t>
            </a:r>
          </a:p>
        </p:txBody>
      </p:sp>
      <p:pic>
        <p:nvPicPr>
          <p:cNvPr id="3" name="Picture 2" descr="footfall_vs_sales.png"/>
          <p:cNvPicPr>
            <a:picLocks noChangeAspect="1"/>
          </p:cNvPicPr>
          <p:nvPr/>
        </p:nvPicPr>
        <p:blipFill>
          <a:blip r:embed="rId3"/>
          <a:stretch>
            <a:fillRect/>
          </a:stretch>
        </p:blipFill>
        <p:spPr>
          <a:xfrm>
            <a:off x="914400" y="1371600"/>
            <a:ext cx="6400800" cy="4000500"/>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Price vs Units Sold</a:t>
            </a:r>
          </a:p>
        </p:txBody>
      </p:sp>
      <p:pic>
        <p:nvPicPr>
          <p:cNvPr id="3" name="Picture 2" descr="price_vs_units.png"/>
          <p:cNvPicPr>
            <a:picLocks noChangeAspect="1"/>
          </p:cNvPicPr>
          <p:nvPr/>
        </p:nvPicPr>
        <p:blipFill>
          <a:blip r:embed="rId3"/>
          <a:stretch>
            <a:fillRect/>
          </a:stretch>
        </p:blipFill>
        <p:spPr>
          <a:xfrm>
            <a:off x="914400" y="1371600"/>
            <a:ext cx="6400800" cy="400050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t>Top 10 Cities by Units Sold</a:t>
            </a:r>
          </a:p>
        </p:txBody>
      </p:sp>
      <p:pic>
        <p:nvPicPr>
          <p:cNvPr id="3" name="Picture 2" descr="top_cities_sales.png"/>
          <p:cNvPicPr>
            <a:picLocks noChangeAspect="1"/>
          </p:cNvPicPr>
          <p:nvPr/>
        </p:nvPicPr>
        <p:blipFill>
          <a:blip r:embed="rId3"/>
          <a:stretch>
            <a:fillRect/>
          </a:stretch>
        </p:blipFill>
        <p:spPr>
          <a:xfrm>
            <a:off x="914400" y="1371600"/>
            <a:ext cx="6400800" cy="4000500"/>
          </a:xfrm>
          <a:prstGeom prst="rect">
            <a:avLst/>
          </a:prstGeom>
        </p:spPr>
      </p:pic>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12</TotalTime>
  <Words>801</Words>
  <Application>Microsoft Office PowerPoint</Application>
  <PresentationFormat>On-screen Show (4:3)</PresentationFormat>
  <Paragraphs>72</Paragraphs>
  <Slides>12</Slides>
  <Notes>12</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12</vt:i4>
      </vt:variant>
    </vt:vector>
  </HeadingPairs>
  <TitlesOfParts>
    <vt:vector size="16" baseType="lpstr">
      <vt:lpstr>Aptos</vt:lpstr>
      <vt:lpstr>Arial</vt:lpstr>
      <vt:lpstr>Calibri</vt:lpstr>
      <vt:lpstr>Office Theme</vt:lpstr>
      <vt:lpstr>Luxury Cosmetics Pop-Up Analysis</vt:lpstr>
      <vt:lpstr>Project Overview</vt:lpstr>
      <vt:lpstr>Key Metrics</vt:lpstr>
      <vt:lpstr>Distribution of Units Sold</vt:lpstr>
      <vt:lpstr>Total Units Sold by Region</vt:lpstr>
      <vt:lpstr>Sell-Through % by Event Type</vt:lpstr>
      <vt:lpstr>Footfall vs Units Sold</vt:lpstr>
      <vt:lpstr>Price vs Units Sold</vt:lpstr>
      <vt:lpstr>Top 10 Cities by Units Sold</vt:lpstr>
      <vt:lpstr>Top 10 Products by Sell-Through %</vt:lpstr>
      <vt:lpstr>Key Insights</vt:lpstr>
      <vt:lpstr>Actionable Steps</vt:lpstr>
    </vt:vector>
  </TitlesOfParts>
  <Manager/>
  <Company/>
  <LinksUpToDate>false</LinksUpToDate>
  <SharedDoc>false</SharedDoc>
  <HyperlinkBase/>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subject/>
  <dc:creator/>
  <cp:keywords/>
  <dc:description>generated using python-pptx</dc:description>
  <cp:lastModifiedBy>Geraldine Alcindor</cp:lastModifiedBy>
  <cp:revision>1</cp:revision>
  <dcterms:created xsi:type="dcterms:W3CDTF">2013-01-27T09:14:16Z</dcterms:created>
  <dcterms:modified xsi:type="dcterms:W3CDTF">2025-09-14T17:59:02Z</dcterms:modified>
  <cp:category/>
</cp:coreProperties>
</file>