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1" r:id="rId2"/>
  </p:sldMasterIdLst>
  <p:notesMasterIdLst>
    <p:notesMasterId r:id="rId18"/>
  </p:notesMasterIdLst>
  <p:sldIdLst>
    <p:sldId id="344" r:id="rId3"/>
    <p:sldId id="345" r:id="rId4"/>
    <p:sldId id="347" r:id="rId5"/>
    <p:sldId id="348" r:id="rId6"/>
    <p:sldId id="349" r:id="rId7"/>
    <p:sldId id="346" r:id="rId8"/>
    <p:sldId id="350" r:id="rId9"/>
    <p:sldId id="351" r:id="rId10"/>
    <p:sldId id="352" r:id="rId11"/>
    <p:sldId id="355" r:id="rId12"/>
    <p:sldId id="353" r:id="rId13"/>
    <p:sldId id="356" r:id="rId14"/>
    <p:sldId id="358" r:id="rId15"/>
    <p:sldId id="357" r:id="rId16"/>
    <p:sldId id="359" r:id="rId1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Montserrat Medium" panose="00000600000000000000" pitchFamily="2" charset="0"/>
      <p:regular r:id="rId23"/>
      <p:bold r:id="rId24"/>
      <p:italic r:id="rId25"/>
      <p:boldItalic r:id="rId26"/>
    </p:embeddedFont>
    <p:embeddedFont>
      <p:font typeface="Montserrat SemiBold" panose="000007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  <p:embeddedFont>
      <p:font typeface="Wingdings 3" panose="05040102010807070707" pitchFamily="18" charset="2"/>
      <p:regular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507287E-5085-4811-A007-53FA267C6B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461" autoAdjust="0"/>
  </p:normalViewPr>
  <p:slideViewPr>
    <p:cSldViewPr snapToGrid="0">
      <p:cViewPr varScale="1">
        <p:scale>
          <a:sx n="51" d="100"/>
          <a:sy n="51" d="100"/>
        </p:scale>
        <p:origin x="1378" y="269"/>
      </p:cViewPr>
      <p:guideLst/>
    </p:cSldViewPr>
  </p:slideViewPr>
  <p:outlineViewPr>
    <p:cViewPr>
      <p:scale>
        <a:sx n="33" d="100"/>
        <a:sy n="33" d="100"/>
      </p:scale>
      <p:origin x="0" y="-5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41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7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213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7" name="Google Shape;214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213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3" name="Google Shape;214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213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4" name="Google Shape;214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Google Shape;909;g206c8bf2e1f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3" name="Google Shape;910;g206c8bf2e1f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9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64;g21b6cc432ef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65;g21b6cc432ef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98;g1de95a381e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8" name="Google Shape;99;g1de95a381e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30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0" name="Google Shape;131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81;g1de95a381e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0" name="Google Shape;182;g1de95a381e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Google Shape;577;g2a5868fc0f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6" name="Google Shape;578;g2a5868fc0f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213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4" name="Google Shape;214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213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8" name="Google Shape;214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904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81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88696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832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5382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981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5362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5376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48589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225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688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364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7474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330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155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049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440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584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2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REQUISITOS%20FUNCIONALES%20.doc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raldine1219/uniformess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6.xml"/><Relationship Id="rId7" Type="http://schemas.openxmlformats.org/officeDocument/2006/relationships/slide" Target="slide7.xml"/><Relationship Id="rId12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5.xml"/><Relationship Id="rId11" Type="http://schemas.openxmlformats.org/officeDocument/2006/relationships/slide" Target="slide12.xml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9.xml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../TRIMESTRES/TRIMESTRE%20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Google Shape;48;p15"/>
          <p:cNvSpPr txBox="1">
            <a:spLocks noGrp="1"/>
          </p:cNvSpPr>
          <p:nvPr>
            <p:ph type="ctrTitle"/>
          </p:nvPr>
        </p:nvSpPr>
        <p:spPr>
          <a:xfrm>
            <a:off x="304800" y="1050890"/>
            <a:ext cx="4689231" cy="30784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/>
              <a:t>SISTEMA DE INFORMACIÓN PARA LA GESTIÓN DE AGENDAMIENTO DE CITAS (CENTRO DE SALUD)</a:t>
            </a:r>
            <a:endParaRPr sz="3200" dirty="0"/>
          </a:p>
        </p:txBody>
      </p:sp>
      <p:sp>
        <p:nvSpPr>
          <p:cNvPr id="1048581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2024343" y="3914576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………………………….</a:t>
            </a:r>
            <a:endParaRPr dirty="0"/>
          </a:p>
        </p:txBody>
      </p:sp>
      <p:pic>
        <p:nvPicPr>
          <p:cNvPr id="1026" name="Picture 2" descr="marketing ">
            <a:extLst>
              <a:ext uri="{FF2B5EF4-FFF2-40B4-BE49-F238E27FC236}">
                <a16:creationId xmlns:a16="http://schemas.microsoft.com/office/drawing/2014/main" id="{C8668963-C55D-5B86-AEF7-8F41C887C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31" y="1327978"/>
            <a:ext cx="1963421" cy="230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216;p20"/>
          <p:cNvSpPr txBox="1">
            <a:spLocks noGrp="1"/>
          </p:cNvSpPr>
          <p:nvPr>
            <p:ph type="title"/>
          </p:nvPr>
        </p:nvSpPr>
        <p:spPr>
          <a:xfrm>
            <a:off x="368075" y="358887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/>
              <a:t>TECNICAS DE RECOLECCIÓN DE INFORMACIÓN</a:t>
            </a:r>
            <a:br>
              <a:rPr lang="es-CO" sz="3200" dirty="0"/>
            </a:br>
            <a:r>
              <a:rPr lang="es-CO" sz="3200" dirty="0"/>
              <a:t> </a:t>
            </a:r>
          </a:p>
        </p:txBody>
      </p:sp>
      <p:sp>
        <p:nvSpPr>
          <p:cNvPr id="1048675" name="CuadroTexto 1"/>
          <p:cNvSpPr txBox="1"/>
          <p:nvPr/>
        </p:nvSpPr>
        <p:spPr>
          <a:xfrm>
            <a:off x="690213" y="1932013"/>
            <a:ext cx="430512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rgbClr val="202124"/>
                </a:solidFill>
                <a:latin typeface="Roboto" panose="02000000000000000000" pitchFamily="2" charset="0"/>
              </a:rPr>
              <a:t>Por medio </a:t>
            </a:r>
            <a:r>
              <a:rPr lang="es-MX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 la aplicación de la encuesta, se logra la identificación y análisis de las necesidades y expectativas de los clientes, evidenciando la calidad de la atención brindada hacia estos usuarios.</a:t>
            </a:r>
            <a:endParaRPr lang="es-CO" dirty="0"/>
          </a:p>
        </p:txBody>
      </p:sp>
      <p:pic>
        <p:nvPicPr>
          <p:cNvPr id="20971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4656" y="1710314"/>
            <a:ext cx="1983805" cy="1722871"/>
          </a:xfrm>
          <a:prstGeom prst="rect">
            <a:avLst/>
          </a:prstGeom>
          <a:noFill/>
        </p:spPr>
      </p:pic>
      <p:pic>
        <p:nvPicPr>
          <p:cNvPr id="2" name="Picture 2" descr="marketing ">
            <a:extLst>
              <a:ext uri="{FF2B5EF4-FFF2-40B4-BE49-F238E27FC236}">
                <a16:creationId xmlns:a16="http://schemas.microsoft.com/office/drawing/2014/main" id="{D2C17F79-E3E5-D216-60AD-33FF3DC32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182" y="3441461"/>
            <a:ext cx="1879976" cy="18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ítulo 11"/>
          <p:cNvSpPr>
            <a:spLocks noGrp="1"/>
          </p:cNvSpPr>
          <p:nvPr>
            <p:ph type="title"/>
          </p:nvPr>
        </p:nvSpPr>
        <p:spPr>
          <a:xfrm>
            <a:off x="333022" y="240443"/>
            <a:ext cx="8238900" cy="561600"/>
          </a:xfrm>
        </p:spPr>
        <p:txBody>
          <a:bodyPr>
            <a:normAutofit fontScale="90000"/>
          </a:bodyPr>
          <a:lstStyle/>
          <a:p>
            <a:r>
              <a:rPr lang="es-CO" sz="3600" dirty="0"/>
              <a:t>ENTREVISTA</a:t>
            </a:r>
          </a:p>
        </p:txBody>
      </p:sp>
      <p:sp>
        <p:nvSpPr>
          <p:cNvPr id="1048670" name="CuadroTexto 4"/>
          <p:cNvSpPr txBox="1"/>
          <p:nvPr/>
        </p:nvSpPr>
        <p:spPr>
          <a:xfrm>
            <a:off x="1896729" y="728639"/>
            <a:ext cx="6327226" cy="1524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dirty="0"/>
              <a:t>La encuesta refleja cómo la atención al cliente mejora los procesos del sistema de información en el centro médico, optimizando la gestión de citas, historial y devoluciones para una mejor experiencia del paciente.</a:t>
            </a:r>
          </a:p>
        </p:txBody>
      </p:sp>
      <p:pic>
        <p:nvPicPr>
          <p:cNvPr id="2097159" name="Picture 2" descr="Interview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3911" y="3584659"/>
            <a:ext cx="1840089" cy="1558841"/>
          </a:xfrm>
          <a:prstGeom prst="rect">
            <a:avLst/>
          </a:prstGeom>
          <a:noFill/>
        </p:spPr>
      </p:pic>
      <p:pic>
        <p:nvPicPr>
          <p:cNvPr id="11266" name="Picture 2" descr="Análisis de la satisfacción del usuario en centros de salud ...">
            <a:extLst>
              <a:ext uri="{FF2B5EF4-FFF2-40B4-BE49-F238E27FC236}">
                <a16:creationId xmlns:a16="http://schemas.microsoft.com/office/drawing/2014/main" id="{B9DE753A-F922-F2B4-C52B-70BF251F9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15729" r="1695" b="24362"/>
          <a:stretch/>
        </p:blipFill>
        <p:spPr bwMode="auto">
          <a:xfrm>
            <a:off x="0" y="2478595"/>
            <a:ext cx="5416658" cy="266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216;p20"/>
          <p:cNvSpPr txBox="1">
            <a:spLocks noGrp="1"/>
          </p:cNvSpPr>
          <p:nvPr>
            <p:ph type="title"/>
          </p:nvPr>
        </p:nvSpPr>
        <p:spPr>
          <a:xfrm>
            <a:off x="-48326" y="111251"/>
            <a:ext cx="9240651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/>
              <a:t>REQUISITOS</a:t>
            </a:r>
            <a:br>
              <a:rPr lang="es-CO" sz="3200" dirty="0"/>
            </a:br>
            <a:endParaRPr lang="es-CO" sz="3200" dirty="0"/>
          </a:p>
        </p:txBody>
      </p:sp>
      <p:sp>
        <p:nvSpPr>
          <p:cNvPr id="1048679" name="Rectángulo 6"/>
          <p:cNvSpPr/>
          <p:nvPr/>
        </p:nvSpPr>
        <p:spPr>
          <a:xfrm>
            <a:off x="0" y="1177290"/>
            <a:ext cx="1694579" cy="463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MX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80" name="CuadroTexto 6"/>
          <p:cNvSpPr txBox="1"/>
          <p:nvPr/>
        </p:nvSpPr>
        <p:spPr>
          <a:xfrm>
            <a:off x="322742" y="1408830"/>
            <a:ext cx="4128883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Iniciar sesión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Cerrar sesión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Implementar la seguridad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ingresar al sistema NOVA EPS. </a:t>
            </a:r>
          </a:p>
          <a:p>
            <a:endParaRPr lang="es-CO" sz="900" dirty="0"/>
          </a:p>
        </p:txBody>
      </p:sp>
      <p:sp>
        <p:nvSpPr>
          <p:cNvPr id="1048681" name="CuadroTexto 7"/>
          <p:cNvSpPr txBox="1"/>
          <p:nvPr/>
        </p:nvSpPr>
        <p:spPr>
          <a:xfrm>
            <a:off x="4828719" y="1408830"/>
            <a:ext cx="39925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Rendimiento del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Disponibilidad del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uso del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manejo del tiempo.</a:t>
            </a:r>
            <a:endParaRPr lang="es-CO" sz="1800" dirty="0"/>
          </a:p>
        </p:txBody>
      </p:sp>
      <p:sp>
        <p:nvSpPr>
          <p:cNvPr id="1048682" name="CuadroTexto 9"/>
          <p:cNvSpPr txBox="1"/>
          <p:nvPr/>
        </p:nvSpPr>
        <p:spPr>
          <a:xfrm>
            <a:off x="2984938" y="4508945"/>
            <a:ext cx="8517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s-ES" sz="14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 action="ppaction://hlinkfile"/>
              </a:rPr>
              <a:t>REQUISITOS FUNCIONALES .docx</a:t>
            </a:r>
            <a:endParaRPr lang="es-E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F7288FC-B7FA-43F1-B9DC-5530944B81DF}"/>
              </a:ext>
            </a:extLst>
          </p:cNvPr>
          <p:cNvSpPr txBox="1"/>
          <p:nvPr/>
        </p:nvSpPr>
        <p:spPr>
          <a:xfrm>
            <a:off x="847289" y="1095483"/>
            <a:ext cx="2921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FUNCIONALES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009736-70C6-4002-A7E1-60B368E6A310}"/>
              </a:ext>
            </a:extLst>
          </p:cNvPr>
          <p:cNvSpPr txBox="1"/>
          <p:nvPr/>
        </p:nvSpPr>
        <p:spPr>
          <a:xfrm>
            <a:off x="5490871" y="1095482"/>
            <a:ext cx="2921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 FUNCIONALES </a:t>
            </a:r>
          </a:p>
        </p:txBody>
      </p:sp>
      <p:pic>
        <p:nvPicPr>
          <p:cNvPr id="3" name="Picture 2" descr="marketing ">
            <a:extLst>
              <a:ext uri="{FF2B5EF4-FFF2-40B4-BE49-F238E27FC236}">
                <a16:creationId xmlns:a16="http://schemas.microsoft.com/office/drawing/2014/main" id="{EE8DF4B9-FD8B-0051-D633-26D54CDAD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953" y="3510804"/>
            <a:ext cx="1779372" cy="177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ítulo 2"/>
          <p:cNvSpPr>
            <a:spLocks noGrp="1"/>
          </p:cNvSpPr>
          <p:nvPr>
            <p:ph type="title"/>
          </p:nvPr>
        </p:nvSpPr>
        <p:spPr>
          <a:xfrm>
            <a:off x="452550" y="0"/>
            <a:ext cx="8238900" cy="561600"/>
          </a:xfrm>
        </p:spPr>
        <p:txBody>
          <a:bodyPr/>
          <a:lstStyle/>
          <a:p>
            <a:r>
              <a:rPr lang="es-CO" sz="3200" dirty="0"/>
              <a:t>PROTOTIPO SCORTS UNIFORMS</a:t>
            </a:r>
          </a:p>
        </p:txBody>
      </p:sp>
      <p:pic>
        <p:nvPicPr>
          <p:cNvPr id="2097163" name="Imagen 4" descr="Interfaz de usuario gráfica, Aplicación, Escala de tiempo  Descripción generada automá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942" y="561600"/>
            <a:ext cx="4834116" cy="41119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ítulo 2"/>
          <p:cNvSpPr>
            <a:spLocks noGrp="1"/>
          </p:cNvSpPr>
          <p:nvPr>
            <p:ph type="title"/>
          </p:nvPr>
        </p:nvSpPr>
        <p:spPr>
          <a:xfrm>
            <a:off x="373447" y="138782"/>
            <a:ext cx="8471297" cy="561600"/>
          </a:xfrm>
        </p:spPr>
        <p:txBody>
          <a:bodyPr/>
          <a:lstStyle/>
          <a:p>
            <a:r>
              <a:rPr lang="es-CO" sz="3200" dirty="0"/>
              <a:t>SISTEMA DE CONTROL DE VERSIONES</a:t>
            </a:r>
          </a:p>
        </p:txBody>
      </p:sp>
      <p:sp>
        <p:nvSpPr>
          <p:cNvPr id="1048686" name="AutoShape 2" descr="Qué es GitHub y por qué es útil en la actualidad 💻 | HACK A BOSS"/>
          <p:cNvSpPr>
            <a:spLocks noChangeAspect="1" noChangeArrowheads="1"/>
          </p:cNvSpPr>
          <p:nvPr/>
        </p:nvSpPr>
        <p:spPr bwMode="auto">
          <a:xfrm>
            <a:off x="860250" y="198634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48687" name="AutoShape 4" descr="Forum - Git y GitHub - Azul Scho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97162" name="Picture 4" descr="GitHub – Joel Vitelli -Sr. SDET Autom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8349" y="979817"/>
            <a:ext cx="4662487" cy="2622649"/>
          </a:xfrm>
          <a:prstGeom prst="rect">
            <a:avLst/>
          </a:prstGeom>
          <a:noFill/>
        </p:spPr>
      </p:pic>
      <p:sp>
        <p:nvSpPr>
          <p:cNvPr id="1048688" name="Flecha a la derecha con bandas 6"/>
          <p:cNvSpPr/>
          <p:nvPr/>
        </p:nvSpPr>
        <p:spPr>
          <a:xfrm rot="5400000">
            <a:off x="4239737" y="3673668"/>
            <a:ext cx="288509" cy="2905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8689" name="Rectángulo 4"/>
          <p:cNvSpPr/>
          <p:nvPr/>
        </p:nvSpPr>
        <p:spPr>
          <a:xfrm>
            <a:off x="2166336" y="3963201"/>
            <a:ext cx="4719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800" dirty="0">
                <a:hlinkClick r:id="rId3"/>
              </a:rPr>
              <a:t>https://github.com/geraldine1219/uniformess</a:t>
            </a:r>
            <a:endParaRPr lang="es-CO" sz="1800" dirty="0"/>
          </a:p>
        </p:txBody>
      </p:sp>
      <p:pic>
        <p:nvPicPr>
          <p:cNvPr id="2" name="Picture 2" descr="marketing ">
            <a:extLst>
              <a:ext uri="{FF2B5EF4-FFF2-40B4-BE49-F238E27FC236}">
                <a16:creationId xmlns:a16="http://schemas.microsoft.com/office/drawing/2014/main" id="{A74B0E7F-DD59-08A6-4A97-A41411401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32" y="3651544"/>
            <a:ext cx="1623640" cy="162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912;p37"/>
          <p:cNvSpPr txBox="1">
            <a:spLocks noGrp="1"/>
          </p:cNvSpPr>
          <p:nvPr>
            <p:ph type="title" idx="4294967295"/>
          </p:nvPr>
        </p:nvSpPr>
        <p:spPr>
          <a:xfrm>
            <a:off x="0" y="2030413"/>
            <a:ext cx="7046913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4400" dirty="0">
                <a:latin typeface="Arial"/>
                <a:ea typeface="Arial"/>
                <a:cs typeface="Arial"/>
                <a:sym typeface="Arial"/>
              </a:rPr>
              <a:t>GRACIAS</a:t>
            </a:r>
            <a:r>
              <a:rPr lang="es-MX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95" name="Google Shape;913;p37"/>
          <p:cNvSpPr txBox="1">
            <a:spLocks noGrp="1"/>
          </p:cNvSpPr>
          <p:nvPr>
            <p:ph type="body" idx="4294967295"/>
          </p:nvPr>
        </p:nvSpPr>
        <p:spPr>
          <a:xfrm>
            <a:off x="524246" y="3418046"/>
            <a:ext cx="6270625" cy="1262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2000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Geraldine rocha </a:t>
            </a:r>
          </a:p>
        </p:txBody>
      </p:sp>
      <p:grpSp>
        <p:nvGrpSpPr>
          <p:cNvPr id="88" name="Google Shape;915;p37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89" name="Google Shape;916;p3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90" name="Google Shape;917;p3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048696" name="Google Shape;918;p3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697" name="Google Shape;919;p3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8698" name="Google Shape;920;p3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21;p3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92" name="Google Shape;922;p3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048699" name="Google Shape;923;p3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00" name="Google Shape;924;p3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" name="Google Shape;925;p3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048701" name="Google Shape;926;p3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02" name="Google Shape;927;p3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03" name="Google Shape;928;p3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04" name="Google Shape;929;p3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" name="Google Shape;930;p3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95" name="Google Shape;931;p3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048705" name="Google Shape;932;p3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06" name="Google Shape;933;p3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" name="Google Shape;934;p3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048707" name="Google Shape;935;p3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08" name="Google Shape;936;p3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09" name="Google Shape;937;p3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10" name="Google Shape;938;p3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7" name="Google Shape;939;p3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98" name="Google Shape;940;p3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048711" name="Google Shape;941;p3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12" name="Google Shape;942;p3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" name="Google Shape;943;p3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048713" name="Google Shape;944;p3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14" name="Google Shape;945;p3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0" name="Google Shape;946;p3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01" name="Google Shape;947;p3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048715" name="Google Shape;948;p3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16" name="Google Shape;949;p3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2" name="Google Shape;950;p3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048717" name="Google Shape;951;p3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18" name="Google Shape;952;p3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19" name="Google Shape;953;p3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20" name="Google Shape;954;p3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21" name="Google Shape;955;p3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Marcador de texto 1"/>
          <p:cNvSpPr>
            <a:spLocks noGrp="1"/>
          </p:cNvSpPr>
          <p:nvPr>
            <p:ph type="body" idx="1"/>
          </p:nvPr>
        </p:nvSpPr>
        <p:spPr>
          <a:xfrm>
            <a:off x="562708" y="937846"/>
            <a:ext cx="8641280" cy="3631029"/>
          </a:xfrm>
        </p:spPr>
        <p:txBody>
          <a:bodyPr/>
          <a:lstStyle/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3" action="ppaction://hlinksldjump"/>
              </a:rPr>
              <a:t>Pregunta problema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…………………………………………………………………………………………………..3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4" action="ppaction://hlinksldjump"/>
              </a:rPr>
              <a:t>Objetivo general 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………………………………………………………………………………………………………..4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5" action="ppaction://hlinksldjump"/>
              </a:rPr>
              <a:t>Objetivos específicos 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…………………………………………………………………..……………………………5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6" action="ppaction://hlinksldjump"/>
              </a:rPr>
              <a:t>Planteamiento del problema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………………………………………………………………………………….6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7" action="ppaction://hlinksldjump"/>
              </a:rPr>
              <a:t>Alcance del proyecto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………………………………………………………………………………………………….7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8" action="ppaction://hlinksldjump"/>
              </a:rPr>
              <a:t>Justificación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…………………………………………………………………………………………………………………..8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9" action="ppaction://hlinksldjump"/>
              </a:rPr>
              <a:t>Mapa BPMN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…………………………………………………………………………………………………………………..9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10" action="ppaction://hlinksldjump"/>
              </a:rPr>
              <a:t>Técnicas de recolección de información  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………………………………………………………….10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11" action="ppaction://hlinksldjump"/>
              </a:rPr>
              <a:t>Requisitos funcionales y no funcionales 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……………………………………………………………11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12" action="ppaction://hlinksldjump"/>
              </a:rPr>
              <a:t>Sistema de control de versiones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……………………………………………………………………………12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13" action="ppaction://hlinksldjump"/>
              </a:rPr>
              <a:t>Prototipo Scorts Uniforms</a:t>
            </a:r>
            <a:r>
              <a:rPr lang="es-CO" dirty="0">
                <a:solidFill>
                  <a:schemeClr val="accent2"/>
                </a:solidFill>
              </a:rPr>
              <a:t>.......................................................................................................14</a:t>
            </a:r>
          </a:p>
        </p:txBody>
      </p:sp>
      <p:sp>
        <p:nvSpPr>
          <p:cNvPr id="1048591" name="Título 2"/>
          <p:cNvSpPr>
            <a:spLocks noGrp="1"/>
          </p:cNvSpPr>
          <p:nvPr>
            <p:ph type="title"/>
          </p:nvPr>
        </p:nvSpPr>
        <p:spPr>
          <a:xfrm>
            <a:off x="185100" y="479209"/>
            <a:ext cx="8238900" cy="561600"/>
          </a:xfrm>
        </p:spPr>
        <p:txBody>
          <a:bodyPr/>
          <a:lstStyle/>
          <a:p>
            <a:r>
              <a:rPr lang="es-CO" dirty="0"/>
              <a:t>TABLA DE CONTENIDO </a:t>
            </a:r>
          </a:p>
        </p:txBody>
      </p:sp>
      <p:pic>
        <p:nvPicPr>
          <p:cNvPr id="2" name="Picture 2" descr="marketing ">
            <a:extLst>
              <a:ext uri="{FF2B5EF4-FFF2-40B4-BE49-F238E27FC236}">
                <a16:creationId xmlns:a16="http://schemas.microsoft.com/office/drawing/2014/main" id="{2CC50E14-FA39-23D5-0966-5F20FAF7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554" y="4114574"/>
            <a:ext cx="1099434" cy="10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96;p16"/>
          <p:cNvSpPr txBox="1">
            <a:spLocks noGrp="1"/>
          </p:cNvSpPr>
          <p:nvPr>
            <p:ph type="title"/>
          </p:nvPr>
        </p:nvSpPr>
        <p:spPr>
          <a:xfrm>
            <a:off x="0" y="310973"/>
            <a:ext cx="5508976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200" dirty="0"/>
              <a:t>OBJETIVO GENERAL</a:t>
            </a:r>
            <a:endParaRPr sz="3200" dirty="0"/>
          </a:p>
        </p:txBody>
      </p:sp>
      <p:sp>
        <p:nvSpPr>
          <p:cNvPr id="1048602" name="CuadroTexto 32"/>
          <p:cNvSpPr txBox="1"/>
          <p:nvPr/>
        </p:nvSpPr>
        <p:spPr>
          <a:xfrm>
            <a:off x="235734" y="1216971"/>
            <a:ext cx="51412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/>
              <a:t>Desarrollar un software de agendamiento de citas para un centro de salud que permita a los pacientes programar, modificar y cancelar citas médicas de manera eficiente, garantizando una mejor gestión del tiempo y recursos del centro.</a:t>
            </a:r>
          </a:p>
        </p:txBody>
      </p:sp>
      <p:pic>
        <p:nvPicPr>
          <p:cNvPr id="2097152" name="Picture 2" descr="Sistema informático - Wikipedia, la enciclopedia lib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172" y="1062990"/>
            <a:ext cx="3052094" cy="40805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128;p17"/>
          <p:cNvSpPr txBox="1">
            <a:spLocks noGrp="1"/>
          </p:cNvSpPr>
          <p:nvPr>
            <p:ph type="title"/>
          </p:nvPr>
        </p:nvSpPr>
        <p:spPr>
          <a:xfrm>
            <a:off x="353901" y="0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200" dirty="0"/>
              <a:t>OBJETIVOS ESPECIFICOS</a:t>
            </a:r>
            <a:endParaRPr sz="3200" dirty="0"/>
          </a:p>
        </p:txBody>
      </p:sp>
      <p:sp>
        <p:nvSpPr>
          <p:cNvPr id="1048606" name="CuadroTexto 18"/>
          <p:cNvSpPr txBox="1"/>
          <p:nvPr/>
        </p:nvSpPr>
        <p:spPr>
          <a:xfrm>
            <a:off x="1219200" y="664838"/>
            <a:ext cx="68384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Diseñar una plataforma web intuitiva que facilite a los pacientes el acceso a la programación de citas médicas.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Implementar un sistema de notificaciones automatizadas para recordar las citas programadas y reducir la tasa de inasistencia.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Desarrollar un módulo de gestión para los profesionales de la salud que les permita administrar su disponibilidad y consultas agendadas.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Garantizar la seguridad y privacidad de los datos de los pacientes mediante protocolos de encriptación y autenticación segura.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Integrar un sistema de reportes que permita al centro de salud analizar la demanda de citas y optimizar sus servicios.</a:t>
            </a:r>
          </a:p>
        </p:txBody>
      </p:sp>
      <p:pic>
        <p:nvPicPr>
          <p:cNvPr id="2" name="Picture 2" descr="marketing ">
            <a:extLst>
              <a:ext uri="{FF2B5EF4-FFF2-40B4-BE49-F238E27FC236}">
                <a16:creationId xmlns:a16="http://schemas.microsoft.com/office/drawing/2014/main" id="{D014536F-68A8-E0FF-9513-D888EE44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950" y="3884246"/>
            <a:ext cx="1382484" cy="138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ítulo 1"/>
          <p:cNvSpPr>
            <a:spLocks noGrp="1"/>
          </p:cNvSpPr>
          <p:nvPr>
            <p:ph type="title"/>
          </p:nvPr>
        </p:nvSpPr>
        <p:spPr>
          <a:xfrm>
            <a:off x="1789725" y="316524"/>
            <a:ext cx="6447501" cy="990600"/>
          </a:xfrm>
        </p:spPr>
        <p:txBody>
          <a:bodyPr/>
          <a:lstStyle/>
          <a:p>
            <a:r>
              <a:rPr lang="en" dirty="0"/>
              <a:t>PLANTEAMIENTO DEL PROBLEMA </a:t>
            </a:r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415CEC6-B6CB-46F8-B895-C607F76F2533}"/>
              </a:ext>
            </a:extLst>
          </p:cNvPr>
          <p:cNvSpPr txBox="1"/>
          <p:nvPr/>
        </p:nvSpPr>
        <p:spPr>
          <a:xfrm>
            <a:off x="1018898" y="973075"/>
            <a:ext cx="7672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/>
              <a:t>En muchos centros de salud, la gestión de citas médicas sigue realizándose de manera manual o mediante sistemas poco eficientes, lo que genera largas esperas, errores en la asignación de turnos y dificultades en la organización de la agenda de los profesionales de la salud. Esto afecta tanto a los pacientes, que experimentan demoras en la atención, como a los médicos, que pueden enfrentar sobrecarga de trabajo o tiempos muertos en su jornada.</a:t>
            </a:r>
          </a:p>
        </p:txBody>
      </p:sp>
      <p:pic>
        <p:nvPicPr>
          <p:cNvPr id="3" name="Picture 2" descr="marketing ">
            <a:extLst>
              <a:ext uri="{FF2B5EF4-FFF2-40B4-BE49-F238E27FC236}">
                <a16:creationId xmlns:a16="http://schemas.microsoft.com/office/drawing/2014/main" id="{873A63BD-BDFE-9B5F-9E02-34A238C33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69" y="3899877"/>
            <a:ext cx="1348843" cy="134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184;p19"/>
          <p:cNvSpPr txBox="1">
            <a:spLocks noGrp="1"/>
          </p:cNvSpPr>
          <p:nvPr>
            <p:ph type="title"/>
          </p:nvPr>
        </p:nvSpPr>
        <p:spPr>
          <a:xfrm>
            <a:off x="382783" y="135350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 dirty="0"/>
              <a:t>PREGUNTA DE PROBLEMA </a:t>
            </a:r>
          </a:p>
        </p:txBody>
      </p:sp>
      <p:grpSp>
        <p:nvGrpSpPr>
          <p:cNvPr id="41" name="Google Shape;186;p19"/>
          <p:cNvGrpSpPr/>
          <p:nvPr/>
        </p:nvGrpSpPr>
        <p:grpSpPr>
          <a:xfrm>
            <a:off x="153674" y="293511"/>
            <a:ext cx="7240549" cy="4714638"/>
            <a:chOff x="378773" y="1520725"/>
            <a:chExt cx="6099977" cy="2514600"/>
          </a:xfrm>
        </p:grpSpPr>
        <p:sp>
          <p:nvSpPr>
            <p:cNvPr id="1048596" name="Google Shape;189;p19"/>
            <p:cNvSpPr/>
            <p:nvPr/>
          </p:nvSpPr>
          <p:spPr>
            <a:xfrm>
              <a:off x="378773" y="2329350"/>
              <a:ext cx="6099977" cy="6996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cxnSp>
          <p:nvCxnSpPr>
            <p:cNvPr id="3145728" name="Google Shape;190;p19"/>
            <p:cNvCxnSpPr>
              <a:cxnSpLocks/>
            </p:cNvCxnSpPr>
            <p:nvPr/>
          </p:nvCxnSpPr>
          <p:spPr>
            <a:xfrm>
              <a:off x="378773" y="1520725"/>
              <a:ext cx="0" cy="2514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597" name="Google Shape;211;p19"/>
          <p:cNvSpPr/>
          <p:nvPr/>
        </p:nvSpPr>
        <p:spPr>
          <a:xfrm>
            <a:off x="617222" y="1004328"/>
            <a:ext cx="720088" cy="783022"/>
          </a:xfrm>
          <a:custGeom>
            <a:avLst/>
            <a:gdLst/>
            <a:ahLst/>
            <a:cxnLst/>
            <a:rect l="l" t="t" r="r" b="b"/>
            <a:pathLst>
              <a:path w="316530" h="539850" extrusionOk="0">
                <a:moveTo>
                  <a:pt x="269779" y="45959"/>
                </a:moveTo>
                <a:cubicBezTo>
                  <a:pt x="239903" y="16293"/>
                  <a:pt x="200349" y="0"/>
                  <a:pt x="158276" y="0"/>
                </a:cubicBezTo>
                <a:cubicBezTo>
                  <a:pt x="157895" y="0"/>
                  <a:pt x="157507" y="1"/>
                  <a:pt x="157126" y="4"/>
                </a:cubicBezTo>
                <a:cubicBezTo>
                  <a:pt x="116101" y="293"/>
                  <a:pt x="77247" y="16346"/>
                  <a:pt x="47720" y="45205"/>
                </a:cubicBezTo>
                <a:cubicBezTo>
                  <a:pt x="18184" y="74073"/>
                  <a:pt x="1261" y="112552"/>
                  <a:pt x="67" y="153556"/>
                </a:cubicBezTo>
                <a:cubicBezTo>
                  <a:pt x="-1220" y="197748"/>
                  <a:pt x="16176" y="240771"/>
                  <a:pt x="47793" y="271594"/>
                </a:cubicBezTo>
                <a:cubicBezTo>
                  <a:pt x="61493" y="284950"/>
                  <a:pt x="69038" y="302495"/>
                  <a:pt x="69038" y="320998"/>
                </a:cubicBezTo>
                <a:lnTo>
                  <a:pt x="69038" y="463867"/>
                </a:lnTo>
                <a:lnTo>
                  <a:pt x="96389" y="463867"/>
                </a:lnTo>
                <a:lnTo>
                  <a:pt x="96389" y="492389"/>
                </a:lnTo>
                <a:cubicBezTo>
                  <a:pt x="96389" y="518559"/>
                  <a:pt x="117680" y="539850"/>
                  <a:pt x="143850" y="539850"/>
                </a:cubicBezTo>
                <a:lnTo>
                  <a:pt x="172678" y="539850"/>
                </a:lnTo>
                <a:cubicBezTo>
                  <a:pt x="198848" y="539850"/>
                  <a:pt x="220139" y="518559"/>
                  <a:pt x="220139" y="492389"/>
                </a:cubicBezTo>
                <a:lnTo>
                  <a:pt x="220139" y="463867"/>
                </a:lnTo>
                <a:lnTo>
                  <a:pt x="247491" y="463867"/>
                </a:lnTo>
                <a:lnTo>
                  <a:pt x="247491" y="320996"/>
                </a:lnTo>
                <a:cubicBezTo>
                  <a:pt x="247491" y="302732"/>
                  <a:pt x="255188" y="284771"/>
                  <a:pt x="268608" y="271717"/>
                </a:cubicBezTo>
                <a:cubicBezTo>
                  <a:pt x="299511" y="241658"/>
                  <a:pt x="316531" y="201367"/>
                  <a:pt x="316531" y="158266"/>
                </a:cubicBezTo>
                <a:cubicBezTo>
                  <a:pt x="316531" y="115780"/>
                  <a:pt x="299927" y="75895"/>
                  <a:pt x="269779" y="45959"/>
                </a:cubicBezTo>
                <a:close/>
                <a:moveTo>
                  <a:pt x="188499" y="492389"/>
                </a:moveTo>
                <a:cubicBezTo>
                  <a:pt x="188499" y="501113"/>
                  <a:pt x="181402" y="508210"/>
                  <a:pt x="172679" y="508210"/>
                </a:cubicBezTo>
                <a:lnTo>
                  <a:pt x="143851" y="508210"/>
                </a:lnTo>
                <a:cubicBezTo>
                  <a:pt x="135128" y="508210"/>
                  <a:pt x="128031" y="501113"/>
                  <a:pt x="128031" y="492389"/>
                </a:cubicBezTo>
                <a:lnTo>
                  <a:pt x="128031" y="463867"/>
                </a:lnTo>
                <a:lnTo>
                  <a:pt x="188499" y="463867"/>
                </a:lnTo>
                <a:close/>
                <a:moveTo>
                  <a:pt x="215850" y="432227"/>
                </a:moveTo>
                <a:lnTo>
                  <a:pt x="100679" y="432227"/>
                </a:lnTo>
                <a:lnTo>
                  <a:pt x="100679" y="369598"/>
                </a:lnTo>
                <a:lnTo>
                  <a:pt x="215850" y="369598"/>
                </a:lnTo>
                <a:close/>
                <a:moveTo>
                  <a:pt x="158265" y="222037"/>
                </a:moveTo>
                <a:cubicBezTo>
                  <a:pt x="135778" y="222037"/>
                  <a:pt x="117483" y="203742"/>
                  <a:pt x="117483" y="181255"/>
                </a:cubicBezTo>
                <a:cubicBezTo>
                  <a:pt x="117483" y="158768"/>
                  <a:pt x="135778" y="140474"/>
                  <a:pt x="158265" y="140474"/>
                </a:cubicBezTo>
                <a:cubicBezTo>
                  <a:pt x="180751" y="140474"/>
                  <a:pt x="199046" y="158768"/>
                  <a:pt x="199046" y="181255"/>
                </a:cubicBezTo>
                <a:cubicBezTo>
                  <a:pt x="199046" y="203742"/>
                  <a:pt x="180751" y="222037"/>
                  <a:pt x="158265" y="222037"/>
                </a:cubicBezTo>
                <a:close/>
                <a:moveTo>
                  <a:pt x="246548" y="249036"/>
                </a:moveTo>
                <a:cubicBezTo>
                  <a:pt x="227040" y="268011"/>
                  <a:pt x="215851" y="294240"/>
                  <a:pt x="215851" y="320996"/>
                </a:cubicBezTo>
                <a:lnTo>
                  <a:pt x="215851" y="337958"/>
                </a:lnTo>
                <a:lnTo>
                  <a:pt x="174086" y="337958"/>
                </a:lnTo>
                <a:lnTo>
                  <a:pt x="174086" y="251916"/>
                </a:lnTo>
                <a:cubicBezTo>
                  <a:pt x="206433" y="244677"/>
                  <a:pt x="230688" y="215755"/>
                  <a:pt x="230688" y="181256"/>
                </a:cubicBezTo>
                <a:cubicBezTo>
                  <a:pt x="230688" y="141323"/>
                  <a:pt x="198199" y="108834"/>
                  <a:pt x="158266" y="108834"/>
                </a:cubicBezTo>
                <a:cubicBezTo>
                  <a:pt x="118332" y="108834"/>
                  <a:pt x="85843" y="141323"/>
                  <a:pt x="85843" y="181256"/>
                </a:cubicBezTo>
                <a:cubicBezTo>
                  <a:pt x="85843" y="215755"/>
                  <a:pt x="110098" y="244678"/>
                  <a:pt x="142445" y="251916"/>
                </a:cubicBezTo>
                <a:lnTo>
                  <a:pt x="142445" y="337958"/>
                </a:lnTo>
                <a:lnTo>
                  <a:pt x="100680" y="337958"/>
                </a:lnTo>
                <a:lnTo>
                  <a:pt x="100680" y="320997"/>
                </a:lnTo>
                <a:cubicBezTo>
                  <a:pt x="100680" y="294283"/>
                  <a:pt x="89454" y="268018"/>
                  <a:pt x="69881" y="248937"/>
                </a:cubicBezTo>
                <a:cubicBezTo>
                  <a:pt x="44211" y="223912"/>
                  <a:pt x="30649" y="190366"/>
                  <a:pt x="31694" y="154476"/>
                </a:cubicBezTo>
                <a:cubicBezTo>
                  <a:pt x="32647" y="121710"/>
                  <a:pt x="46193" y="90939"/>
                  <a:pt x="69835" y="67832"/>
                </a:cubicBezTo>
                <a:cubicBezTo>
                  <a:pt x="93476" y="44726"/>
                  <a:pt x="124556" y="31875"/>
                  <a:pt x="157350" y="31643"/>
                </a:cubicBezTo>
                <a:cubicBezTo>
                  <a:pt x="191312" y="31375"/>
                  <a:pt x="223365" y="44459"/>
                  <a:pt x="247485" y="68409"/>
                </a:cubicBezTo>
                <a:cubicBezTo>
                  <a:pt x="271607" y="92361"/>
                  <a:pt x="284891" y="124273"/>
                  <a:pt x="284891" y="158265"/>
                </a:cubicBezTo>
                <a:cubicBezTo>
                  <a:pt x="284890" y="192749"/>
                  <a:pt x="271273" y="224986"/>
                  <a:pt x="246548" y="2490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8" name="CuadroTexto 30"/>
          <p:cNvSpPr txBox="1"/>
          <p:nvPr/>
        </p:nvSpPr>
        <p:spPr>
          <a:xfrm>
            <a:off x="91150" y="2020556"/>
            <a:ext cx="73030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¿Cómo desarrollar un sistema de agendamiento de citas médicas que optimice la gestión del tiempo y recursos en un centro de salud, mejorando la experiencia del paciente y del personal médico?</a:t>
            </a:r>
            <a:endParaRPr lang="es-CO" sz="1600" dirty="0"/>
          </a:p>
        </p:txBody>
      </p:sp>
      <p:pic>
        <p:nvPicPr>
          <p:cNvPr id="2" name="Picture 2" descr="marketing ">
            <a:extLst>
              <a:ext uri="{FF2B5EF4-FFF2-40B4-BE49-F238E27FC236}">
                <a16:creationId xmlns:a16="http://schemas.microsoft.com/office/drawing/2014/main" id="{371046F5-D9E8-D53D-0D85-375C56CF1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385" y="3354497"/>
            <a:ext cx="1951309" cy="19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580;p29"/>
          <p:cNvSpPr txBox="1">
            <a:spLocks noGrp="1"/>
          </p:cNvSpPr>
          <p:nvPr>
            <p:ph type="title"/>
          </p:nvPr>
        </p:nvSpPr>
        <p:spPr>
          <a:xfrm>
            <a:off x="295781" y="485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ALCANCE DEL PROYECTO</a:t>
            </a:r>
            <a:endParaRPr sz="3200" dirty="0"/>
          </a:p>
        </p:txBody>
      </p:sp>
      <p:sp>
        <p:nvSpPr>
          <p:cNvPr id="1048632" name="Google Shape;582;p29"/>
          <p:cNvSpPr/>
          <p:nvPr/>
        </p:nvSpPr>
        <p:spPr>
          <a:xfrm>
            <a:off x="2484784" y="681178"/>
            <a:ext cx="3949500" cy="3949500"/>
          </a:xfrm>
          <a:prstGeom prst="blockArc">
            <a:avLst>
              <a:gd name="adj1" fmla="val 10800000"/>
              <a:gd name="adj2" fmla="val 99397"/>
              <a:gd name="adj3" fmla="val 81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8633" name="Google Shape;587;p29"/>
          <p:cNvSpPr/>
          <p:nvPr/>
        </p:nvSpPr>
        <p:spPr>
          <a:xfrm>
            <a:off x="2676416" y="875586"/>
            <a:ext cx="621900" cy="62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8634" name="Google Shape;592;p29"/>
          <p:cNvSpPr/>
          <p:nvPr/>
        </p:nvSpPr>
        <p:spPr>
          <a:xfrm>
            <a:off x="5504733" y="901153"/>
            <a:ext cx="621900" cy="62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8636" name="Google Shape;596;p29"/>
          <p:cNvSpPr/>
          <p:nvPr/>
        </p:nvSpPr>
        <p:spPr>
          <a:xfrm>
            <a:off x="2250572" y="2199505"/>
            <a:ext cx="621900" cy="62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8637" name="Google Shape;601;p29"/>
          <p:cNvSpPr/>
          <p:nvPr/>
        </p:nvSpPr>
        <p:spPr>
          <a:xfrm>
            <a:off x="6172459" y="2504960"/>
            <a:ext cx="621900" cy="62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1" name="Google Shape;602;p29"/>
          <p:cNvGrpSpPr/>
          <p:nvPr/>
        </p:nvGrpSpPr>
        <p:grpSpPr>
          <a:xfrm>
            <a:off x="6320379" y="823531"/>
            <a:ext cx="369467" cy="304702"/>
            <a:chOff x="8419922" y="3497876"/>
            <a:chExt cx="539999" cy="445341"/>
          </a:xfrm>
        </p:grpSpPr>
        <p:sp>
          <p:nvSpPr>
            <p:cNvPr id="1048638" name="Google Shape;603;p29"/>
            <p:cNvSpPr/>
            <p:nvPr/>
          </p:nvSpPr>
          <p:spPr>
            <a:xfrm>
              <a:off x="8419922" y="3689038"/>
              <a:ext cx="197683" cy="254179"/>
            </a:xfrm>
            <a:custGeom>
              <a:avLst/>
              <a:gdLst/>
              <a:ahLst/>
              <a:cxnLst/>
              <a:rect l="l" t="t" r="r" b="b"/>
              <a:pathLst>
                <a:path w="197683" h="254179" extrusionOk="0">
                  <a:moveTo>
                    <a:pt x="151717" y="129137"/>
                  </a:moveTo>
                  <a:cubicBezTo>
                    <a:pt x="159066" y="118658"/>
                    <a:pt x="163395" y="105914"/>
                    <a:pt x="163395" y="92171"/>
                  </a:cubicBezTo>
                  <a:lnTo>
                    <a:pt x="163395" y="64555"/>
                  </a:lnTo>
                  <a:cubicBezTo>
                    <a:pt x="163395" y="28960"/>
                    <a:pt x="134436" y="0"/>
                    <a:pt x="98840" y="0"/>
                  </a:cubicBezTo>
                  <a:cubicBezTo>
                    <a:pt x="63244" y="0"/>
                    <a:pt x="34286" y="28960"/>
                    <a:pt x="34286" y="64555"/>
                  </a:cubicBezTo>
                  <a:lnTo>
                    <a:pt x="34286" y="92171"/>
                  </a:lnTo>
                  <a:cubicBezTo>
                    <a:pt x="34286" y="105914"/>
                    <a:pt x="38616" y="118658"/>
                    <a:pt x="45964" y="129137"/>
                  </a:cubicBezTo>
                  <a:cubicBezTo>
                    <a:pt x="19232" y="138496"/>
                    <a:pt x="0" y="163962"/>
                    <a:pt x="0" y="193849"/>
                  </a:cubicBezTo>
                  <a:lnTo>
                    <a:pt x="0" y="254180"/>
                  </a:lnTo>
                  <a:lnTo>
                    <a:pt x="197683" y="254180"/>
                  </a:lnTo>
                  <a:lnTo>
                    <a:pt x="197683" y="193849"/>
                  </a:lnTo>
                  <a:cubicBezTo>
                    <a:pt x="197683" y="163962"/>
                    <a:pt x="178450" y="138496"/>
                    <a:pt x="151717" y="129137"/>
                  </a:cubicBezTo>
                  <a:close/>
                  <a:moveTo>
                    <a:pt x="65927" y="64555"/>
                  </a:moveTo>
                  <a:cubicBezTo>
                    <a:pt x="65927" y="46406"/>
                    <a:pt x="80692" y="31641"/>
                    <a:pt x="98841" y="31641"/>
                  </a:cubicBezTo>
                  <a:cubicBezTo>
                    <a:pt x="116990" y="31641"/>
                    <a:pt x="131756" y="46406"/>
                    <a:pt x="131756" y="64555"/>
                  </a:cubicBezTo>
                  <a:lnTo>
                    <a:pt x="131756" y="92171"/>
                  </a:lnTo>
                  <a:cubicBezTo>
                    <a:pt x="131756" y="110320"/>
                    <a:pt x="116990" y="125086"/>
                    <a:pt x="98841" y="125086"/>
                  </a:cubicBezTo>
                  <a:cubicBezTo>
                    <a:pt x="80692" y="125086"/>
                    <a:pt x="65927" y="110320"/>
                    <a:pt x="65927" y="92171"/>
                  </a:cubicBezTo>
                  <a:close/>
                  <a:moveTo>
                    <a:pt x="166043" y="222539"/>
                  </a:moveTo>
                  <a:lnTo>
                    <a:pt x="31641" y="222539"/>
                  </a:lnTo>
                  <a:lnTo>
                    <a:pt x="31641" y="193849"/>
                  </a:lnTo>
                  <a:cubicBezTo>
                    <a:pt x="31641" y="173495"/>
                    <a:pt x="48200" y="156935"/>
                    <a:pt x="68555" y="156935"/>
                  </a:cubicBezTo>
                  <a:lnTo>
                    <a:pt x="129129" y="156935"/>
                  </a:lnTo>
                  <a:cubicBezTo>
                    <a:pt x="149483" y="156935"/>
                    <a:pt x="166043" y="173495"/>
                    <a:pt x="166043" y="1938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9" name="Google Shape;604;p29"/>
            <p:cNvSpPr/>
            <p:nvPr/>
          </p:nvSpPr>
          <p:spPr>
            <a:xfrm>
              <a:off x="8762238" y="3689038"/>
              <a:ext cx="197683" cy="254179"/>
            </a:xfrm>
            <a:custGeom>
              <a:avLst/>
              <a:gdLst/>
              <a:ahLst/>
              <a:cxnLst/>
              <a:rect l="l" t="t" r="r" b="b"/>
              <a:pathLst>
                <a:path w="197683" h="254179" extrusionOk="0">
                  <a:moveTo>
                    <a:pt x="151718" y="129137"/>
                  </a:moveTo>
                  <a:cubicBezTo>
                    <a:pt x="159067" y="118658"/>
                    <a:pt x="163396" y="105914"/>
                    <a:pt x="163396" y="92171"/>
                  </a:cubicBezTo>
                  <a:lnTo>
                    <a:pt x="163396" y="64555"/>
                  </a:lnTo>
                  <a:cubicBezTo>
                    <a:pt x="163396" y="28960"/>
                    <a:pt x="134438" y="0"/>
                    <a:pt x="98842" y="0"/>
                  </a:cubicBezTo>
                  <a:cubicBezTo>
                    <a:pt x="63246" y="0"/>
                    <a:pt x="34287" y="28960"/>
                    <a:pt x="34287" y="64555"/>
                  </a:cubicBezTo>
                  <a:lnTo>
                    <a:pt x="34287" y="92171"/>
                  </a:lnTo>
                  <a:cubicBezTo>
                    <a:pt x="34287" y="105914"/>
                    <a:pt x="38617" y="118658"/>
                    <a:pt x="45965" y="129137"/>
                  </a:cubicBezTo>
                  <a:cubicBezTo>
                    <a:pt x="19232" y="138496"/>
                    <a:pt x="0" y="163962"/>
                    <a:pt x="0" y="193849"/>
                  </a:cubicBezTo>
                  <a:lnTo>
                    <a:pt x="0" y="254180"/>
                  </a:lnTo>
                  <a:lnTo>
                    <a:pt x="197683" y="254180"/>
                  </a:lnTo>
                  <a:lnTo>
                    <a:pt x="197683" y="193849"/>
                  </a:lnTo>
                  <a:cubicBezTo>
                    <a:pt x="197683" y="163962"/>
                    <a:pt x="178451" y="138496"/>
                    <a:pt x="151718" y="129137"/>
                  </a:cubicBezTo>
                  <a:close/>
                  <a:moveTo>
                    <a:pt x="65927" y="64555"/>
                  </a:moveTo>
                  <a:cubicBezTo>
                    <a:pt x="65927" y="46406"/>
                    <a:pt x="80693" y="31641"/>
                    <a:pt x="98842" y="31641"/>
                  </a:cubicBezTo>
                  <a:cubicBezTo>
                    <a:pt x="116991" y="31641"/>
                    <a:pt x="131756" y="46406"/>
                    <a:pt x="131756" y="64555"/>
                  </a:cubicBezTo>
                  <a:lnTo>
                    <a:pt x="131756" y="92171"/>
                  </a:lnTo>
                  <a:cubicBezTo>
                    <a:pt x="131756" y="110320"/>
                    <a:pt x="116991" y="125086"/>
                    <a:pt x="98842" y="125086"/>
                  </a:cubicBezTo>
                  <a:cubicBezTo>
                    <a:pt x="80693" y="125086"/>
                    <a:pt x="65927" y="110320"/>
                    <a:pt x="65927" y="92171"/>
                  </a:cubicBezTo>
                  <a:close/>
                  <a:moveTo>
                    <a:pt x="166043" y="222539"/>
                  </a:moveTo>
                  <a:lnTo>
                    <a:pt x="31641" y="222539"/>
                  </a:lnTo>
                  <a:lnTo>
                    <a:pt x="31641" y="193849"/>
                  </a:lnTo>
                  <a:cubicBezTo>
                    <a:pt x="31641" y="173495"/>
                    <a:pt x="48200" y="156935"/>
                    <a:pt x="68555" y="156935"/>
                  </a:cubicBezTo>
                  <a:lnTo>
                    <a:pt x="129129" y="156935"/>
                  </a:lnTo>
                  <a:cubicBezTo>
                    <a:pt x="149483" y="156935"/>
                    <a:pt x="166043" y="173495"/>
                    <a:pt x="166043" y="1938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0" name="Google Shape;605;p29"/>
            <p:cNvSpPr/>
            <p:nvPr/>
          </p:nvSpPr>
          <p:spPr>
            <a:xfrm>
              <a:off x="8573465" y="3497876"/>
              <a:ext cx="232912" cy="213624"/>
            </a:xfrm>
            <a:custGeom>
              <a:avLst/>
              <a:gdLst/>
              <a:ahLst/>
              <a:cxnLst/>
              <a:rect l="l" t="t" r="r" b="b"/>
              <a:pathLst>
                <a:path w="232912" h="213624" extrusionOk="0">
                  <a:moveTo>
                    <a:pt x="232913" y="0"/>
                  </a:moveTo>
                  <a:lnTo>
                    <a:pt x="0" y="0"/>
                  </a:lnTo>
                  <a:lnTo>
                    <a:pt x="0" y="169520"/>
                  </a:lnTo>
                  <a:lnTo>
                    <a:pt x="72353" y="169520"/>
                  </a:lnTo>
                  <a:lnTo>
                    <a:pt x="116456" y="213625"/>
                  </a:lnTo>
                  <a:lnTo>
                    <a:pt x="160560" y="169520"/>
                  </a:lnTo>
                  <a:lnTo>
                    <a:pt x="232913" y="169520"/>
                  </a:lnTo>
                  <a:close/>
                  <a:moveTo>
                    <a:pt x="201272" y="137879"/>
                  </a:moveTo>
                  <a:lnTo>
                    <a:pt x="147456" y="137879"/>
                  </a:lnTo>
                  <a:lnTo>
                    <a:pt x="116456" y="168879"/>
                  </a:lnTo>
                  <a:lnTo>
                    <a:pt x="85457" y="137879"/>
                  </a:lnTo>
                  <a:lnTo>
                    <a:pt x="31641" y="137879"/>
                  </a:lnTo>
                  <a:lnTo>
                    <a:pt x="31641" y="31641"/>
                  </a:lnTo>
                  <a:lnTo>
                    <a:pt x="201272" y="316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06;p29"/>
          <p:cNvGrpSpPr/>
          <p:nvPr/>
        </p:nvGrpSpPr>
        <p:grpSpPr>
          <a:xfrm>
            <a:off x="2250572" y="716419"/>
            <a:ext cx="369467" cy="369467"/>
            <a:chOff x="3224322" y="3456344"/>
            <a:chExt cx="539999" cy="539999"/>
          </a:xfrm>
        </p:grpSpPr>
        <p:sp>
          <p:nvSpPr>
            <p:cNvPr id="1048641" name="Google Shape;607;p29"/>
            <p:cNvSpPr/>
            <p:nvPr/>
          </p:nvSpPr>
          <p:spPr>
            <a:xfrm>
              <a:off x="3407940" y="3615954"/>
              <a:ext cx="172763" cy="220780"/>
            </a:xfrm>
            <a:custGeom>
              <a:avLst/>
              <a:gdLst/>
              <a:ahLst/>
              <a:cxnLst/>
              <a:rect l="l" t="t" r="r" b="b"/>
              <a:pathLst>
                <a:path w="172763" h="220780" extrusionOk="0">
                  <a:moveTo>
                    <a:pt x="133545" y="113099"/>
                  </a:moveTo>
                  <a:cubicBezTo>
                    <a:pt x="139894" y="103883"/>
                    <a:pt x="143622" y="92726"/>
                    <a:pt x="143622" y="80712"/>
                  </a:cubicBezTo>
                  <a:lnTo>
                    <a:pt x="143622" y="57241"/>
                  </a:lnTo>
                  <a:cubicBezTo>
                    <a:pt x="143622" y="25678"/>
                    <a:pt x="117944" y="0"/>
                    <a:pt x="86381" y="0"/>
                  </a:cubicBezTo>
                  <a:cubicBezTo>
                    <a:pt x="54818" y="0"/>
                    <a:pt x="29140" y="25678"/>
                    <a:pt x="29140" y="57241"/>
                  </a:cubicBezTo>
                  <a:lnTo>
                    <a:pt x="29140" y="80712"/>
                  </a:lnTo>
                  <a:cubicBezTo>
                    <a:pt x="29140" y="92726"/>
                    <a:pt x="32868" y="103883"/>
                    <a:pt x="39217" y="113099"/>
                  </a:cubicBezTo>
                  <a:cubicBezTo>
                    <a:pt x="16054" y="124114"/>
                    <a:pt x="0" y="147736"/>
                    <a:pt x="0" y="175045"/>
                  </a:cubicBezTo>
                  <a:lnTo>
                    <a:pt x="0" y="220781"/>
                  </a:lnTo>
                  <a:lnTo>
                    <a:pt x="172763" y="220781"/>
                  </a:lnTo>
                  <a:lnTo>
                    <a:pt x="172763" y="175045"/>
                  </a:lnTo>
                  <a:cubicBezTo>
                    <a:pt x="172762" y="147736"/>
                    <a:pt x="156708" y="124114"/>
                    <a:pt x="133545" y="113099"/>
                  </a:cubicBezTo>
                  <a:close/>
                  <a:moveTo>
                    <a:pt x="60781" y="57240"/>
                  </a:moveTo>
                  <a:cubicBezTo>
                    <a:pt x="60781" y="43124"/>
                    <a:pt x="72265" y="31640"/>
                    <a:pt x="86381" y="31640"/>
                  </a:cubicBezTo>
                  <a:cubicBezTo>
                    <a:pt x="100497" y="31640"/>
                    <a:pt x="111981" y="43124"/>
                    <a:pt x="111981" y="57240"/>
                  </a:cubicBezTo>
                  <a:lnTo>
                    <a:pt x="111981" y="80711"/>
                  </a:lnTo>
                  <a:cubicBezTo>
                    <a:pt x="111981" y="94827"/>
                    <a:pt x="100497" y="106311"/>
                    <a:pt x="86381" y="106311"/>
                  </a:cubicBezTo>
                  <a:cubicBezTo>
                    <a:pt x="72265" y="106311"/>
                    <a:pt x="60781" y="94827"/>
                    <a:pt x="60781" y="80711"/>
                  </a:cubicBezTo>
                  <a:close/>
                  <a:moveTo>
                    <a:pt x="141121" y="189140"/>
                  </a:moveTo>
                  <a:lnTo>
                    <a:pt x="31641" y="189140"/>
                  </a:lnTo>
                  <a:lnTo>
                    <a:pt x="31641" y="175045"/>
                  </a:lnTo>
                  <a:cubicBezTo>
                    <a:pt x="31641" y="154691"/>
                    <a:pt x="48200" y="138131"/>
                    <a:pt x="68555" y="138131"/>
                  </a:cubicBezTo>
                  <a:lnTo>
                    <a:pt x="104208" y="138131"/>
                  </a:lnTo>
                  <a:cubicBezTo>
                    <a:pt x="124563" y="138131"/>
                    <a:pt x="141122" y="154691"/>
                    <a:pt x="141122" y="175045"/>
                  </a:cubicBezTo>
                  <a:lnTo>
                    <a:pt x="141122" y="1891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2" name="Google Shape;608;p29"/>
            <p:cNvSpPr/>
            <p:nvPr/>
          </p:nvSpPr>
          <p:spPr>
            <a:xfrm>
              <a:off x="3431903" y="3456344"/>
              <a:ext cx="124837" cy="97116"/>
            </a:xfrm>
            <a:custGeom>
              <a:avLst/>
              <a:gdLst/>
              <a:ahLst/>
              <a:cxnLst/>
              <a:rect l="l" t="t" r="r" b="b"/>
              <a:pathLst>
                <a:path w="124837" h="97116" extrusionOk="0">
                  <a:moveTo>
                    <a:pt x="46598" y="49950"/>
                  </a:moveTo>
                  <a:lnTo>
                    <a:pt x="46598" y="97117"/>
                  </a:lnTo>
                  <a:lnTo>
                    <a:pt x="78239" y="97117"/>
                  </a:lnTo>
                  <a:lnTo>
                    <a:pt x="78239" y="49950"/>
                  </a:lnTo>
                  <a:lnTo>
                    <a:pt x="104009" y="72486"/>
                  </a:lnTo>
                  <a:lnTo>
                    <a:pt x="124837" y="48666"/>
                  </a:lnTo>
                  <a:lnTo>
                    <a:pt x="69183" y="0"/>
                  </a:lnTo>
                  <a:lnTo>
                    <a:pt x="55654" y="0"/>
                  </a:lnTo>
                  <a:lnTo>
                    <a:pt x="0" y="48666"/>
                  </a:lnTo>
                  <a:lnTo>
                    <a:pt x="20828" y="724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3" name="Google Shape;609;p29"/>
            <p:cNvSpPr/>
            <p:nvPr/>
          </p:nvSpPr>
          <p:spPr>
            <a:xfrm>
              <a:off x="3604576" y="3525701"/>
              <a:ext cx="90387" cy="90386"/>
            </a:xfrm>
            <a:custGeom>
              <a:avLst/>
              <a:gdLst/>
              <a:ahLst/>
              <a:cxnLst/>
              <a:rect l="l" t="t" r="r" b="b"/>
              <a:pathLst>
                <a:path w="90387" h="90386" extrusionOk="0">
                  <a:moveTo>
                    <a:pt x="806" y="67209"/>
                  </a:moveTo>
                  <a:lnTo>
                    <a:pt x="23179" y="89582"/>
                  </a:lnTo>
                  <a:lnTo>
                    <a:pt x="56529" y="56232"/>
                  </a:lnTo>
                  <a:lnTo>
                    <a:pt x="58818" y="90387"/>
                  </a:lnTo>
                  <a:lnTo>
                    <a:pt x="90388" y="88272"/>
                  </a:lnTo>
                  <a:lnTo>
                    <a:pt x="85447" y="14508"/>
                  </a:lnTo>
                  <a:lnTo>
                    <a:pt x="75883" y="4941"/>
                  </a:lnTo>
                  <a:lnTo>
                    <a:pt x="2115" y="0"/>
                  </a:lnTo>
                  <a:lnTo>
                    <a:pt x="0" y="31570"/>
                  </a:lnTo>
                  <a:lnTo>
                    <a:pt x="34157" y="338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4" name="Google Shape;610;p29"/>
            <p:cNvSpPr/>
            <p:nvPr/>
          </p:nvSpPr>
          <p:spPr>
            <a:xfrm>
              <a:off x="3667205" y="3663925"/>
              <a:ext cx="97116" cy="124837"/>
            </a:xfrm>
            <a:custGeom>
              <a:avLst/>
              <a:gdLst/>
              <a:ahLst/>
              <a:cxnLst/>
              <a:rect l="l" t="t" r="r" b="b"/>
              <a:pathLst>
                <a:path w="97116" h="124837" extrusionOk="0">
                  <a:moveTo>
                    <a:pt x="48450" y="0"/>
                  </a:moveTo>
                  <a:lnTo>
                    <a:pt x="24631" y="20828"/>
                  </a:lnTo>
                  <a:lnTo>
                    <a:pt x="47166" y="46598"/>
                  </a:lnTo>
                  <a:lnTo>
                    <a:pt x="0" y="46598"/>
                  </a:lnTo>
                  <a:lnTo>
                    <a:pt x="0" y="78239"/>
                  </a:lnTo>
                  <a:lnTo>
                    <a:pt x="47166" y="78239"/>
                  </a:lnTo>
                  <a:lnTo>
                    <a:pt x="24631" y="104009"/>
                  </a:lnTo>
                  <a:lnTo>
                    <a:pt x="48450" y="124837"/>
                  </a:lnTo>
                  <a:lnTo>
                    <a:pt x="97117" y="69182"/>
                  </a:lnTo>
                  <a:lnTo>
                    <a:pt x="97117" y="556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5" name="Google Shape;611;p29"/>
            <p:cNvSpPr/>
            <p:nvPr/>
          </p:nvSpPr>
          <p:spPr>
            <a:xfrm>
              <a:off x="3604576" y="3836599"/>
              <a:ext cx="90387" cy="90386"/>
            </a:xfrm>
            <a:custGeom>
              <a:avLst/>
              <a:gdLst/>
              <a:ahLst/>
              <a:cxnLst/>
              <a:rect l="l" t="t" r="r" b="b"/>
              <a:pathLst>
                <a:path w="90387" h="90386" extrusionOk="0">
                  <a:moveTo>
                    <a:pt x="56529" y="34155"/>
                  </a:moveTo>
                  <a:lnTo>
                    <a:pt x="23179" y="805"/>
                  </a:lnTo>
                  <a:lnTo>
                    <a:pt x="806" y="23178"/>
                  </a:lnTo>
                  <a:lnTo>
                    <a:pt x="34157" y="56529"/>
                  </a:lnTo>
                  <a:lnTo>
                    <a:pt x="0" y="58817"/>
                  </a:lnTo>
                  <a:lnTo>
                    <a:pt x="2115" y="90387"/>
                  </a:lnTo>
                  <a:lnTo>
                    <a:pt x="75883" y="85445"/>
                  </a:lnTo>
                  <a:lnTo>
                    <a:pt x="85447" y="75878"/>
                  </a:lnTo>
                  <a:lnTo>
                    <a:pt x="90388" y="2115"/>
                  </a:lnTo>
                  <a:lnTo>
                    <a:pt x="588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6" name="Google Shape;612;p29"/>
            <p:cNvSpPr/>
            <p:nvPr/>
          </p:nvSpPr>
          <p:spPr>
            <a:xfrm>
              <a:off x="3431903" y="3899227"/>
              <a:ext cx="124837" cy="97116"/>
            </a:xfrm>
            <a:custGeom>
              <a:avLst/>
              <a:gdLst/>
              <a:ahLst/>
              <a:cxnLst/>
              <a:rect l="l" t="t" r="r" b="b"/>
              <a:pathLst>
                <a:path w="124837" h="97116" extrusionOk="0">
                  <a:moveTo>
                    <a:pt x="78239" y="47167"/>
                  </a:moveTo>
                  <a:lnTo>
                    <a:pt x="78239" y="0"/>
                  </a:lnTo>
                  <a:lnTo>
                    <a:pt x="46598" y="0"/>
                  </a:lnTo>
                  <a:lnTo>
                    <a:pt x="46598" y="47167"/>
                  </a:lnTo>
                  <a:lnTo>
                    <a:pt x="20828" y="24631"/>
                  </a:lnTo>
                  <a:lnTo>
                    <a:pt x="0" y="48450"/>
                  </a:lnTo>
                  <a:lnTo>
                    <a:pt x="55654" y="97117"/>
                  </a:lnTo>
                  <a:lnTo>
                    <a:pt x="69183" y="97117"/>
                  </a:lnTo>
                  <a:lnTo>
                    <a:pt x="124837" y="48450"/>
                  </a:lnTo>
                  <a:lnTo>
                    <a:pt x="104009" y="246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7" name="Google Shape;613;p29"/>
            <p:cNvSpPr/>
            <p:nvPr/>
          </p:nvSpPr>
          <p:spPr>
            <a:xfrm>
              <a:off x="3293679" y="3836599"/>
              <a:ext cx="90387" cy="90386"/>
            </a:xfrm>
            <a:custGeom>
              <a:avLst/>
              <a:gdLst/>
              <a:ahLst/>
              <a:cxnLst/>
              <a:rect l="l" t="t" r="r" b="b"/>
              <a:pathLst>
                <a:path w="90387" h="90386" extrusionOk="0">
                  <a:moveTo>
                    <a:pt x="89582" y="23178"/>
                  </a:moveTo>
                  <a:lnTo>
                    <a:pt x="67209" y="805"/>
                  </a:lnTo>
                  <a:lnTo>
                    <a:pt x="33859" y="34155"/>
                  </a:lnTo>
                  <a:lnTo>
                    <a:pt x="31570" y="0"/>
                  </a:lnTo>
                  <a:lnTo>
                    <a:pt x="0" y="2115"/>
                  </a:lnTo>
                  <a:lnTo>
                    <a:pt x="4941" y="75878"/>
                  </a:lnTo>
                  <a:lnTo>
                    <a:pt x="14505" y="85445"/>
                  </a:lnTo>
                  <a:lnTo>
                    <a:pt x="88273" y="90387"/>
                  </a:lnTo>
                  <a:lnTo>
                    <a:pt x="90388" y="58817"/>
                  </a:lnTo>
                  <a:lnTo>
                    <a:pt x="56231" y="565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8" name="Google Shape;614;p29"/>
            <p:cNvSpPr/>
            <p:nvPr/>
          </p:nvSpPr>
          <p:spPr>
            <a:xfrm>
              <a:off x="3224322" y="3663925"/>
              <a:ext cx="97116" cy="124837"/>
            </a:xfrm>
            <a:custGeom>
              <a:avLst/>
              <a:gdLst/>
              <a:ahLst/>
              <a:cxnLst/>
              <a:rect l="l" t="t" r="r" b="b"/>
              <a:pathLst>
                <a:path w="97116" h="124837" extrusionOk="0">
                  <a:moveTo>
                    <a:pt x="49951" y="78239"/>
                  </a:moveTo>
                  <a:lnTo>
                    <a:pt x="97117" y="78239"/>
                  </a:lnTo>
                  <a:lnTo>
                    <a:pt x="97117" y="46598"/>
                  </a:lnTo>
                  <a:lnTo>
                    <a:pt x="49951" y="46598"/>
                  </a:lnTo>
                  <a:lnTo>
                    <a:pt x="72486" y="20828"/>
                  </a:lnTo>
                  <a:lnTo>
                    <a:pt x="48666" y="0"/>
                  </a:lnTo>
                  <a:lnTo>
                    <a:pt x="0" y="55655"/>
                  </a:lnTo>
                  <a:lnTo>
                    <a:pt x="0" y="69182"/>
                  </a:lnTo>
                  <a:lnTo>
                    <a:pt x="48666" y="124837"/>
                  </a:lnTo>
                  <a:lnTo>
                    <a:pt x="72486" y="1040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9" name="Google Shape;615;p29"/>
            <p:cNvSpPr/>
            <p:nvPr/>
          </p:nvSpPr>
          <p:spPr>
            <a:xfrm>
              <a:off x="3293679" y="3525701"/>
              <a:ext cx="90387" cy="90386"/>
            </a:xfrm>
            <a:custGeom>
              <a:avLst/>
              <a:gdLst/>
              <a:ahLst/>
              <a:cxnLst/>
              <a:rect l="l" t="t" r="r" b="b"/>
              <a:pathLst>
                <a:path w="90387" h="90386" extrusionOk="0">
                  <a:moveTo>
                    <a:pt x="14505" y="4941"/>
                  </a:moveTo>
                  <a:lnTo>
                    <a:pt x="4941" y="14508"/>
                  </a:lnTo>
                  <a:lnTo>
                    <a:pt x="0" y="88272"/>
                  </a:lnTo>
                  <a:lnTo>
                    <a:pt x="31570" y="90387"/>
                  </a:lnTo>
                  <a:lnTo>
                    <a:pt x="33859" y="56232"/>
                  </a:lnTo>
                  <a:lnTo>
                    <a:pt x="67209" y="89582"/>
                  </a:lnTo>
                  <a:lnTo>
                    <a:pt x="89582" y="67209"/>
                  </a:lnTo>
                  <a:lnTo>
                    <a:pt x="56231" y="33858"/>
                  </a:lnTo>
                  <a:lnTo>
                    <a:pt x="90388" y="31570"/>
                  </a:lnTo>
                  <a:lnTo>
                    <a:pt x="88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50" name="Google Shape;619;p29"/>
          <p:cNvSpPr/>
          <p:nvPr/>
        </p:nvSpPr>
        <p:spPr>
          <a:xfrm>
            <a:off x="1501289" y="2197461"/>
            <a:ext cx="316639" cy="369900"/>
          </a:xfrm>
          <a:custGeom>
            <a:avLst/>
            <a:gdLst/>
            <a:ahLst/>
            <a:cxnLst/>
            <a:rect l="l" t="t" r="r" b="b"/>
            <a:pathLst>
              <a:path w="462247" h="540000" extrusionOk="0">
                <a:moveTo>
                  <a:pt x="422391" y="432092"/>
                </a:moveTo>
                <a:cubicBezTo>
                  <a:pt x="428828" y="422757"/>
                  <a:pt x="432609" y="411455"/>
                  <a:pt x="432609" y="399283"/>
                </a:cubicBezTo>
                <a:lnTo>
                  <a:pt x="432609" y="375410"/>
                </a:lnTo>
                <a:cubicBezTo>
                  <a:pt x="432609" y="348941"/>
                  <a:pt x="414764" y="326577"/>
                  <a:pt x="390479" y="319674"/>
                </a:cubicBezTo>
                <a:lnTo>
                  <a:pt x="390479" y="254180"/>
                </a:lnTo>
                <a:lnTo>
                  <a:pt x="246943" y="254180"/>
                </a:lnTo>
                <a:lnTo>
                  <a:pt x="246943" y="222539"/>
                </a:lnTo>
                <a:lnTo>
                  <a:pt x="318712" y="222539"/>
                </a:lnTo>
                <a:lnTo>
                  <a:pt x="318712" y="176866"/>
                </a:lnTo>
                <a:cubicBezTo>
                  <a:pt x="318712" y="149309"/>
                  <a:pt x="302359" y="125512"/>
                  <a:pt x="278855" y="114631"/>
                </a:cubicBezTo>
                <a:cubicBezTo>
                  <a:pt x="285292" y="105296"/>
                  <a:pt x="289073" y="93994"/>
                  <a:pt x="289073" y="81822"/>
                </a:cubicBezTo>
                <a:lnTo>
                  <a:pt x="289073" y="57949"/>
                </a:lnTo>
                <a:cubicBezTo>
                  <a:pt x="289072" y="25995"/>
                  <a:pt x="263077" y="0"/>
                  <a:pt x="231123" y="0"/>
                </a:cubicBezTo>
                <a:cubicBezTo>
                  <a:pt x="199169" y="0"/>
                  <a:pt x="173174" y="25995"/>
                  <a:pt x="173174" y="57949"/>
                </a:cubicBezTo>
                <a:lnTo>
                  <a:pt x="173174" y="81822"/>
                </a:lnTo>
                <a:cubicBezTo>
                  <a:pt x="173174" y="93994"/>
                  <a:pt x="176954" y="105296"/>
                  <a:pt x="183392" y="114631"/>
                </a:cubicBezTo>
                <a:cubicBezTo>
                  <a:pt x="159889" y="125513"/>
                  <a:pt x="143536" y="149309"/>
                  <a:pt x="143536" y="176866"/>
                </a:cubicBezTo>
                <a:lnTo>
                  <a:pt x="143536" y="222539"/>
                </a:lnTo>
                <a:lnTo>
                  <a:pt x="215303" y="222539"/>
                </a:lnTo>
                <a:lnTo>
                  <a:pt x="215303" y="254180"/>
                </a:lnTo>
                <a:lnTo>
                  <a:pt x="71767" y="254180"/>
                </a:lnTo>
                <a:lnTo>
                  <a:pt x="71767" y="319674"/>
                </a:lnTo>
                <a:cubicBezTo>
                  <a:pt x="47482" y="326578"/>
                  <a:pt x="29638" y="348941"/>
                  <a:pt x="29638" y="375410"/>
                </a:cubicBezTo>
                <a:lnTo>
                  <a:pt x="29638" y="399283"/>
                </a:lnTo>
                <a:cubicBezTo>
                  <a:pt x="29638" y="411455"/>
                  <a:pt x="33418" y="422757"/>
                  <a:pt x="39856" y="432092"/>
                </a:cubicBezTo>
                <a:cubicBezTo>
                  <a:pt x="16352" y="442974"/>
                  <a:pt x="0" y="466770"/>
                  <a:pt x="0" y="494327"/>
                </a:cubicBezTo>
                <a:lnTo>
                  <a:pt x="0" y="540000"/>
                </a:lnTo>
                <a:lnTo>
                  <a:pt x="462247" y="540000"/>
                </a:lnTo>
                <a:lnTo>
                  <a:pt x="462247" y="494327"/>
                </a:lnTo>
                <a:cubicBezTo>
                  <a:pt x="462247" y="466770"/>
                  <a:pt x="445894" y="442974"/>
                  <a:pt x="422391" y="432092"/>
                </a:cubicBezTo>
                <a:close/>
                <a:moveTo>
                  <a:pt x="204815" y="57949"/>
                </a:moveTo>
                <a:cubicBezTo>
                  <a:pt x="204815" y="43443"/>
                  <a:pt x="216617" y="31641"/>
                  <a:pt x="231123" y="31641"/>
                </a:cubicBezTo>
                <a:cubicBezTo>
                  <a:pt x="245629" y="31641"/>
                  <a:pt x="257431" y="43443"/>
                  <a:pt x="257431" y="57949"/>
                </a:cubicBezTo>
                <a:lnTo>
                  <a:pt x="257431" y="81822"/>
                </a:lnTo>
                <a:cubicBezTo>
                  <a:pt x="257431" y="96328"/>
                  <a:pt x="245629" y="108130"/>
                  <a:pt x="231123" y="108130"/>
                </a:cubicBezTo>
                <a:cubicBezTo>
                  <a:pt x="216617" y="108130"/>
                  <a:pt x="204815" y="96328"/>
                  <a:pt x="204815" y="81822"/>
                </a:cubicBezTo>
                <a:close/>
                <a:moveTo>
                  <a:pt x="175175" y="176866"/>
                </a:moveTo>
                <a:cubicBezTo>
                  <a:pt x="175175" y="156511"/>
                  <a:pt x="191735" y="139952"/>
                  <a:pt x="212089" y="139952"/>
                </a:cubicBezTo>
                <a:lnTo>
                  <a:pt x="250157" y="139952"/>
                </a:lnTo>
                <a:cubicBezTo>
                  <a:pt x="270512" y="139952"/>
                  <a:pt x="287071" y="156511"/>
                  <a:pt x="287071" y="176866"/>
                </a:cubicBezTo>
                <a:lnTo>
                  <a:pt x="287071" y="190898"/>
                </a:lnTo>
                <a:lnTo>
                  <a:pt x="175175" y="190898"/>
                </a:lnTo>
                <a:close/>
                <a:moveTo>
                  <a:pt x="400968" y="375410"/>
                </a:moveTo>
                <a:lnTo>
                  <a:pt x="400968" y="399283"/>
                </a:lnTo>
                <a:cubicBezTo>
                  <a:pt x="400968" y="413789"/>
                  <a:pt x="389166" y="425591"/>
                  <a:pt x="374659" y="425591"/>
                </a:cubicBezTo>
                <a:cubicBezTo>
                  <a:pt x="360153" y="425591"/>
                  <a:pt x="348351" y="413789"/>
                  <a:pt x="348351" y="399283"/>
                </a:cubicBezTo>
                <a:lnTo>
                  <a:pt x="348351" y="375410"/>
                </a:lnTo>
                <a:cubicBezTo>
                  <a:pt x="348351" y="360904"/>
                  <a:pt x="360153" y="349102"/>
                  <a:pt x="374659" y="349102"/>
                </a:cubicBezTo>
                <a:cubicBezTo>
                  <a:pt x="389166" y="349102"/>
                  <a:pt x="400968" y="360904"/>
                  <a:pt x="400968" y="375410"/>
                </a:cubicBezTo>
                <a:close/>
                <a:moveTo>
                  <a:pt x="358838" y="285820"/>
                </a:moveTo>
                <a:lnTo>
                  <a:pt x="358838" y="319674"/>
                </a:lnTo>
                <a:cubicBezTo>
                  <a:pt x="334553" y="326578"/>
                  <a:pt x="316710" y="348941"/>
                  <a:pt x="316710" y="375410"/>
                </a:cubicBezTo>
                <a:lnTo>
                  <a:pt x="316710" y="399283"/>
                </a:lnTo>
                <a:cubicBezTo>
                  <a:pt x="316710" y="411455"/>
                  <a:pt x="320490" y="422757"/>
                  <a:pt x="326928" y="432092"/>
                </a:cubicBezTo>
                <a:cubicBezTo>
                  <a:pt x="317598" y="436412"/>
                  <a:pt x="309392" y="442757"/>
                  <a:pt x="302893" y="450576"/>
                </a:cubicBezTo>
                <a:cubicBezTo>
                  <a:pt x="296394" y="442756"/>
                  <a:pt x="288186" y="436411"/>
                  <a:pt x="278856" y="432092"/>
                </a:cubicBezTo>
                <a:cubicBezTo>
                  <a:pt x="285293" y="422757"/>
                  <a:pt x="289074" y="411455"/>
                  <a:pt x="289074" y="399283"/>
                </a:cubicBezTo>
                <a:lnTo>
                  <a:pt x="289074" y="375410"/>
                </a:lnTo>
                <a:cubicBezTo>
                  <a:pt x="289074" y="348941"/>
                  <a:pt x="271231" y="326578"/>
                  <a:pt x="246946" y="319674"/>
                </a:cubicBezTo>
                <a:lnTo>
                  <a:pt x="246946" y="285820"/>
                </a:lnTo>
                <a:close/>
                <a:moveTo>
                  <a:pt x="231123" y="349102"/>
                </a:moveTo>
                <a:cubicBezTo>
                  <a:pt x="245629" y="349102"/>
                  <a:pt x="257431" y="360904"/>
                  <a:pt x="257431" y="375410"/>
                </a:cubicBezTo>
                <a:lnTo>
                  <a:pt x="257431" y="399283"/>
                </a:lnTo>
                <a:cubicBezTo>
                  <a:pt x="257431" y="413789"/>
                  <a:pt x="245629" y="425591"/>
                  <a:pt x="231123" y="425591"/>
                </a:cubicBezTo>
                <a:cubicBezTo>
                  <a:pt x="216617" y="425591"/>
                  <a:pt x="204815" y="413789"/>
                  <a:pt x="204815" y="399283"/>
                </a:cubicBezTo>
                <a:lnTo>
                  <a:pt x="204815" y="375410"/>
                </a:lnTo>
                <a:cubicBezTo>
                  <a:pt x="204815" y="360904"/>
                  <a:pt x="216617" y="349102"/>
                  <a:pt x="231123" y="349102"/>
                </a:cubicBezTo>
                <a:close/>
                <a:moveTo>
                  <a:pt x="215303" y="285820"/>
                </a:moveTo>
                <a:lnTo>
                  <a:pt x="215303" y="319674"/>
                </a:lnTo>
                <a:cubicBezTo>
                  <a:pt x="191018" y="326578"/>
                  <a:pt x="173174" y="348941"/>
                  <a:pt x="173174" y="375410"/>
                </a:cubicBezTo>
                <a:lnTo>
                  <a:pt x="173174" y="399283"/>
                </a:lnTo>
                <a:cubicBezTo>
                  <a:pt x="173174" y="411455"/>
                  <a:pt x="176954" y="422757"/>
                  <a:pt x="183392" y="432092"/>
                </a:cubicBezTo>
                <a:cubicBezTo>
                  <a:pt x="174062" y="436412"/>
                  <a:pt x="165855" y="442757"/>
                  <a:pt x="159356" y="450576"/>
                </a:cubicBezTo>
                <a:cubicBezTo>
                  <a:pt x="152857" y="442756"/>
                  <a:pt x="144650" y="436412"/>
                  <a:pt x="135321" y="432092"/>
                </a:cubicBezTo>
                <a:cubicBezTo>
                  <a:pt x="141757" y="422757"/>
                  <a:pt x="145538" y="411455"/>
                  <a:pt x="145538" y="399283"/>
                </a:cubicBezTo>
                <a:lnTo>
                  <a:pt x="145538" y="375410"/>
                </a:lnTo>
                <a:cubicBezTo>
                  <a:pt x="145538" y="348941"/>
                  <a:pt x="127695" y="326578"/>
                  <a:pt x="103410" y="319674"/>
                </a:cubicBezTo>
                <a:lnTo>
                  <a:pt x="103410" y="285820"/>
                </a:lnTo>
                <a:close/>
                <a:moveTo>
                  <a:pt x="61278" y="375410"/>
                </a:moveTo>
                <a:cubicBezTo>
                  <a:pt x="61278" y="360904"/>
                  <a:pt x="73080" y="349102"/>
                  <a:pt x="87588" y="349102"/>
                </a:cubicBezTo>
                <a:cubicBezTo>
                  <a:pt x="102094" y="349102"/>
                  <a:pt x="113896" y="360904"/>
                  <a:pt x="113896" y="375410"/>
                </a:cubicBezTo>
                <a:lnTo>
                  <a:pt x="113896" y="399283"/>
                </a:lnTo>
                <a:cubicBezTo>
                  <a:pt x="113896" y="413789"/>
                  <a:pt x="102094" y="425591"/>
                  <a:pt x="87588" y="425591"/>
                </a:cubicBezTo>
                <a:cubicBezTo>
                  <a:pt x="73080" y="425591"/>
                  <a:pt x="61278" y="413789"/>
                  <a:pt x="61278" y="399283"/>
                </a:cubicBezTo>
                <a:close/>
                <a:moveTo>
                  <a:pt x="143535" y="508359"/>
                </a:moveTo>
                <a:lnTo>
                  <a:pt x="31640" y="508359"/>
                </a:lnTo>
                <a:lnTo>
                  <a:pt x="31640" y="494327"/>
                </a:lnTo>
                <a:cubicBezTo>
                  <a:pt x="31640" y="473972"/>
                  <a:pt x="48199" y="457413"/>
                  <a:pt x="68554" y="457413"/>
                </a:cubicBezTo>
                <a:lnTo>
                  <a:pt x="106620" y="457413"/>
                </a:lnTo>
                <a:cubicBezTo>
                  <a:pt x="126975" y="457413"/>
                  <a:pt x="143535" y="473972"/>
                  <a:pt x="143535" y="494327"/>
                </a:cubicBezTo>
                <a:close/>
                <a:moveTo>
                  <a:pt x="287071" y="508359"/>
                </a:moveTo>
                <a:lnTo>
                  <a:pt x="175175" y="508359"/>
                </a:lnTo>
                <a:lnTo>
                  <a:pt x="175175" y="494327"/>
                </a:lnTo>
                <a:cubicBezTo>
                  <a:pt x="175175" y="473972"/>
                  <a:pt x="191735" y="457413"/>
                  <a:pt x="212089" y="457413"/>
                </a:cubicBezTo>
                <a:lnTo>
                  <a:pt x="250157" y="457413"/>
                </a:lnTo>
                <a:cubicBezTo>
                  <a:pt x="270512" y="457413"/>
                  <a:pt x="287071" y="473972"/>
                  <a:pt x="287071" y="494327"/>
                </a:cubicBezTo>
                <a:close/>
                <a:moveTo>
                  <a:pt x="430607" y="508359"/>
                </a:moveTo>
                <a:lnTo>
                  <a:pt x="318712" y="508359"/>
                </a:lnTo>
                <a:lnTo>
                  <a:pt x="318712" y="494327"/>
                </a:lnTo>
                <a:cubicBezTo>
                  <a:pt x="318712" y="473972"/>
                  <a:pt x="335271" y="457413"/>
                  <a:pt x="355626" y="457413"/>
                </a:cubicBezTo>
                <a:lnTo>
                  <a:pt x="393693" y="457413"/>
                </a:lnTo>
                <a:cubicBezTo>
                  <a:pt x="414047" y="457413"/>
                  <a:pt x="430607" y="473972"/>
                  <a:pt x="430607" y="4943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1" name="CuadroTexto 42"/>
          <p:cNvSpPr txBox="1"/>
          <p:nvPr/>
        </p:nvSpPr>
        <p:spPr>
          <a:xfrm>
            <a:off x="2936182" y="1497486"/>
            <a:ext cx="31725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dirty="0"/>
              <a:t>El sistema permitirá a los pacientes gestionar sus citas médicas de forma autónoma, incluyendo registro, solicitud, modificación y cancelación. El módulo administrativo facilitará la configuración de horarios, asignación de profesionales y control de disponibilidad. Además, integrará notificaciones automáticas y un historial de citas, asegurando accesibilidad en dispositivos móviles y de escritorio.</a:t>
            </a:r>
          </a:p>
        </p:txBody>
      </p:sp>
      <p:pic>
        <p:nvPicPr>
          <p:cNvPr id="2097156" name="Picture 2" descr="Expectativas del Cliente - Cómo medir la satisfacción del cliente"/>
          <p:cNvPicPr>
            <a:picLocks noChangeAspect="1" noChangeArrowheads="1"/>
          </p:cNvPicPr>
          <p:nvPr/>
        </p:nvPicPr>
        <p:blipFill rotWithShape="1">
          <a:blip r:embed="rId3"/>
          <a:srcRect l="10781" t="7109"/>
          <a:stretch>
            <a:fillRect/>
          </a:stretch>
        </p:blipFill>
        <p:spPr bwMode="auto">
          <a:xfrm>
            <a:off x="7069699" y="2493587"/>
            <a:ext cx="573012" cy="397730"/>
          </a:xfrm>
          <a:prstGeom prst="rect">
            <a:avLst/>
          </a:prstGeom>
          <a:noFill/>
        </p:spPr>
      </p:pic>
      <p:pic>
        <p:nvPicPr>
          <p:cNvPr id="2" name="Picture 2" descr="marketing ">
            <a:extLst>
              <a:ext uri="{FF2B5EF4-FFF2-40B4-BE49-F238E27FC236}">
                <a16:creationId xmlns:a16="http://schemas.microsoft.com/office/drawing/2014/main" id="{7348545C-0EB4-92F0-73AE-FDA1D0641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1" y="3771902"/>
            <a:ext cx="1475278" cy="14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216;p20"/>
          <p:cNvSpPr txBox="1">
            <a:spLocks noGrp="1"/>
          </p:cNvSpPr>
          <p:nvPr>
            <p:ph type="title"/>
          </p:nvPr>
        </p:nvSpPr>
        <p:spPr>
          <a:xfrm>
            <a:off x="368075" y="53612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JUSTIFICACIÓN </a:t>
            </a:r>
            <a:r>
              <a:rPr lang="en" sz="2800" dirty="0"/>
              <a:t> </a:t>
            </a:r>
            <a:endParaRPr sz="2800" dirty="0"/>
          </a:p>
        </p:txBody>
      </p:sp>
      <p:sp>
        <p:nvSpPr>
          <p:cNvPr id="1048658" name="Google Shape;222;p20"/>
          <p:cNvSpPr/>
          <p:nvPr/>
        </p:nvSpPr>
        <p:spPr>
          <a:xfrm>
            <a:off x="7712925" y="2815863"/>
            <a:ext cx="183000" cy="183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6" name="Google Shape;241;p20"/>
          <p:cNvGrpSpPr/>
          <p:nvPr/>
        </p:nvGrpSpPr>
        <p:grpSpPr>
          <a:xfrm>
            <a:off x="840830" y="615212"/>
            <a:ext cx="7401939" cy="4310409"/>
            <a:chOff x="4478998" y="1593093"/>
            <a:chExt cx="6705569" cy="4000181"/>
          </a:xfrm>
        </p:grpSpPr>
        <p:sp>
          <p:nvSpPr>
            <p:cNvPr id="1048659" name="Google Shape;242;p20"/>
            <p:cNvSpPr txBox="1"/>
            <p:nvPr/>
          </p:nvSpPr>
          <p:spPr>
            <a:xfrm>
              <a:off x="6811423" y="2520338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SE BASA </a:t>
              </a:r>
              <a:endParaRPr sz="1600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048660" name="Google Shape;243;p20"/>
            <p:cNvSpPr txBox="1"/>
            <p:nvPr/>
          </p:nvSpPr>
          <p:spPr>
            <a:xfrm>
              <a:off x="4478998" y="2829815"/>
              <a:ext cx="6705569" cy="27634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endParaRPr lang="es-MX" sz="1800" dirty="0"/>
            </a:p>
            <a:p>
              <a:pPr algn="just"/>
              <a:endParaRPr lang="es-MX" sz="1800" dirty="0"/>
            </a:p>
          </p:txBody>
        </p:sp>
        <p:grpSp>
          <p:nvGrpSpPr>
            <p:cNvPr id="67" name="Google Shape;244;p20"/>
            <p:cNvGrpSpPr/>
            <p:nvPr/>
          </p:nvGrpSpPr>
          <p:grpSpPr>
            <a:xfrm>
              <a:off x="7438669" y="1593093"/>
              <a:ext cx="731507" cy="850442"/>
              <a:chOff x="836465" y="1018804"/>
              <a:chExt cx="1006200" cy="1166106"/>
            </a:xfrm>
          </p:grpSpPr>
          <p:sp>
            <p:nvSpPr>
              <p:cNvPr id="1048661" name="Google Shape;245;p20"/>
              <p:cNvSpPr/>
              <p:nvPr/>
            </p:nvSpPr>
            <p:spPr>
              <a:xfrm>
                <a:off x="836465" y="1018804"/>
                <a:ext cx="1006200" cy="1006199"/>
              </a:xfrm>
              <a:prstGeom prst="donut">
                <a:avLst>
                  <a:gd name="adj" fmla="val 1434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chemeClr val="accent3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1048662" name="Google Shape;246;p20"/>
              <p:cNvSpPr/>
              <p:nvPr/>
            </p:nvSpPr>
            <p:spPr>
              <a:xfrm rot="10800000">
                <a:off x="1226315" y="2046610"/>
                <a:ext cx="226500" cy="1383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  <p:pic>
        <p:nvPicPr>
          <p:cNvPr id="2097157" name="Picture 2" descr="Justificación. Para un docente siempre es importantes… | by PMcFB | Medi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2989" y="794727"/>
            <a:ext cx="397622" cy="42801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551735-C0AF-B553-CDB2-1C7D07A63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49" y="2071469"/>
            <a:ext cx="709409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sistema digital de agendamiento en un centro de salud mejora la experiencia del paciente al reducir tiempos de espera y facilitar las citas. Además, optimiza los recursos, minimiza errores en turnos y mejora la satisfacción. Su implementación hace que el sistema de salud sea más ágil y accesible.</a:t>
            </a:r>
          </a:p>
        </p:txBody>
      </p:sp>
      <p:pic>
        <p:nvPicPr>
          <p:cNvPr id="5" name="Picture 2" descr="marketing ">
            <a:extLst>
              <a:ext uri="{FF2B5EF4-FFF2-40B4-BE49-F238E27FC236}">
                <a16:creationId xmlns:a16="http://schemas.microsoft.com/office/drawing/2014/main" id="{DEA880AA-494B-FDE6-E265-94BEFB20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182" y="3441461"/>
            <a:ext cx="1879976" cy="18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216;p20"/>
          <p:cNvSpPr txBox="1">
            <a:spLocks noGrp="1"/>
          </p:cNvSpPr>
          <p:nvPr>
            <p:ph type="title"/>
          </p:nvPr>
        </p:nvSpPr>
        <p:spPr>
          <a:xfrm>
            <a:off x="368075" y="7666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MAPA BPMN</a:t>
            </a:r>
          </a:p>
        </p:txBody>
      </p:sp>
      <p:sp>
        <p:nvSpPr>
          <p:cNvPr id="1048666" name="CuadroTexto 1"/>
          <p:cNvSpPr txBox="1"/>
          <p:nvPr/>
        </p:nvSpPr>
        <p:spPr>
          <a:xfrm>
            <a:off x="211016" y="4135904"/>
            <a:ext cx="893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                 </a:t>
            </a:r>
            <a:r>
              <a:rPr lang="es-CO" dirty="0">
                <a:hlinkClick r:id="rId3" action="ppaction://hlinkfile"/>
              </a:rPr>
              <a:t>..\..\TRIMESTRES\TRIMESTRE 1</a:t>
            </a:r>
            <a:endParaRPr lang="es-CO" dirty="0"/>
          </a:p>
        </p:txBody>
      </p:sp>
      <p:pic>
        <p:nvPicPr>
          <p:cNvPr id="4" name="Picture 2" descr="marketing ">
            <a:extLst>
              <a:ext uri="{FF2B5EF4-FFF2-40B4-BE49-F238E27FC236}">
                <a16:creationId xmlns:a16="http://schemas.microsoft.com/office/drawing/2014/main" id="{7F9A9CD0-C8DD-033D-A65D-783A2912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954" y="4407877"/>
            <a:ext cx="823757" cy="82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CADF747-A6A4-78B9-C8CA-9B25D7FB9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77" y="638264"/>
            <a:ext cx="7588718" cy="3287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FC39F3CE29304C8DFCC861101E678B" ma:contentTypeVersion="5" ma:contentTypeDescription="Crear nuevo documento." ma:contentTypeScope="" ma:versionID="62f1b7a897215af424f1120191ffcd11">
  <xsd:schema xmlns:xsd="http://www.w3.org/2001/XMLSchema" xmlns:xs="http://www.w3.org/2001/XMLSchema" xmlns:p="http://schemas.microsoft.com/office/2006/metadata/properties" xmlns:ns3="ff5aac07-f3fb-4cad-b5c8-0f4eb7e4cfde" targetNamespace="http://schemas.microsoft.com/office/2006/metadata/properties" ma:root="true" ma:fieldsID="31fdfc116cea86504005a196f56716bf" ns3:_="">
    <xsd:import namespace="ff5aac07-f3fb-4cad-b5c8-0f4eb7e4cf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5aac07-f3fb-4cad-b5c8-0f4eb7e4cf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4DDAD-5D69-4CB9-B5DF-51015E8F82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5aac07-f3fb-4cad-b5c8-0f4eb7e4cf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22282</TotalTime>
  <Words>607</Words>
  <Application>Microsoft Office PowerPoint</Application>
  <PresentationFormat>Presentación en pantalla (16:9)</PresentationFormat>
  <Paragraphs>60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Wingdings 3</vt:lpstr>
      <vt:lpstr>Trebuchet MS</vt:lpstr>
      <vt:lpstr>Montserrat Medium</vt:lpstr>
      <vt:lpstr>Fira Sans Extra Condensed</vt:lpstr>
      <vt:lpstr>Roboto</vt:lpstr>
      <vt:lpstr>Arial</vt:lpstr>
      <vt:lpstr>Montserrat SemiBold</vt:lpstr>
      <vt:lpstr>Calibri</vt:lpstr>
      <vt:lpstr>Faceta</vt:lpstr>
      <vt:lpstr>SISTEMA DE INFORMACIÓN PARA LA GESTIÓN DE AGENDAMIENTO DE CITAS (CENTRO DE SALUD)</vt:lpstr>
      <vt:lpstr>TABLA DE CONTENIDO </vt:lpstr>
      <vt:lpstr>OBJETIVO GENERAL</vt:lpstr>
      <vt:lpstr>OBJETIVOS ESPECIFICOS</vt:lpstr>
      <vt:lpstr>PLANTEAMIENTO DEL PROBLEMA </vt:lpstr>
      <vt:lpstr>PREGUNTA DE PROBLEMA </vt:lpstr>
      <vt:lpstr>ALCANCE DEL PROYECTO</vt:lpstr>
      <vt:lpstr>JUSTIFICACIÓN  </vt:lpstr>
      <vt:lpstr>MAPA BPMN</vt:lpstr>
      <vt:lpstr>TECNICAS DE RECOLECCIÓN DE INFORMACIÓN  </vt:lpstr>
      <vt:lpstr>ENTREVISTA</vt:lpstr>
      <vt:lpstr>REQUISITOS </vt:lpstr>
      <vt:lpstr>PROTOTIPO SCORTS UNIFORMS</vt:lpstr>
      <vt:lpstr>SISTEMA DE CONTROL DE VERSIONES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Infographics</dc:title>
  <dc:creator>User</dc:creator>
  <cp:lastModifiedBy>geraldine rocha devia</cp:lastModifiedBy>
  <cp:revision>16</cp:revision>
  <dcterms:created xsi:type="dcterms:W3CDTF">2024-03-14T21:13:55Z</dcterms:created>
  <dcterms:modified xsi:type="dcterms:W3CDTF">2025-04-09T17:06:45Z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aed6d51080c6437485622bc1ee71b711</vt:lpwstr>
  </property>
  <property fmtid="{D5CDD505-2E9C-101B-9397-08002B2CF9AE}" pid="3" name="ContentTypeId">
    <vt:lpwstr>0x010100E2FC39F3CE29304C8DFCC861101E678B</vt:lpwstr>
  </property>
</Properties>
</file>