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2" r:id="rId4"/>
    <p:sldId id="260" r:id="rId5"/>
    <p:sldId id="264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B59E498-2D2A-4D4D-97D3-6B3DEE1693EB}">
          <p14:sldIdLst>
            <p14:sldId id="256"/>
            <p14:sldId id="257"/>
            <p14:sldId id="262"/>
            <p14:sldId id="260"/>
            <p14:sldId id="264"/>
            <p14:sldId id="263"/>
            <p14:sldId id="261"/>
            <p14:sldId id="265"/>
          </p14:sldIdLst>
        </p14:section>
        <p14:section name="Sección sin título" id="{7B0C8ED0-441E-4765-B3D1-C02F4F52158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4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9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1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5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llter.marine.rutgers.edu/" TargetMode="External"/><Relationship Id="rId2" Type="http://schemas.openxmlformats.org/officeDocument/2006/relationships/hyperlink" Target="https://www.uaf.edu/cfos/people/faculty/detail/kristen-gorma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ternet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08C5-6CDA-2F3E-2969-ED4D0EB0E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0" i="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CFBF9"/>
                </a:highlight>
                <a:latin typeface="Abhaya Libre"/>
              </a:rPr>
              <a:t>Proyecto </a:t>
            </a:r>
            <a:br>
              <a:rPr lang="es-CL" b="0" i="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CFBF9"/>
                </a:highlight>
                <a:latin typeface="Abhaya Libre"/>
              </a:rPr>
            </a:br>
            <a:r>
              <a:rPr lang="es-CL" b="0" i="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CFBF9"/>
                </a:highlight>
                <a:latin typeface="Abhaya Libre"/>
              </a:rPr>
              <a:t>Palmer </a:t>
            </a:r>
            <a:r>
              <a:rPr lang="es-CL" dirty="0" err="1">
                <a:solidFill>
                  <a:schemeClr val="accent6">
                    <a:lumMod val="50000"/>
                  </a:schemeClr>
                </a:solidFill>
                <a:highlight>
                  <a:srgbClr val="FCFBF9"/>
                </a:highlight>
                <a:latin typeface="Abhaya Libre"/>
              </a:rPr>
              <a:t>P</a:t>
            </a:r>
            <a:r>
              <a:rPr lang="es-CL" b="0" i="0" dirty="0" err="1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CFBF9"/>
                </a:highlight>
                <a:latin typeface="Abhaya Libre"/>
              </a:rPr>
              <a:t>enguins</a:t>
            </a:r>
            <a:br>
              <a:rPr lang="es-CL" b="0" i="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CFBF9"/>
                </a:highlight>
                <a:latin typeface="Abhaya Libre"/>
              </a:rPr>
            </a:br>
            <a:endParaRPr lang="es-C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39C01-0E3C-F6F3-8094-22BCA65A1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Autor Presentación: Geraldine Castro</a:t>
            </a:r>
            <a:endParaRPr lang="es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056954-71B1-44AE-D8B7-F43C4E94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60" y="2163606"/>
            <a:ext cx="4241411" cy="25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7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16D0C-7DD7-7792-38E3-1A3FFF6C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chemeClr val="tx1"/>
                </a:solidFill>
                <a:effectLst/>
                <a:highlight>
                  <a:srgbClr val="FCFBF9"/>
                </a:highlight>
                <a:latin typeface="Abhaya Libre"/>
              </a:rPr>
              <a:t>Acerca de los datos</a:t>
            </a:r>
          </a:p>
          <a:p>
            <a:pPr algn="l"/>
            <a:r>
              <a:rPr lang="es-ES" b="0" i="0" dirty="0">
                <a:solidFill>
                  <a:schemeClr val="tx1"/>
                </a:solidFill>
                <a:effectLst/>
                <a:highlight>
                  <a:srgbClr val="FCFBF9"/>
                </a:highlight>
                <a:latin typeface="Jost"/>
              </a:rPr>
              <a:t>Los datos fueron recopilados y puestos a disposición por la </a:t>
            </a:r>
            <a:r>
              <a:rPr lang="es-ES" b="0" i="0" dirty="0">
                <a:solidFill>
                  <a:schemeClr val="tx1"/>
                </a:solidFill>
                <a:effectLst/>
                <a:highlight>
                  <a:srgbClr val="FCFBF9"/>
                </a:highlight>
                <a:latin typeface="Jo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Dra. Kristen Gorman</a:t>
            </a:r>
            <a:r>
              <a:rPr lang="es-ES" b="0" i="0" dirty="0">
                <a:solidFill>
                  <a:schemeClr val="tx1"/>
                </a:solidFill>
                <a:effectLst/>
                <a:highlight>
                  <a:srgbClr val="FCFBF9"/>
                </a:highlight>
                <a:latin typeface="Jost"/>
              </a:rPr>
              <a:t> y la </a:t>
            </a:r>
            <a:r>
              <a:rPr lang="es-ES" b="0" i="0" dirty="0">
                <a:solidFill>
                  <a:schemeClr val="tx1"/>
                </a:solidFill>
                <a:effectLst/>
                <a:highlight>
                  <a:srgbClr val="FCFBF9"/>
                </a:highlight>
                <a:latin typeface="Jo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Estación Palmer, LTER de la Antártida,</a:t>
            </a:r>
            <a:r>
              <a:rPr lang="es-ES" b="0" i="0" dirty="0">
                <a:solidFill>
                  <a:schemeClr val="tx1"/>
                </a:solidFill>
                <a:effectLst/>
                <a:highlight>
                  <a:srgbClr val="FCFBF9"/>
                </a:highlight>
                <a:latin typeface="Jost"/>
              </a:rPr>
              <a:t> miembro de la </a:t>
            </a:r>
            <a:r>
              <a:rPr lang="es-ES" b="0" i="0" dirty="0">
                <a:solidFill>
                  <a:schemeClr val="tx1"/>
                </a:solidFill>
                <a:effectLst/>
                <a:highlight>
                  <a:srgbClr val="FCFBF9"/>
                </a:highlight>
                <a:latin typeface="Jo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 de Investigación Ecológica a Largo Plazo</a:t>
            </a:r>
            <a:r>
              <a:rPr lang="es-ES" b="0" i="0" dirty="0">
                <a:solidFill>
                  <a:schemeClr val="tx1"/>
                </a:solidFill>
                <a:effectLst/>
                <a:highlight>
                  <a:srgbClr val="FCFBF9"/>
                </a:highlight>
                <a:latin typeface="Jost"/>
              </a:rPr>
              <a:t>.</a:t>
            </a:r>
            <a:endParaRPr lang="es-CL" dirty="0">
              <a:solidFill>
                <a:schemeClr val="tx1"/>
              </a:solidFill>
            </a:endParaRPr>
          </a:p>
          <a:p>
            <a:r>
              <a:rPr lang="es-ES" b="0" i="0" dirty="0">
                <a:solidFill>
                  <a:schemeClr val="tx1"/>
                </a:solidFill>
                <a:effectLst/>
                <a:highlight>
                  <a:srgbClr val="FCFBF9"/>
                </a:highlight>
                <a:latin typeface="Jost"/>
              </a:rPr>
              <a:t>Este conjunto de datos contienen datos de 344 pingüinos. Hay 3 especies diferentes de pingüinos en este conjunto de datos: </a:t>
            </a:r>
            <a:r>
              <a:rPr lang="es-CL" b="1" dirty="0" err="1">
                <a:solidFill>
                  <a:schemeClr val="tx1"/>
                </a:solidFill>
              </a:rPr>
              <a:t>Adelie</a:t>
            </a:r>
            <a:r>
              <a:rPr lang="es-CL" dirty="0">
                <a:solidFill>
                  <a:schemeClr val="tx1"/>
                </a:solidFill>
              </a:rPr>
              <a:t>, </a:t>
            </a:r>
            <a:r>
              <a:rPr lang="es-CL" b="1" dirty="0" err="1">
                <a:solidFill>
                  <a:schemeClr val="tx1"/>
                </a:solidFill>
              </a:rPr>
              <a:t>Chinstrap</a:t>
            </a:r>
            <a:r>
              <a:rPr lang="es-CL" dirty="0">
                <a:solidFill>
                  <a:schemeClr val="tx1"/>
                </a:solidFill>
              </a:rPr>
              <a:t>, y </a:t>
            </a:r>
            <a:r>
              <a:rPr lang="es-CL" b="1" dirty="0">
                <a:solidFill>
                  <a:schemeClr val="tx1"/>
                </a:solidFill>
              </a:rPr>
              <a:t>Gentoo</a:t>
            </a:r>
            <a:r>
              <a:rPr lang="es-ES" b="0" i="0" dirty="0">
                <a:solidFill>
                  <a:schemeClr val="tx1"/>
                </a:solidFill>
                <a:effectLst/>
                <a:highlight>
                  <a:srgbClr val="FCFBF9"/>
                </a:highlight>
                <a:latin typeface="Jost"/>
              </a:rPr>
              <a:t> recolectados de tres distintas islas. </a:t>
            </a:r>
          </a:p>
          <a:p>
            <a:r>
              <a:rPr lang="es-CL" dirty="0">
                <a:solidFill>
                  <a:schemeClr val="tx1"/>
                </a:solidFill>
              </a:rPr>
              <a:t>Las características son : Especie, isla, longitud del pico, profundidad del pico, longitud de aleta, masa corporal, sexo y año.</a:t>
            </a:r>
          </a:p>
          <a:p>
            <a:r>
              <a:rPr lang="es-CL" dirty="0">
                <a:solidFill>
                  <a:schemeClr val="tx1"/>
                </a:solidFill>
              </a:rPr>
              <a:t>El objetivo es clasificar correctamente la especie del pingüino basándose en sus características físicas.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948E46-7D8F-871C-468D-F370DBEFEF65}"/>
              </a:ext>
            </a:extLst>
          </p:cNvPr>
          <p:cNvSpPr txBox="1"/>
          <p:nvPr/>
        </p:nvSpPr>
        <p:spPr>
          <a:xfrm>
            <a:off x="1097280" y="1116226"/>
            <a:ext cx="104633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Introducción y antecedentes del conjunto de datos</a:t>
            </a:r>
          </a:p>
        </p:txBody>
      </p:sp>
    </p:spTree>
    <p:extLst>
      <p:ext uri="{BB962C8B-B14F-4D97-AF65-F5344CB8AC3E}">
        <p14:creationId xmlns:p14="http://schemas.microsoft.com/office/powerpoint/2010/main" val="28579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D0A8F-2B41-11C7-169A-546E9496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Problema de aprendizaje automático</a:t>
            </a:r>
            <a:endParaRPr lang="es-CL" sz="2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8BB05-5559-D36B-BD00-FD4478DB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de nuestro análisis es desarrollar un modelo de aprendizaje automático que pueda </a:t>
            </a:r>
            <a:r>
              <a:rPr lang="es-ES" b="1" dirty="0"/>
              <a:t>clasificar correctamente la especie de un pingüino</a:t>
            </a:r>
            <a:r>
              <a:rPr lang="es-ES" dirty="0"/>
              <a:t> basándose en las características físicas mencionadas anteriormente. Este tipo de problema es conocido como </a:t>
            </a:r>
            <a:r>
              <a:rPr lang="es-ES" b="1" dirty="0"/>
              <a:t>clasificación supervisada</a:t>
            </a:r>
            <a:r>
              <a:rPr lang="es-ES" dirty="0"/>
              <a:t>, donde el modelo aprende a predecir etiquetas (en este caso, la especie del pingüino) a partir de datos etiquetados de entrenamiento.</a:t>
            </a:r>
          </a:p>
          <a:p>
            <a:r>
              <a:rPr lang="es-ES" dirty="0"/>
              <a:t>Para lograr esto, probamos varios modelos de clasificación, incluyendo:</a:t>
            </a:r>
          </a:p>
          <a:p>
            <a:pPr marL="0" indent="0">
              <a:buNone/>
            </a:pPr>
            <a:r>
              <a:rPr lang="es-ES" b="1" dirty="0"/>
              <a:t>K-</a:t>
            </a:r>
            <a:r>
              <a:rPr lang="es-ES" b="1" dirty="0" err="1"/>
              <a:t>Nearest</a:t>
            </a:r>
            <a:r>
              <a:rPr lang="es-ES" b="1" dirty="0"/>
              <a:t> </a:t>
            </a:r>
            <a:r>
              <a:rPr lang="es-ES" b="1" dirty="0" err="1"/>
              <a:t>Neighbors</a:t>
            </a:r>
            <a:r>
              <a:rPr lang="es-ES" b="1" dirty="0"/>
              <a:t> (KNN)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Random</a:t>
            </a:r>
            <a:r>
              <a:rPr lang="es-ES" b="1" dirty="0"/>
              <a:t> Forest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Regresión Logística</a:t>
            </a:r>
            <a:endParaRPr lang="es-E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418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DF40A31-ADAE-A372-DE8D-FBC6D2FF8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3245"/>
            <a:ext cx="6815516" cy="4114800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D14E31-C2D2-7F4A-67DA-48EA89A8291B}"/>
              </a:ext>
            </a:extLst>
          </p:cNvPr>
          <p:cNvSpPr txBox="1"/>
          <p:nvPr/>
        </p:nvSpPr>
        <p:spPr>
          <a:xfrm>
            <a:off x="1097280" y="839955"/>
            <a:ext cx="1005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Visualizaciones y resultados</a:t>
            </a:r>
            <a:endParaRPr lang="es-CL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D32D17-08A3-E49F-91CB-46844575BDD9}"/>
              </a:ext>
            </a:extLst>
          </p:cNvPr>
          <p:cNvSpPr txBox="1"/>
          <p:nvPr/>
        </p:nvSpPr>
        <p:spPr>
          <a:xfrm>
            <a:off x="8007658" y="2121763"/>
            <a:ext cx="33380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Los pingüinos de la especie </a:t>
            </a:r>
            <a:r>
              <a:rPr lang="es-E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Adelie</a:t>
            </a: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 se encuentran proporcionalmente en cada una de las tres islas.</a:t>
            </a:r>
          </a:p>
          <a:p>
            <a:pPr algn="just"/>
            <a:endParaRPr lang="es-E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Los pingüinos </a:t>
            </a:r>
            <a:r>
              <a:rPr lang="es-E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Chinstrap</a:t>
            </a: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 se encuentran principalmente en la isla </a:t>
            </a:r>
            <a:r>
              <a:rPr lang="es-ES" sz="1400" dirty="0" err="1">
                <a:latin typeface="Poppins" panose="00000500000000000000" pitchFamily="2" charset="0"/>
                <a:cs typeface="Poppins" panose="00000500000000000000" pitchFamily="2" charset="0"/>
              </a:rPr>
              <a:t>Dream</a:t>
            </a:r>
            <a:endParaRPr lang="es-E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Los pingüinos </a:t>
            </a:r>
            <a:r>
              <a:rPr lang="es-ES" sz="1400" b="1" dirty="0">
                <a:latin typeface="Poppins" panose="00000500000000000000" pitchFamily="2" charset="0"/>
                <a:cs typeface="Poppins" panose="00000500000000000000" pitchFamily="2" charset="0"/>
              </a:rPr>
              <a:t>Gentoo</a:t>
            </a: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 también están predominantemente en la isla </a:t>
            </a:r>
            <a:r>
              <a:rPr lang="es-ES" sz="1400" dirty="0" err="1">
                <a:latin typeface="Poppins" panose="00000500000000000000" pitchFamily="2" charset="0"/>
                <a:cs typeface="Poppins" panose="00000500000000000000" pitchFamily="2" charset="0"/>
              </a:rPr>
              <a:t>Biscoe</a:t>
            </a: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Esta distribución geográfica puede proporcionar información sobre el hábitat preferido de cada especie y ayudar en la conservación de los pingüinos.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648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FA12B-CC08-E354-33D1-F1600FCC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286604"/>
            <a:ext cx="9974950" cy="1249234"/>
          </a:xfrm>
        </p:spPr>
        <p:txBody>
          <a:bodyPr>
            <a:normAutofit fontScale="90000"/>
          </a:bodyPr>
          <a:lstStyle/>
          <a:p>
            <a:br>
              <a:rPr lang="es-ES" sz="2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ES" sz="2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ES" sz="2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s-ES" sz="2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Visualizaciones y resultados</a:t>
            </a:r>
            <a:br>
              <a:rPr lang="es-CL" sz="4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8DCBCC-AD2E-F201-CE10-0E0538146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001" y="1828909"/>
            <a:ext cx="5778716" cy="4191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FEAA15-260D-F4ED-79F4-A152015AADF4}"/>
              </a:ext>
            </a:extLst>
          </p:cNvPr>
          <p:cNvSpPr txBox="1"/>
          <p:nvPr/>
        </p:nvSpPr>
        <p:spPr>
          <a:xfrm>
            <a:off x="6471821" y="1997476"/>
            <a:ext cx="46163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Los pingüinos </a:t>
            </a:r>
            <a:r>
              <a:rPr lang="es-E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Adelie</a:t>
            </a: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 tienden a tener picos más cortos y profundos.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Los pingüinos </a:t>
            </a:r>
            <a:r>
              <a:rPr lang="es-ES" sz="1400" b="1" dirty="0">
                <a:latin typeface="Poppins" panose="00000500000000000000" pitchFamily="2" charset="0"/>
                <a:cs typeface="Poppins" panose="00000500000000000000" pitchFamily="2" charset="0"/>
              </a:rPr>
              <a:t>Gentoo</a:t>
            </a: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 generalmente tienen picos más largos y menos profundos.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Los pingüinos </a:t>
            </a:r>
            <a:r>
              <a:rPr lang="es-E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Chinstrap</a:t>
            </a: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 tienen una longitud y profundidad de pico que se superpone parcialmente con las otras dos especies, pero con una tendencia a picos más largos y profundos en comparación con los </a:t>
            </a:r>
            <a:r>
              <a:rPr lang="es-E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Adelie</a:t>
            </a:r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s-ES" sz="1400" dirty="0">
                <a:latin typeface="Poppins" panose="00000500000000000000" pitchFamily="2" charset="0"/>
                <a:cs typeface="Poppins" panose="00000500000000000000" pitchFamily="2" charset="0"/>
              </a:rPr>
              <a:t>Estas diferencias en las características físicas son cruciales para que el modelo de clasificación pueda distinguir entre las especies</a:t>
            </a:r>
            <a:r>
              <a:rPr lang="es-ES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1225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AB272-5660-5556-3956-692C154F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Modelo elegido: </a:t>
            </a:r>
            <a:r>
              <a:rPr lang="es-ES" sz="2800" dirty="0" err="1">
                <a:latin typeface="Poppins" panose="00000500000000000000" pitchFamily="2" charset="0"/>
                <a:cs typeface="Poppins" panose="00000500000000000000" pitchFamily="2" charset="0"/>
              </a:rPr>
              <a:t>Random</a:t>
            </a:r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 Forest</a:t>
            </a:r>
            <a:endParaRPr lang="es-CL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86327-7BDF-BB60-F84E-E01BEF77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Rendimiento Excepcional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 algn="just">
              <a:buNone/>
            </a:pP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Precisión, </a:t>
            </a:r>
            <a:r>
              <a:rPr lang="es-ES" b="1" dirty="0" err="1">
                <a:latin typeface="Poppins" panose="00000500000000000000" pitchFamily="2" charset="0"/>
                <a:cs typeface="Poppins" panose="00000500000000000000" pitchFamily="2" charset="0"/>
              </a:rPr>
              <a:t>Recall</a:t>
            </a: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 y F1-Score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: El modelo 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Random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 Forest mostró un rendimiento perfecto (100%) en todas las métricas de evaluación en ambos conjuntos de soporte (86 y 69 muestras). Esto indica una alta capacidad para clasificar correctamente cada especie de pingüino.</a:t>
            </a:r>
          </a:p>
          <a:p>
            <a:pPr marL="0" indent="0" algn="just">
              <a:buNone/>
            </a:pP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Robustez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 algn="just">
              <a:buNone/>
            </a:pP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Manejo de Datos Faltantes y Valores Atípicos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Random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 Forest maneja mejor los datos faltantes y los valores atípicos, proporcionando predicciones más fiables y estables en comparación con otros modelos.</a:t>
            </a:r>
          </a:p>
          <a:p>
            <a:pPr marL="0" indent="0" algn="just">
              <a:buNone/>
            </a:pP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Evitación del Sobreajuste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: Debido a su estructura que combina múltiples árboles de decisión, 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Random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 Forest es menos propenso a 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sobreajustarse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 en comparación con modelos más simples como la regresión logística.</a:t>
            </a:r>
          </a:p>
          <a:p>
            <a:pPr marL="0" indent="0" algn="just">
              <a:buNone/>
            </a:pP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Interpretabilidad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 algn="just">
              <a:buNone/>
            </a:pP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Importancia de Características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Random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 Forest ofrece una manera de interpretar qué características son más importantes para la clasificación, lo que puede ser útil para futuras investigaciones y entendimiento del modelo.</a:t>
            </a:r>
          </a:p>
          <a:p>
            <a:pPr marL="0" indent="0" algn="just">
              <a:buNone/>
            </a:pP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Entrenamiento del Modelo Final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0" indent="0" algn="just">
              <a:buNone/>
            </a:pP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Entrenamos el modelo 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Random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 Forest utilizando todos los datos disponibles para asegurarnos de que el modelo aproveche toda la información posible.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465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02139-F27C-18E3-80FC-E81FDE5F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4534"/>
            <a:ext cx="10058400" cy="1450757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Recomendaciones finales</a:t>
            </a:r>
            <a:endParaRPr lang="es-CL" sz="2800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50" name="Picture 2" descr="GitHub - CerrenRichards/ggplot2-for-publications: This tutorial runs ...">
            <a:extLst>
              <a:ext uri="{FF2B5EF4-FFF2-40B4-BE49-F238E27FC236}">
                <a16:creationId xmlns:a16="http://schemas.microsoft.com/office/drawing/2014/main" id="{18745E04-AD8F-13C8-3DA7-1F3D8775DC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49" y="0"/>
            <a:ext cx="2145661" cy="186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B3E077-842A-26BF-AC74-01A0F1B06A62}"/>
              </a:ext>
            </a:extLst>
          </p:cNvPr>
          <p:cNvSpPr txBox="1"/>
          <p:nvPr/>
        </p:nvSpPr>
        <p:spPr>
          <a:xfrm>
            <a:off x="1036320" y="1735494"/>
            <a:ext cx="104353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Implementar sistemas para vigilar el rendimiento del modelo en tiempo real y detectar cualquier deterioro en su precisión.</a:t>
            </a:r>
          </a:p>
          <a:p>
            <a:endParaRPr lang="es-ES" dirty="0"/>
          </a:p>
          <a:p>
            <a:r>
              <a:rPr lang="es-ES" dirty="0"/>
              <a:t>Implementar técnicas para manejar datos atípicos de manera efectiva y asegurar que el modelo se adapte a cambios inesperados en los datos.</a:t>
            </a:r>
          </a:p>
          <a:p>
            <a:endParaRPr lang="es-ES" dirty="0"/>
          </a:p>
          <a:p>
            <a:r>
              <a:rPr lang="es-ES" dirty="0"/>
              <a:t>Mantener documentación clara y detallada del modelo, su entrenamiento y las decisiones tomadas durante su desarrollo para futuras referencias y transparencia.</a:t>
            </a:r>
          </a:p>
          <a:p>
            <a:endParaRPr lang="es-ES" dirty="0"/>
          </a:p>
          <a:p>
            <a:r>
              <a:rPr lang="es-ES" dirty="0"/>
              <a:t>Preparar el modelo para manejar volúmenes de datos más grandes o para ser aplicado en diferentes contextos relacionados con la clasificación de especies.</a:t>
            </a:r>
          </a:p>
          <a:p>
            <a:endParaRPr lang="es-ES" dirty="0"/>
          </a:p>
          <a:p>
            <a:r>
              <a:rPr lang="es-ES" dirty="0"/>
              <a:t>Considerar la incorporación de nuevas características que puedan mejorar la precisión del modelo con base en investigaciones futuras y datos adicionales.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264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Palmer Penguins Dataset - BeginCodingNow.com">
            <a:extLst>
              <a:ext uri="{FF2B5EF4-FFF2-40B4-BE49-F238E27FC236}">
                <a16:creationId xmlns:a16="http://schemas.microsoft.com/office/drawing/2014/main" id="{74B0E92C-785C-5B6D-BFF4-C4D13E4A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14" y="1877111"/>
            <a:ext cx="3191036" cy="368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3A393F-C183-BF2B-A844-57A375FE750D}"/>
              </a:ext>
            </a:extLst>
          </p:cNvPr>
          <p:cNvSpPr txBox="1"/>
          <p:nvPr/>
        </p:nvSpPr>
        <p:spPr>
          <a:xfrm>
            <a:off x="819101" y="5458408"/>
            <a:ext cx="1115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Para complementar está información, encuentra todo el proyecto detallado: https://github.com/geraldinec1989/Proyecto2/blob/main/Proyecto2_parte4.ipynb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5067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1727</TotalTime>
  <Words>698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Abhaya Libre</vt:lpstr>
      <vt:lpstr>Arial</vt:lpstr>
      <vt:lpstr>Calibri</vt:lpstr>
      <vt:lpstr>Calibri Light</vt:lpstr>
      <vt:lpstr>Jost</vt:lpstr>
      <vt:lpstr>Poppins</vt:lpstr>
      <vt:lpstr>Retrospección</vt:lpstr>
      <vt:lpstr>Proyecto  Palmer Penguins </vt:lpstr>
      <vt:lpstr>Presentación de PowerPoint</vt:lpstr>
      <vt:lpstr>Problema de aprendizaje automático</vt:lpstr>
      <vt:lpstr>Presentación de PowerPoint</vt:lpstr>
      <vt:lpstr>   Visualizaciones y resultados </vt:lpstr>
      <vt:lpstr>Modelo elegido: Random Forest</vt:lpstr>
      <vt:lpstr>Recomendaciones finales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geraldine paulette castro castro</dc:creator>
  <cp:lastModifiedBy>geraldine paulette castro castro</cp:lastModifiedBy>
  <cp:revision>7</cp:revision>
  <dcterms:created xsi:type="dcterms:W3CDTF">2024-06-06T16:02:22Z</dcterms:created>
  <dcterms:modified xsi:type="dcterms:W3CDTF">2024-06-21T16:52:53Z</dcterms:modified>
</cp:coreProperties>
</file>