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7" r:id="rId1"/>
  </p:sldMasterIdLst>
  <p:notesMasterIdLst>
    <p:notesMasterId r:id="rId15"/>
  </p:notesMasterIdLst>
  <p:handoutMasterIdLst>
    <p:handoutMasterId r:id="rId16"/>
  </p:handoutMasterIdLst>
  <p:sldIdLst>
    <p:sldId id="280" r:id="rId2"/>
    <p:sldId id="321" r:id="rId3"/>
    <p:sldId id="328" r:id="rId4"/>
    <p:sldId id="303" r:id="rId5"/>
    <p:sldId id="302" r:id="rId6"/>
    <p:sldId id="305" r:id="rId7"/>
    <p:sldId id="309" r:id="rId8"/>
    <p:sldId id="310" r:id="rId9"/>
    <p:sldId id="312" r:id="rId10"/>
    <p:sldId id="322" r:id="rId11"/>
    <p:sldId id="327" r:id="rId12"/>
    <p:sldId id="324" r:id="rId13"/>
    <p:sldId id="291" r:id="rId14"/>
  </p:sldIdLst>
  <p:sldSz cx="9144000" cy="5143500" type="screen16x9"/>
  <p:notesSz cx="6805613" cy="9944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9" userDrawn="1">
          <p15:clr>
            <a:srgbClr val="A4A3A4"/>
          </p15:clr>
        </p15:guide>
        <p15:guide id="2" pos="2880" userDrawn="1">
          <p15:clr>
            <a:srgbClr val="A4A3A4"/>
          </p15:clr>
        </p15:guide>
        <p15:guide id="3" orient="horz" pos="2074" userDrawn="1">
          <p15:clr>
            <a:srgbClr val="A4A3A4"/>
          </p15:clr>
        </p15:guide>
      </p15:sldGuideLst>
    </p:ext>
    <p:ext uri="{2D200454-40CA-4A62-9FC3-DE9A4176ACB9}">
      <p15:notesGuideLst xmlns:p15="http://schemas.microsoft.com/office/powerpoint/2012/main">
        <p15:guide id="1" orient="horz" pos="3133"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D4D2"/>
    <a:srgbClr val="FFC5D2"/>
    <a:srgbClr val="E30514"/>
    <a:srgbClr val="342E2B"/>
    <a:srgbClr val="FFFFFF"/>
    <a:srgbClr val="000000"/>
    <a:srgbClr val="898989"/>
    <a:srgbClr val="E2DED8"/>
    <a:srgbClr val="E2DFD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84801" autoAdjust="0"/>
  </p:normalViewPr>
  <p:slideViewPr>
    <p:cSldViewPr snapToGrid="0" snapToObjects="1" showGuides="1">
      <p:cViewPr varScale="1">
        <p:scale>
          <a:sx n="137" d="100"/>
          <a:sy n="137" d="100"/>
        </p:scale>
        <p:origin x="1280" y="184"/>
      </p:cViewPr>
      <p:guideLst>
        <p:guide orient="horz" pos="2489"/>
        <p:guide pos="2880"/>
        <p:guide orient="horz" pos="2074"/>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4" d="100"/>
          <a:sy n="84" d="100"/>
        </p:scale>
        <p:origin x="-630" y="-84"/>
      </p:cViewPr>
      <p:guideLst>
        <p:guide orient="horz" pos="3133"/>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9099" cy="49720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4939" y="0"/>
            <a:ext cx="2949099" cy="497206"/>
          </a:xfrm>
          <a:prstGeom prst="rect">
            <a:avLst/>
          </a:prstGeom>
        </p:spPr>
        <p:txBody>
          <a:bodyPr vert="horz" lIns="91440" tIns="45720" rIns="91440" bIns="45720" rtlCol="0"/>
          <a:lstStyle>
            <a:lvl1pPr algn="r">
              <a:defRPr sz="1200"/>
            </a:lvl1pPr>
          </a:lstStyle>
          <a:p>
            <a:fld id="{3A443F0E-0D7E-9D45-A177-7D18D87E9E2F}" type="datetime1">
              <a:rPr lang="en-GB" smtClean="0"/>
              <a:t>29/09/2020</a:t>
            </a:fld>
            <a:endParaRPr lang="en-US" dirty="0"/>
          </a:p>
        </p:txBody>
      </p:sp>
      <p:sp>
        <p:nvSpPr>
          <p:cNvPr id="4" name="Footer Placeholder 3"/>
          <p:cNvSpPr>
            <a:spLocks noGrp="1"/>
          </p:cNvSpPr>
          <p:nvPr>
            <p:ph type="ftr" sz="quarter" idx="2"/>
          </p:nvPr>
        </p:nvSpPr>
        <p:spPr>
          <a:xfrm>
            <a:off x="1" y="9445169"/>
            <a:ext cx="2949099" cy="497206"/>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4939" y="9445169"/>
            <a:ext cx="2949099" cy="497206"/>
          </a:xfrm>
          <a:prstGeom prst="rect">
            <a:avLst/>
          </a:prstGeom>
        </p:spPr>
        <p:txBody>
          <a:bodyPr vert="horz" lIns="91440" tIns="45720" rIns="91440" bIns="45720" rtlCol="0" anchor="b"/>
          <a:lstStyle>
            <a:lvl1pPr algn="r">
              <a:defRPr sz="1200"/>
            </a:lvl1pPr>
          </a:lstStyle>
          <a:p>
            <a:fld id="{FCEAA621-1AE1-2541-A18B-F139E38977EB}" type="slidenum">
              <a:t>‹#›</a:t>
            </a:fld>
            <a:endParaRPr lang="en-US" dirty="0"/>
          </a:p>
        </p:txBody>
      </p:sp>
    </p:spTree>
    <p:extLst>
      <p:ext uri="{BB962C8B-B14F-4D97-AF65-F5344CB8AC3E}">
        <p14:creationId xmlns:p14="http://schemas.microsoft.com/office/powerpoint/2010/main" val="18516882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9099" cy="49720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4939" y="0"/>
            <a:ext cx="2949099" cy="497206"/>
          </a:xfrm>
          <a:prstGeom prst="rect">
            <a:avLst/>
          </a:prstGeom>
        </p:spPr>
        <p:txBody>
          <a:bodyPr vert="horz" lIns="91440" tIns="45720" rIns="91440" bIns="45720" rtlCol="0"/>
          <a:lstStyle>
            <a:lvl1pPr algn="r">
              <a:defRPr sz="1200"/>
            </a:lvl1pPr>
          </a:lstStyle>
          <a:p>
            <a:fld id="{6703D94E-09B6-D04B-BFCA-473284936D1B}" type="datetime1">
              <a:rPr lang="en-GB" smtClean="0"/>
              <a:t>29/09/2020</a:t>
            </a:fld>
            <a:endParaRPr lang="en-US" dirty="0"/>
          </a:p>
        </p:txBody>
      </p:sp>
      <p:sp>
        <p:nvSpPr>
          <p:cNvPr id="4" name="Slide Image Placeholder 3"/>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0562" y="4723449"/>
            <a:ext cx="5444490" cy="447484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1" y="9445169"/>
            <a:ext cx="2949099" cy="497206"/>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4939" y="9445169"/>
            <a:ext cx="2949099" cy="497206"/>
          </a:xfrm>
          <a:prstGeom prst="rect">
            <a:avLst/>
          </a:prstGeom>
        </p:spPr>
        <p:txBody>
          <a:bodyPr vert="horz" lIns="91440" tIns="45720" rIns="91440" bIns="45720" rtlCol="0" anchor="b"/>
          <a:lstStyle>
            <a:lvl1pPr algn="r">
              <a:defRPr sz="1200"/>
            </a:lvl1pPr>
          </a:lstStyle>
          <a:p>
            <a:fld id="{26333EF1-9BE1-3F46-AC92-B087BE00A53D}" type="slidenum">
              <a:t>‹#›</a:t>
            </a:fld>
            <a:endParaRPr lang="en-US" dirty="0"/>
          </a:p>
        </p:txBody>
      </p:sp>
    </p:spTree>
    <p:extLst>
      <p:ext uri="{BB962C8B-B14F-4D97-AF65-F5344CB8AC3E}">
        <p14:creationId xmlns:p14="http://schemas.microsoft.com/office/powerpoint/2010/main" val="127897689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333EF1-9BE1-3F46-AC92-B087BE00A53D}" type="slidenum">
              <a:rPr lang="en-GB" smtClean="0"/>
              <a:t>1</a:t>
            </a:fld>
            <a:endParaRPr lang="en-GB" dirty="0"/>
          </a:p>
        </p:txBody>
      </p:sp>
    </p:spTree>
    <p:extLst>
      <p:ext uri="{BB962C8B-B14F-4D97-AF65-F5344CB8AC3E}">
        <p14:creationId xmlns:p14="http://schemas.microsoft.com/office/powerpoint/2010/main" val="3012211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333EF1-9BE1-3F46-AC92-B087BE00A53D}" type="slidenum">
              <a:rPr lang="en-GB" smtClean="0"/>
              <a:t>13</a:t>
            </a:fld>
            <a:endParaRPr lang="en-GB" dirty="0"/>
          </a:p>
        </p:txBody>
      </p:sp>
    </p:spTree>
    <p:extLst>
      <p:ext uri="{BB962C8B-B14F-4D97-AF65-F5344CB8AC3E}">
        <p14:creationId xmlns:p14="http://schemas.microsoft.com/office/powerpoint/2010/main" val="3531334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Key variables e.g. outcomes and predictors of the outcome. </a:t>
            </a:r>
          </a:p>
        </p:txBody>
      </p:sp>
      <p:sp>
        <p:nvSpPr>
          <p:cNvPr id="4" name="Slide Number Placeholder 3"/>
          <p:cNvSpPr>
            <a:spLocks noGrp="1"/>
          </p:cNvSpPr>
          <p:nvPr>
            <p:ph type="sldNum" sz="quarter" idx="10"/>
          </p:nvPr>
        </p:nvSpPr>
        <p:spPr/>
        <p:txBody>
          <a:bodyPr/>
          <a:lstStyle/>
          <a:p>
            <a:fld id="{26333EF1-9BE1-3F46-AC92-B087BE00A53D}" type="slidenum">
              <a:rPr lang="en-GB" smtClean="0"/>
              <a:t>2</a:t>
            </a:fld>
            <a:endParaRPr lang="en-GB" dirty="0"/>
          </a:p>
        </p:txBody>
      </p:sp>
    </p:spTree>
    <p:extLst>
      <p:ext uri="{BB962C8B-B14F-4D97-AF65-F5344CB8AC3E}">
        <p14:creationId xmlns:p14="http://schemas.microsoft.com/office/powerpoint/2010/main" val="3194798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Proposition 99, a large-scale</a:t>
            </a:r>
            <a:r>
              <a:rPr lang="en-US" baseline="0" dirty="0"/>
              <a:t> tobacco control program, was implemented in California in </a:t>
            </a:r>
            <a:r>
              <a:rPr lang="en-US" dirty="0"/>
              <a:t>November 1988.</a:t>
            </a:r>
            <a:r>
              <a:rPr lang="en-US" baseline="0" dirty="0"/>
              <a:t> Measures included increasing the prices of cigarettes, ear-marking tax revenues to health and anti-smoking education budgets , anti-smoking media campaigns etc. It then triggered a wave of local clean-air ordinances in California, no smoking in restaurants, work places etc.. By 1996 more than 90% of California workplaces were smoke free. Tobacco industry increased advertising and lobbying in CA as a results. Perceived to have cut smoking in California. Synthetic control method was used to assess the impact of Proposition 99 on smoking prevalence. </a:t>
            </a:r>
          </a:p>
          <a:p>
            <a:r>
              <a:rPr lang="en-US" baseline="0" dirty="0"/>
              <a:t>Using estimates of per capita cig </a:t>
            </a:r>
            <a:r>
              <a:rPr lang="en-US" baseline="0" dirty="0" err="1"/>
              <a:t>consump</a:t>
            </a:r>
            <a:r>
              <a:rPr lang="en-US" baseline="0" dirty="0"/>
              <a:t> (</a:t>
            </a:r>
            <a:r>
              <a:rPr lang="en-US" baseline="0" dirty="0" err="1"/>
              <a:t>pccc</a:t>
            </a:r>
            <a:r>
              <a:rPr lang="en-US" baseline="0" dirty="0"/>
              <a:t>) from all states in the USA, the plot shows </a:t>
            </a:r>
            <a:r>
              <a:rPr lang="en-US" baseline="0" dirty="0" err="1"/>
              <a:t>pccc</a:t>
            </a:r>
            <a:r>
              <a:rPr lang="en-US" baseline="0" dirty="0"/>
              <a:t> in California compared to the rest of the USA. Both decreasing but CA more? To determine this, the SC method aims to find a linear combination of a pool of donor states with the same values of key predictors in the pre-intervention period. This so called donor pool excludes any states with large scale tobacco programmes, because the idea is that these states are like CA would have been if there had not been a proposition 99. This left a pool of 38 available states. The SC was made of …..As you can see this SC had similar values of </a:t>
            </a:r>
            <a:r>
              <a:rPr lang="en-US" baseline="0" dirty="0" err="1"/>
              <a:t>pccc</a:t>
            </a:r>
            <a:r>
              <a:rPr lang="en-US" baseline="0" dirty="0"/>
              <a:t> in the post intervention. As mentioned, in the post-intervention, the SC is assumed to behave like CA would have behaved if there had been no proposition 99. The differences between the two lines in the post-intervention period then represents the impact of the programme. Estimate that by 1997, proposition 99 had reduced </a:t>
            </a:r>
            <a:r>
              <a:rPr lang="en-US" baseline="0" dirty="0" err="1"/>
              <a:t>pccc</a:t>
            </a:r>
            <a:r>
              <a:rPr lang="en-US" baseline="0" dirty="0"/>
              <a:t> in CA by about 24 packs per year. </a:t>
            </a:r>
            <a:endParaRPr lang="en-US" dirty="0"/>
          </a:p>
        </p:txBody>
      </p:sp>
      <p:sp>
        <p:nvSpPr>
          <p:cNvPr id="4" name="Slide Number Placeholder 3"/>
          <p:cNvSpPr>
            <a:spLocks noGrp="1"/>
          </p:cNvSpPr>
          <p:nvPr>
            <p:ph type="sldNum" sz="quarter" idx="10"/>
          </p:nvPr>
        </p:nvSpPr>
        <p:spPr/>
        <p:txBody>
          <a:bodyPr/>
          <a:lstStyle/>
          <a:p>
            <a:fld id="{26333EF1-9BE1-3F46-AC92-B087BE00A53D}" type="slidenum">
              <a:rPr lang="uk-UA" smtClean="0"/>
              <a:t>4</a:t>
            </a:fld>
            <a:endParaRPr lang="uk-UA" dirty="0"/>
          </a:p>
        </p:txBody>
      </p:sp>
    </p:spTree>
    <p:extLst>
      <p:ext uri="{BB962C8B-B14F-4D97-AF65-F5344CB8AC3E}">
        <p14:creationId xmlns:p14="http://schemas.microsoft.com/office/powerpoint/2010/main" val="1515275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This study published by the IAU looked at the </a:t>
            </a:r>
            <a:r>
              <a:rPr lang="en-US" sz="1200" kern="1200" dirty="0" err="1">
                <a:solidFill>
                  <a:schemeClr val="tx1"/>
                </a:solidFill>
                <a:effectLst/>
                <a:latin typeface="+mn-lt"/>
                <a:ea typeface="+mn-ea"/>
                <a:cs typeface="+mn-cs"/>
              </a:rPr>
              <a:t>impac</a:t>
            </a:r>
            <a:r>
              <a:rPr lang="en-US" sz="1200" kern="1200" dirty="0">
                <a:solidFill>
                  <a:schemeClr val="tx1"/>
                </a:solidFill>
                <a:effectLst/>
                <a:latin typeface="+mn-lt"/>
                <a:ea typeface="+mn-ea"/>
                <a:cs typeface="+mn-cs"/>
              </a:rPr>
              <a:t> of </a:t>
            </a:r>
            <a:r>
              <a:rPr lang="is-I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../Northumberland is a PACs vanguard…/In June 2015... </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To take account of the impact of the new hospital on the local population as a whole, and since no other part of England is exactly like Northumberland, we compared</a:t>
            </a:r>
            <a:r>
              <a:rPr lang="en-US" sz="1200" kern="1200" baseline="0" dirty="0">
                <a:solidFill>
                  <a:schemeClr val="tx1"/>
                </a:solidFill>
                <a:effectLst/>
                <a:latin typeface="+mn-lt"/>
                <a:ea typeface="+mn-ea"/>
                <a:cs typeface="+mn-cs"/>
              </a:rPr>
              <a:t> all hospital activity in Northumberland…</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b="0" kern="1200" dirty="0">
                <a:solidFill>
                  <a:schemeClr val="tx1"/>
                </a:solidFill>
                <a:effectLst/>
                <a:latin typeface="+mn-lt"/>
                <a:ea typeface="+mn-ea"/>
                <a:cs typeface="+mn-cs"/>
              </a:rPr>
              <a:t>Synthetic</a:t>
            </a:r>
            <a:r>
              <a:rPr lang="en-GB" sz="1200" b="0" kern="1200" baseline="0" dirty="0">
                <a:solidFill>
                  <a:schemeClr val="tx1"/>
                </a:solidFill>
                <a:effectLst/>
                <a:latin typeface="+mn-lt"/>
                <a:ea typeface="+mn-ea"/>
                <a:cs typeface="+mn-cs"/>
              </a:rPr>
              <a:t> control is formed by…</a:t>
            </a:r>
            <a:r>
              <a:rPr lang="en-GB" sz="1200" b="1" kern="1200" dirty="0">
                <a:solidFill>
                  <a:schemeClr val="tx1"/>
                </a:solidFill>
                <a:effectLst/>
                <a:latin typeface="+mn-lt"/>
                <a:ea typeface="+mn-ea"/>
                <a:cs typeface="+mn-cs"/>
              </a:rPr>
              <a:t>Data is combined in a way that ensures the resulting area is similar to Northumberland in terms of its historic trend in hospital use. This method is appropriate when an intervention affects an entire area, and when data are available from other similar areas. </a:t>
            </a:r>
          </a:p>
          <a:p>
            <a:endParaRPr lang="en-US" dirty="0"/>
          </a:p>
        </p:txBody>
      </p:sp>
      <p:sp>
        <p:nvSpPr>
          <p:cNvPr id="4" name="Slide Number Placeholder 3"/>
          <p:cNvSpPr>
            <a:spLocks noGrp="1"/>
          </p:cNvSpPr>
          <p:nvPr>
            <p:ph type="sldNum" sz="quarter" idx="10"/>
          </p:nvPr>
        </p:nvSpPr>
        <p:spPr/>
        <p:txBody>
          <a:bodyPr/>
          <a:lstStyle/>
          <a:p>
            <a:fld id="{26333EF1-9BE1-3F46-AC92-B087BE00A53D}" type="slidenum">
              <a:rPr lang="uk-UA" smtClean="0"/>
              <a:t>5</a:t>
            </a:fld>
            <a:endParaRPr lang="uk-UA" dirty="0"/>
          </a:p>
        </p:txBody>
      </p:sp>
    </p:spTree>
    <p:extLst>
      <p:ext uri="{BB962C8B-B14F-4D97-AF65-F5344CB8AC3E}">
        <p14:creationId xmlns:p14="http://schemas.microsoft.com/office/powerpoint/2010/main" val="1589723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Identified 20 CCGs with similar values of these variables from across</a:t>
            </a:r>
            <a:r>
              <a:rPr lang="en-US" baseline="0" dirty="0"/>
              <a:t> the country. Hospital </a:t>
            </a:r>
            <a:r>
              <a:rPr lang="en-US" baseline="0" dirty="0" err="1"/>
              <a:t>utilisation</a:t>
            </a:r>
            <a:r>
              <a:rPr lang="en-US" baseline="0" dirty="0"/>
              <a:t> is extracted from SUS data. All other variables are from publically available sources e.g. census, CQC etc. </a:t>
            </a:r>
          </a:p>
          <a:p>
            <a:r>
              <a:rPr lang="en-US" baseline="0" dirty="0"/>
              <a:t>This set of CCGs excludes those with major health care initiatives e.g. the new care models, those in London and those </a:t>
            </a:r>
            <a:r>
              <a:rPr lang="en-US" baseline="0" dirty="0" err="1"/>
              <a:t>neighbouring</a:t>
            </a:r>
            <a:r>
              <a:rPr lang="en-US" baseline="0" dirty="0"/>
              <a:t> Northumberland.</a:t>
            </a:r>
            <a:endParaRPr lang="en-US" dirty="0"/>
          </a:p>
        </p:txBody>
      </p:sp>
      <p:sp>
        <p:nvSpPr>
          <p:cNvPr id="4" name="Slide Number Placeholder 3"/>
          <p:cNvSpPr>
            <a:spLocks noGrp="1"/>
          </p:cNvSpPr>
          <p:nvPr>
            <p:ph type="sldNum" sz="quarter" idx="10"/>
          </p:nvPr>
        </p:nvSpPr>
        <p:spPr/>
        <p:txBody>
          <a:bodyPr/>
          <a:lstStyle/>
          <a:p>
            <a:fld id="{26333EF1-9BE1-3F46-AC92-B087BE00A53D}" type="slidenum">
              <a:rPr lang="uk-UA" smtClean="0"/>
              <a:t>6</a:t>
            </a:fld>
            <a:endParaRPr lang="uk-UA" dirty="0"/>
          </a:p>
        </p:txBody>
      </p:sp>
    </p:spTree>
    <p:extLst>
      <p:ext uri="{BB962C8B-B14F-4D97-AF65-F5344CB8AC3E}">
        <p14:creationId xmlns:p14="http://schemas.microsoft.com/office/powerpoint/2010/main" val="2468220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Synthetic control method chose a combination of XX. This</a:t>
            </a:r>
            <a:r>
              <a:rPr lang="en-US" baseline="0" dirty="0"/>
              <a:t> synthetic control was designed to have similar values of all key predictors and the outcome in the pre-intervention period. </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PLOT1</a:t>
            </a:r>
            <a:r>
              <a:rPr lang="en-US" sz="1200" kern="1200" dirty="0">
                <a:solidFill>
                  <a:schemeClr val="tx1"/>
                </a:solidFill>
                <a:effectLst/>
                <a:latin typeface="+mn-lt"/>
                <a:ea typeface="+mn-ea"/>
                <a:cs typeface="+mn-cs"/>
              </a:rPr>
              <a:t> Rate A&amp;E visits /10,000 people/month 4</a:t>
            </a:r>
            <a:r>
              <a:rPr lang="en-US" sz="1200" kern="1200" baseline="0" dirty="0">
                <a:solidFill>
                  <a:schemeClr val="tx1"/>
                </a:solidFill>
                <a:effectLst/>
                <a:latin typeface="+mn-lt"/>
                <a:ea typeface="+mn-ea"/>
                <a:cs typeface="+mn-cs"/>
              </a:rPr>
              <a:t> years prior and 1 year post</a:t>
            </a:r>
            <a:r>
              <a:rPr lang="en-US" sz="1200" kern="1200" dirty="0">
                <a:solidFill>
                  <a:schemeClr val="tx1"/>
                </a:solidFill>
                <a:effectLst/>
                <a:latin typeface="+mn-lt"/>
                <a:ea typeface="+mn-ea"/>
                <a:cs typeface="+mn-cs"/>
              </a:rPr>
              <a:t>. Dashed=opening; Solid allows for short bedding in period. Red Northumberland; blue SC. The SC represents</a:t>
            </a:r>
            <a:r>
              <a:rPr lang="en-US" sz="1200" kern="1200" baseline="0" dirty="0">
                <a:solidFill>
                  <a:schemeClr val="tx1"/>
                </a:solidFill>
                <a:effectLst/>
                <a:latin typeface="+mn-lt"/>
                <a:ea typeface="+mn-ea"/>
                <a:cs typeface="+mn-cs"/>
              </a:rPr>
              <a:t> the </a:t>
            </a:r>
            <a:r>
              <a:rPr lang="en-US" sz="1200" kern="1200" dirty="0">
                <a:solidFill>
                  <a:schemeClr val="tx1"/>
                </a:solidFill>
                <a:effectLst/>
                <a:latin typeface="+mn-lt"/>
                <a:ea typeface="+mn-ea"/>
                <a:cs typeface="+mn-cs"/>
              </a:rPr>
              <a:t>counterfactual i.e. what we would have expected in the absence of the new hospital.</a:t>
            </a:r>
            <a:endParaRPr lang="en-US" sz="1200" kern="1200" baseline="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baseline="0" dirty="0">
                <a:solidFill>
                  <a:schemeClr val="tx1"/>
                </a:solidFill>
                <a:effectLst/>
                <a:latin typeface="+mn-lt"/>
                <a:ea typeface="+mn-ea"/>
                <a:cs typeface="+mn-cs"/>
              </a:rPr>
              <a:t>Prior to opening, the r</a:t>
            </a:r>
            <a:r>
              <a:rPr lang="en-US" sz="1200" kern="1200" dirty="0">
                <a:solidFill>
                  <a:schemeClr val="tx1"/>
                </a:solidFill>
                <a:effectLst/>
                <a:latin typeface="+mn-lt"/>
                <a:ea typeface="+mn-ea"/>
                <a:cs typeface="+mn-cs"/>
              </a:rPr>
              <a:t>ates track closely (by design).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333EF1-9BE1-3F46-AC92-B087BE00A53D}" type="slidenum">
              <a:rPr lang="uk-UA" smtClean="0"/>
              <a:t>7</a:t>
            </a:fld>
            <a:endParaRPr lang="uk-UA" dirty="0"/>
          </a:p>
        </p:txBody>
      </p:sp>
    </p:spTree>
    <p:extLst>
      <p:ext uri="{BB962C8B-B14F-4D97-AF65-F5344CB8AC3E}">
        <p14:creationId xmlns:p14="http://schemas.microsoft.com/office/powerpoint/2010/main" val="1520745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kern="1200" dirty="0">
                <a:solidFill>
                  <a:schemeClr val="tx1"/>
                </a:solidFill>
                <a:effectLst/>
                <a:latin typeface="+mn-lt"/>
                <a:ea typeface="+mn-ea"/>
                <a:cs typeface="+mn-cs"/>
              </a:rPr>
              <a:t>Differences</a:t>
            </a:r>
            <a:r>
              <a:rPr lang="en-US" sz="1200" kern="1200" baseline="0" dirty="0">
                <a:solidFill>
                  <a:schemeClr val="tx1"/>
                </a:solidFill>
                <a:effectLst/>
                <a:latin typeface="+mn-lt"/>
                <a:ea typeface="+mn-ea"/>
                <a:cs typeface="+mn-cs"/>
              </a:rPr>
              <a:t> between the blue and red lines in the post intervention period indicate the </a:t>
            </a:r>
            <a:r>
              <a:rPr lang="en-US" sz="1200" kern="1200" baseline="0" dirty="0" err="1">
                <a:solidFill>
                  <a:schemeClr val="tx1"/>
                </a:solidFill>
                <a:effectLst/>
                <a:latin typeface="+mn-lt"/>
                <a:ea typeface="+mn-ea"/>
                <a:cs typeface="+mn-cs"/>
              </a:rPr>
              <a:t>treatement</a:t>
            </a:r>
            <a:r>
              <a:rPr lang="en-US" sz="1200" kern="1200" baseline="0" dirty="0">
                <a:solidFill>
                  <a:schemeClr val="tx1"/>
                </a:solidFill>
                <a:effectLst/>
                <a:latin typeface="+mn-lt"/>
                <a:ea typeface="+mn-ea"/>
                <a:cs typeface="+mn-cs"/>
              </a:rPr>
              <a:t> effect. Here results indicate an increase in A&amp;E visits in Northumberland compared to the synthetic control region after the opening of the NSECH. </a:t>
            </a:r>
            <a:endParaRPr lang="en-US" dirty="0"/>
          </a:p>
        </p:txBody>
      </p:sp>
      <p:sp>
        <p:nvSpPr>
          <p:cNvPr id="4" name="Slide Number Placeholder 3"/>
          <p:cNvSpPr>
            <a:spLocks noGrp="1"/>
          </p:cNvSpPr>
          <p:nvPr>
            <p:ph type="sldNum" sz="quarter" idx="10"/>
          </p:nvPr>
        </p:nvSpPr>
        <p:spPr/>
        <p:txBody>
          <a:bodyPr/>
          <a:lstStyle/>
          <a:p>
            <a:fld id="{26333EF1-9BE1-3F46-AC92-B087BE00A53D}" type="slidenum">
              <a:rPr lang="uk-UA" smtClean="0"/>
              <a:t>8</a:t>
            </a:fld>
            <a:endParaRPr lang="uk-UA" dirty="0"/>
          </a:p>
        </p:txBody>
      </p:sp>
    </p:spTree>
    <p:extLst>
      <p:ext uri="{BB962C8B-B14F-4D97-AF65-F5344CB8AC3E}">
        <p14:creationId xmlns:p14="http://schemas.microsoft.com/office/powerpoint/2010/main" val="47394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t>opening of a new state-of-the-art hospital may have made A&amp;E a more attractive or convenient place to seek care. Other results</a:t>
            </a:r>
            <a:r>
              <a:rPr lang="en-GB" sz="1200" baseline="0" dirty="0"/>
              <a:t> are consistent </a:t>
            </a:r>
            <a:r>
              <a:rPr lang="en-GB" sz="1400" dirty="0"/>
              <a:t>with improvement in supply &amp; quality of care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1" dirty="0"/>
          </a:p>
          <a:p>
            <a:pPr marL="0" lvl="0" indent="0">
              <a:buFont typeface="Arial" panose="020B0604020202020204" pitchFamily="34" charset="0"/>
              <a:buNone/>
            </a:pPr>
            <a:r>
              <a:rPr lang="en-US" sz="1200" b="0" kern="1200" dirty="0">
                <a:solidFill>
                  <a:schemeClr val="tx1"/>
                </a:solidFill>
                <a:effectLst/>
                <a:latin typeface="+mn-lt"/>
                <a:ea typeface="+mn-ea"/>
                <a:cs typeface="+mn-cs"/>
              </a:rPr>
              <a:t>More </a:t>
            </a:r>
            <a:r>
              <a:rPr lang="en-US" sz="1200" b="0" kern="1200" dirty="0" err="1">
                <a:solidFill>
                  <a:schemeClr val="tx1"/>
                </a:solidFill>
                <a:effectLst/>
                <a:latin typeface="+mn-lt"/>
                <a:ea typeface="+mn-ea"/>
                <a:cs typeface="+mn-cs"/>
              </a:rPr>
              <a:t>qual</a:t>
            </a:r>
            <a:r>
              <a:rPr lang="en-US" sz="1200" b="0" kern="1200" dirty="0">
                <a:solidFill>
                  <a:schemeClr val="tx1"/>
                </a:solidFill>
                <a:effectLst/>
                <a:latin typeface="+mn-lt"/>
                <a:ea typeface="+mn-ea"/>
                <a:cs typeface="+mn-cs"/>
              </a:rPr>
              <a:t> data underlying the</a:t>
            </a:r>
            <a:r>
              <a:rPr lang="en-US" sz="1200" b="0" kern="1200" baseline="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mechanisms of the care process required to understand the implications for future delivery of health care</a:t>
            </a:r>
            <a:r>
              <a:rPr lang="en-GB" b="0" baseline="0" dirty="0"/>
              <a:t>. </a:t>
            </a:r>
            <a:endParaRPr lang="en-GB" b="0" dirty="0"/>
          </a:p>
          <a:p>
            <a:endParaRPr lang="en-US" dirty="0"/>
          </a:p>
          <a:p>
            <a:endParaRPr lang="en-US" dirty="0"/>
          </a:p>
        </p:txBody>
      </p:sp>
      <p:sp>
        <p:nvSpPr>
          <p:cNvPr id="4" name="Slide Number Placeholder 3"/>
          <p:cNvSpPr>
            <a:spLocks noGrp="1"/>
          </p:cNvSpPr>
          <p:nvPr>
            <p:ph type="sldNum" sz="quarter" idx="10"/>
          </p:nvPr>
        </p:nvSpPr>
        <p:spPr/>
        <p:txBody>
          <a:bodyPr/>
          <a:lstStyle/>
          <a:p>
            <a:fld id="{26333EF1-9BE1-3F46-AC92-B087BE00A53D}" type="slidenum">
              <a:rPr lang="uk-UA" smtClean="0"/>
              <a:t>9</a:t>
            </a:fld>
            <a:endParaRPr lang="uk-UA" dirty="0"/>
          </a:p>
        </p:txBody>
      </p:sp>
    </p:spTree>
    <p:extLst>
      <p:ext uri="{BB962C8B-B14F-4D97-AF65-F5344CB8AC3E}">
        <p14:creationId xmlns:p14="http://schemas.microsoft.com/office/powerpoint/2010/main" val="39294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333EF1-9BE1-3F46-AC92-B087BE00A53D}" type="slidenum">
              <a:rPr lang="en-GB" smtClean="0"/>
              <a:t>11</a:t>
            </a:fld>
            <a:endParaRPr lang="en-GB" dirty="0"/>
          </a:p>
        </p:txBody>
      </p:sp>
    </p:spTree>
    <p:extLst>
      <p:ext uri="{BB962C8B-B14F-4D97-AF65-F5344CB8AC3E}">
        <p14:creationId xmlns:p14="http://schemas.microsoft.com/office/powerpoint/2010/main" val="1325113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ideo" Target="https://www.youtube.com/embed/4bVQGwtjWk4?rel=0"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co-brand">
    <p:bg>
      <p:bgPr>
        <a:solidFill>
          <a:schemeClr val="bg2">
            <a:alpha val="50000"/>
          </a:schemeClr>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1368000" y="622700"/>
            <a:ext cx="7398468" cy="1218795"/>
          </a:xfrm>
        </p:spPr>
        <p:txBody>
          <a:bodyPr anchor="b" anchorCtr="0"/>
          <a:lstStyle>
            <a:lvl1pPr>
              <a:defRPr sz="3960"/>
            </a:lvl1pPr>
          </a:lstStyle>
          <a:p>
            <a:r>
              <a:rPr lang="en-GB" dirty="0"/>
              <a:t>Title of Presentation</a:t>
            </a:r>
            <a:br>
              <a:rPr lang="en-GB" dirty="0"/>
            </a:br>
            <a:r>
              <a:rPr lang="en-GB" dirty="0"/>
              <a:t>Title line 2</a:t>
            </a:r>
            <a:endParaRPr lang="en-US" dirty="0"/>
          </a:p>
        </p:txBody>
      </p:sp>
      <p:sp>
        <p:nvSpPr>
          <p:cNvPr id="11" name="Subtitle 2"/>
          <p:cNvSpPr>
            <a:spLocks noGrp="1"/>
          </p:cNvSpPr>
          <p:nvPr>
            <p:ph type="subTitle" idx="1" hasCustomPrompt="1"/>
          </p:nvPr>
        </p:nvSpPr>
        <p:spPr>
          <a:xfrm>
            <a:off x="1368000" y="1975503"/>
            <a:ext cx="7398468" cy="481950"/>
          </a:xfrm>
        </p:spPr>
        <p:txBody>
          <a:bodyPr/>
          <a:lstStyle>
            <a:lvl1pPr marL="0" indent="0" algn="l">
              <a:buNone/>
              <a:defRPr sz="1800">
                <a:solidFill>
                  <a:schemeClr val="tx1"/>
                </a:solidFill>
                <a:latin typeface="Arial" panose="020B0604020202020204" pitchFamily="34" charset="0"/>
                <a:cs typeface="Arial" panose="020B0604020202020204" pitchFamily="34" charset="0"/>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en-GB" dirty="0"/>
              <a:t>Presenter’s name or subheading</a:t>
            </a:r>
            <a:endParaRPr lang="en-US" dirty="0"/>
          </a:p>
        </p:txBody>
      </p:sp>
      <p:sp>
        <p:nvSpPr>
          <p:cNvPr id="12" name="Text Placeholder 7"/>
          <p:cNvSpPr>
            <a:spLocks noGrp="1"/>
          </p:cNvSpPr>
          <p:nvPr>
            <p:ph type="body" sz="quarter" idx="12" hasCustomPrompt="1"/>
          </p:nvPr>
        </p:nvSpPr>
        <p:spPr>
          <a:xfrm>
            <a:off x="1368426" y="2473666"/>
            <a:ext cx="7398043" cy="406400"/>
          </a:xfrm>
        </p:spPr>
        <p:txBody>
          <a:bodyPr/>
          <a:lstStyle>
            <a:lvl1pPr marL="0" indent="0">
              <a:spcBef>
                <a:spcPts val="0"/>
              </a:spcBef>
              <a:spcAft>
                <a:spcPts val="0"/>
              </a:spcAft>
              <a:buFont typeface="Arial"/>
              <a:buNone/>
              <a:defRPr sz="1800" b="0" i="0">
                <a:solidFill>
                  <a:schemeClr val="accent1"/>
                </a:solidFill>
              </a:defRPr>
            </a:lvl1pPr>
            <a:lvl2pPr marL="0" indent="0">
              <a:spcBef>
                <a:spcPts val="0"/>
              </a:spcBef>
              <a:spcAft>
                <a:spcPts val="0"/>
              </a:spcAft>
              <a:buFont typeface="Arial"/>
              <a:buNone/>
              <a:defRPr b="0" i="0">
                <a:solidFill>
                  <a:schemeClr val="accent1"/>
                </a:solidFill>
              </a:defRPr>
            </a:lvl2pPr>
            <a:lvl3pPr marL="0" indent="0">
              <a:spcBef>
                <a:spcPts val="0"/>
              </a:spcBef>
              <a:spcAft>
                <a:spcPts val="0"/>
              </a:spcAft>
              <a:buNone/>
              <a:defRPr b="0" i="0">
                <a:solidFill>
                  <a:schemeClr val="accent1"/>
                </a:solidFill>
              </a:defRPr>
            </a:lvl3pPr>
            <a:lvl4pPr marL="0" indent="0">
              <a:spcBef>
                <a:spcPts val="0"/>
              </a:spcBef>
              <a:spcAft>
                <a:spcPts val="0"/>
              </a:spcAft>
              <a:buNone/>
              <a:defRPr b="0" i="0">
                <a:solidFill>
                  <a:schemeClr val="accent1"/>
                </a:solidFill>
              </a:defRPr>
            </a:lvl4pPr>
            <a:lvl5pPr marL="0" indent="0">
              <a:spcBef>
                <a:spcPts val="0"/>
              </a:spcBef>
              <a:spcAft>
                <a:spcPts val="0"/>
              </a:spcAft>
              <a:buNone/>
              <a:defRPr b="0" i="0">
                <a:solidFill>
                  <a:schemeClr val="accent1"/>
                </a:solidFill>
              </a:defRPr>
            </a:lvl5pPr>
          </a:lstStyle>
          <a:p>
            <a:pPr lvl="0"/>
            <a:r>
              <a:rPr lang="en-GB" dirty="0"/>
              <a:t>XX Month Year</a:t>
            </a:r>
            <a:endParaRPr lang="en-US" dirty="0"/>
          </a:p>
        </p:txBody>
      </p:sp>
      <p:pic>
        <p:nvPicPr>
          <p:cNvPr id="8" name="Picture 7" descr="logolarge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794" y="4021991"/>
            <a:ext cx="2322438" cy="772230"/>
          </a:xfrm>
          <a:prstGeom prst="rect">
            <a:avLst/>
          </a:prstGeom>
        </p:spPr>
      </p:pic>
    </p:spTree>
    <p:extLst>
      <p:ext uri="{BB962C8B-B14F-4D97-AF65-F5344CB8AC3E}">
        <p14:creationId xmlns:p14="http://schemas.microsoft.com/office/powerpoint/2010/main" val="22559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with co-bran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1349999"/>
            <a:ext cx="7175334" cy="3456000"/>
          </a:xfrm>
        </p:spPr>
        <p:txBody>
          <a:bodyPr/>
          <a:lstStyle>
            <a:lvl1pPr marL="324000" indent="-324000">
              <a:spcBef>
                <a:spcPts val="900"/>
              </a:spcBef>
              <a:buFont typeface="+mj-lt"/>
              <a:buAutoNum type="arabicPeriod"/>
              <a:defRPr sz="1800"/>
            </a:lvl1pPr>
            <a:lvl2pPr marL="324000" indent="-324000">
              <a:spcBef>
                <a:spcPts val="900"/>
              </a:spcBef>
              <a:buFont typeface="+mj-lt"/>
              <a:buAutoNum type="arabicPeriod"/>
              <a:defRPr sz="1800" b="1">
                <a:solidFill>
                  <a:srgbClr val="E30514"/>
                </a:solidFill>
              </a:defRPr>
            </a:lvl2pPr>
            <a:lvl3pPr marL="324000" indent="-324000">
              <a:spcBef>
                <a:spcPts val="900"/>
              </a:spcBef>
              <a:buSzPct val="100000"/>
              <a:buFont typeface="+mj-lt"/>
              <a:buAutoNum type="arabicPeriod"/>
              <a:defRPr sz="1800"/>
            </a:lvl3pPr>
            <a:lvl4pPr marL="324000" indent="-324000">
              <a:spcBef>
                <a:spcPts val="900"/>
              </a:spcBef>
              <a:buSzPct val="100000"/>
              <a:buFont typeface="+mj-lt"/>
              <a:buAutoNum type="arabicPeriod"/>
              <a:defRPr sz="1800"/>
            </a:lvl4pPr>
            <a:lvl5pPr marL="324000" indent="-324000">
              <a:spcBef>
                <a:spcPts val="900"/>
              </a:spcBef>
              <a:buFont typeface="+mj-lt"/>
              <a:buAutoNum type="arabicPeriod"/>
              <a:defRPr sz="18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a:xfrm>
            <a:off x="360000" y="266158"/>
            <a:ext cx="936000" cy="204272"/>
          </a:xfrm>
          <a:prstGeom prst="rect">
            <a:avLst/>
          </a:prstGeom>
        </p:spPr>
        <p:txBody>
          <a:bodyPr/>
          <a:lstStyle>
            <a:lvl1pPr>
              <a:defRPr sz="945"/>
            </a:lvl1pPr>
          </a:lstStyle>
          <a:p>
            <a:r>
              <a:rPr lang="en-US"/>
              <a:t>8.7.2019</a:t>
            </a:r>
            <a:endParaRPr lang="en-US" dirty="0"/>
          </a:p>
        </p:txBody>
      </p:sp>
      <p:sp>
        <p:nvSpPr>
          <p:cNvPr id="5" name="Footer Placeholder 4"/>
          <p:cNvSpPr>
            <a:spLocks noGrp="1"/>
          </p:cNvSpPr>
          <p:nvPr>
            <p:ph type="ftr" sz="quarter" idx="11"/>
          </p:nvPr>
        </p:nvSpPr>
        <p:spPr>
          <a:xfrm>
            <a:off x="1368000" y="266158"/>
            <a:ext cx="5478292" cy="204272"/>
          </a:xfrm>
          <a:prstGeom prst="rect">
            <a:avLst/>
          </a:prstGeom>
        </p:spPr>
        <p:txBody>
          <a:bodyPr/>
          <a:lstStyle>
            <a:lvl1pPr>
              <a:defRPr sz="945"/>
            </a:lvl1pPr>
          </a:lstStyle>
          <a:p>
            <a:endParaRPr lang="en-GB" dirty="0"/>
          </a:p>
        </p:txBody>
      </p:sp>
      <p:sp>
        <p:nvSpPr>
          <p:cNvPr id="6" name="Slide Number Placeholder 5"/>
          <p:cNvSpPr>
            <a:spLocks noGrp="1"/>
          </p:cNvSpPr>
          <p:nvPr>
            <p:ph type="sldNum" sz="quarter" idx="12"/>
          </p:nvPr>
        </p:nvSpPr>
        <p:spPr/>
        <p:txBody>
          <a:bodyPr/>
          <a:lstStyle/>
          <a:p>
            <a:fld id="{4B096CFE-13EB-9C46-AD64-3E2A74317CB2}" type="slidenum">
              <a:t>‹#›</a:t>
            </a:fld>
            <a:endParaRPr lang="en-US" dirty="0"/>
          </a:p>
        </p:txBody>
      </p:sp>
      <p:cxnSp>
        <p:nvCxnSpPr>
          <p:cNvPr id="7" name="Straight Connector 6"/>
          <p:cNvCxnSpPr/>
          <p:nvPr userDrawn="1"/>
        </p:nvCxnSpPr>
        <p:spPr>
          <a:xfrm>
            <a:off x="360002" y="540000"/>
            <a:ext cx="8406469"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360000" y="592856"/>
            <a:ext cx="8393770" cy="526298"/>
          </a:xfrm>
          <a:prstGeom prst="rect">
            <a:avLst/>
          </a:prstGeom>
          <a:noFill/>
        </p:spPr>
        <p:txBody>
          <a:bodyPr wrap="square" lIns="0" tIns="0" rIns="0" bIns="0" rtlCol="0">
            <a:spAutoFit/>
          </a:bodyPr>
          <a:lstStyle/>
          <a:p>
            <a:r>
              <a:rPr lang="en-GB" sz="3420" dirty="0">
                <a:latin typeface="+mj-lt"/>
              </a:rPr>
              <a:t>Contents</a:t>
            </a:r>
          </a:p>
        </p:txBody>
      </p:sp>
      <p:pic>
        <p:nvPicPr>
          <p:cNvPr id="12" name="Picture 11" descr="logosmall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5193" y="184933"/>
            <a:ext cx="881278" cy="287094"/>
          </a:xfrm>
          <a:prstGeom prst="rect">
            <a:avLst/>
          </a:prstGeom>
        </p:spPr>
      </p:pic>
      <p:sp>
        <p:nvSpPr>
          <p:cNvPr id="10" name="Text Placeholder 9"/>
          <p:cNvSpPr>
            <a:spLocks noGrp="1"/>
          </p:cNvSpPr>
          <p:nvPr>
            <p:ph type="body" sz="quarter" idx="13" hasCustomPrompt="1"/>
          </p:nvPr>
        </p:nvSpPr>
        <p:spPr>
          <a:xfrm>
            <a:off x="3765550" y="820738"/>
            <a:ext cx="1623390" cy="396875"/>
          </a:xfrm>
        </p:spPr>
        <p:txBody>
          <a:bodyPr/>
          <a:lstStyle/>
          <a:p>
            <a:pPr lvl="0"/>
            <a:r>
              <a:rPr lang="en-GB" dirty="0"/>
              <a:t>Clic04.02.19k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457914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eral Content with co-bra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a:xfrm>
            <a:off x="360000" y="1349999"/>
            <a:ext cx="7192268" cy="3456000"/>
          </a:xfrm>
        </p:spPr>
        <p:txBody>
          <a:bodyPr/>
          <a:lstStyle>
            <a:lvl1pPr>
              <a:buNone/>
              <a:defRPr sz="1800"/>
            </a:lvl1pPr>
            <a:lvl2pPr>
              <a:buNone/>
              <a:defRPr sz="1800" b="1">
                <a:solidFill>
                  <a:schemeClr val="tx2"/>
                </a:solidFill>
              </a:defRPr>
            </a:lvl2pPr>
            <a:lvl3pPr>
              <a:defRPr sz="1800"/>
            </a:lvl3pPr>
            <a:lvl4pPr>
              <a:defRPr sz="1800"/>
            </a:lvl4pPr>
            <a:lvl5pPr>
              <a:defRPr sz="18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11"/>
          </p:nvPr>
        </p:nvSpPr>
        <p:spPr>
          <a:xfrm>
            <a:off x="1368000" y="266158"/>
            <a:ext cx="5490000" cy="204272"/>
          </a:xfrm>
          <a:prstGeom prst="rect">
            <a:avLst/>
          </a:prstGeom>
        </p:spPr>
        <p:txBody>
          <a:bodyPr/>
          <a:lstStyle>
            <a:lvl1pPr>
              <a:defRPr sz="945"/>
            </a:lvl1pPr>
          </a:lstStyle>
          <a:p>
            <a:endParaRPr lang="en-US" dirty="0"/>
          </a:p>
        </p:txBody>
      </p:sp>
      <p:sp>
        <p:nvSpPr>
          <p:cNvPr id="6" name="Slide Number Placeholder 5"/>
          <p:cNvSpPr>
            <a:spLocks noGrp="1"/>
          </p:cNvSpPr>
          <p:nvPr>
            <p:ph type="sldNum" sz="quarter" idx="12"/>
          </p:nvPr>
        </p:nvSpPr>
        <p:spPr/>
        <p:txBody>
          <a:bodyPr/>
          <a:lstStyle/>
          <a:p>
            <a:fld id="{4B096CFE-13EB-9C46-AD64-3E2A74317CB2}" type="slidenum">
              <a:t>‹#›</a:t>
            </a:fld>
            <a:endParaRPr lang="en-US" dirty="0"/>
          </a:p>
        </p:txBody>
      </p:sp>
      <p:cxnSp>
        <p:nvCxnSpPr>
          <p:cNvPr id="7" name="Straight Connector 6"/>
          <p:cNvCxnSpPr/>
          <p:nvPr userDrawn="1"/>
        </p:nvCxnSpPr>
        <p:spPr>
          <a:xfrm>
            <a:off x="360002" y="540000"/>
            <a:ext cx="8406469"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logosmall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5193" y="209793"/>
            <a:ext cx="881278" cy="287094"/>
          </a:xfrm>
          <a:prstGeom prst="rect">
            <a:avLst/>
          </a:prstGeom>
        </p:spPr>
      </p:pic>
      <p:sp>
        <p:nvSpPr>
          <p:cNvPr id="19" name="Date Placeholder 3"/>
          <p:cNvSpPr txBox="1">
            <a:spLocks/>
          </p:cNvSpPr>
          <p:nvPr userDrawn="1"/>
        </p:nvSpPr>
        <p:spPr>
          <a:xfrm>
            <a:off x="360002" y="254541"/>
            <a:ext cx="936000" cy="204272"/>
          </a:xfrm>
          <a:prstGeom prst="rect">
            <a:avLst/>
          </a:prstGeom>
        </p:spPr>
        <p:txBody>
          <a:bodyPr vert="horz" lIns="0" tIns="0" rIns="0" bIns="0" rtlCol="0" anchor="b" anchorCtr="0"/>
          <a:lstStyle>
            <a:defPPr>
              <a:defRPr lang="en-US"/>
            </a:defPPr>
            <a:lvl1pPr marL="0" algn="l" defTabSz="457200" rtl="0" eaLnBrk="1" latinLnBrk="0" hangingPunct="1">
              <a:defRPr sz="945" kern="1200">
                <a:solidFill>
                  <a:srgbClr val="1C1C1C"/>
                </a:solidFill>
                <a:latin typeface="Georgia"/>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365828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with references and cobran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a:xfrm>
            <a:off x="360000" y="1350000"/>
            <a:ext cx="7192268" cy="3343641"/>
          </a:xfrm>
        </p:spPr>
        <p:txBody>
          <a:bodyPr/>
          <a:lstStyle>
            <a:lvl1pPr>
              <a:buNone/>
              <a:defRPr sz="1800"/>
            </a:lvl1pPr>
            <a:lvl2pPr>
              <a:buNone/>
              <a:defRPr sz="1800" b="1">
                <a:solidFill>
                  <a:schemeClr val="tx2"/>
                </a:solidFill>
              </a:defRPr>
            </a:lvl2pPr>
            <a:lvl3pPr>
              <a:defRPr sz="1800"/>
            </a:lvl3pPr>
            <a:lvl4pPr>
              <a:defRPr sz="1800"/>
            </a:lvl4pPr>
            <a:lvl5pPr>
              <a:defRPr sz="18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a:xfrm>
            <a:off x="360000" y="266158"/>
            <a:ext cx="936000" cy="204272"/>
          </a:xfrm>
          <a:prstGeom prst="rect">
            <a:avLst/>
          </a:prstGeom>
        </p:spPr>
        <p:txBody>
          <a:bodyPr/>
          <a:lstStyle>
            <a:lvl1pPr>
              <a:defRPr sz="945"/>
            </a:lvl1pPr>
          </a:lstStyle>
          <a:p>
            <a:r>
              <a:rPr lang="en-US"/>
              <a:t>8.7.2019</a:t>
            </a:r>
            <a:endParaRPr lang="en-US" dirty="0"/>
          </a:p>
        </p:txBody>
      </p:sp>
      <p:sp>
        <p:nvSpPr>
          <p:cNvPr id="5" name="Footer Placeholder 4"/>
          <p:cNvSpPr>
            <a:spLocks noGrp="1"/>
          </p:cNvSpPr>
          <p:nvPr>
            <p:ph type="ftr" sz="quarter" idx="11"/>
          </p:nvPr>
        </p:nvSpPr>
        <p:spPr>
          <a:xfrm>
            <a:off x="1368000" y="266158"/>
            <a:ext cx="5490000" cy="204272"/>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B096CFE-13EB-9C46-AD64-3E2A74317CB2}" type="slidenum">
              <a:t>‹#›</a:t>
            </a:fld>
            <a:endParaRPr lang="en-US" dirty="0"/>
          </a:p>
        </p:txBody>
      </p:sp>
      <p:cxnSp>
        <p:nvCxnSpPr>
          <p:cNvPr id="7" name="Straight Connector 6"/>
          <p:cNvCxnSpPr/>
          <p:nvPr userDrawn="1"/>
        </p:nvCxnSpPr>
        <p:spPr>
          <a:xfrm>
            <a:off x="360002" y="540000"/>
            <a:ext cx="8406469"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 Placeholder 12"/>
          <p:cNvSpPr>
            <a:spLocks noGrp="1"/>
          </p:cNvSpPr>
          <p:nvPr>
            <p:ph type="body" sz="quarter" idx="14" hasCustomPrompt="1"/>
          </p:nvPr>
        </p:nvSpPr>
        <p:spPr>
          <a:xfrm>
            <a:off x="360895" y="4764690"/>
            <a:ext cx="7191375" cy="204432"/>
          </a:xfrm>
        </p:spPr>
        <p:txBody>
          <a:bodyPr/>
          <a:lstStyle>
            <a:lvl1pPr>
              <a:defRPr sz="1080" baseline="0"/>
            </a:lvl1pPr>
          </a:lstStyle>
          <a:p>
            <a:pPr lvl="0"/>
            <a:r>
              <a:rPr lang="en-GB" dirty="0"/>
              <a:t>Click to edit chart reference style</a:t>
            </a:r>
          </a:p>
        </p:txBody>
      </p:sp>
      <p:pic>
        <p:nvPicPr>
          <p:cNvPr id="13" name="Picture 12" descr="logosmall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5190" y="192773"/>
            <a:ext cx="881278" cy="287094"/>
          </a:xfrm>
          <a:prstGeom prst="rect">
            <a:avLst/>
          </a:prstGeom>
        </p:spPr>
      </p:pic>
    </p:spTree>
    <p:extLst>
      <p:ext uri="{BB962C8B-B14F-4D97-AF65-F5344CB8AC3E}">
        <p14:creationId xmlns:p14="http://schemas.microsoft.com/office/powerpoint/2010/main" val="208628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co-bra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360000" y="1349999"/>
            <a:ext cx="4122000" cy="3456000"/>
          </a:xfrm>
        </p:spPr>
        <p:txBody>
          <a:bodyPr/>
          <a:lstStyle>
            <a:lvl1pPr>
              <a:defRPr sz="1800"/>
            </a:lvl1pPr>
            <a:lvl2pPr>
              <a:defRPr sz="1800"/>
            </a:lvl2pPr>
            <a:lvl3pPr>
              <a:defRPr sz="1800"/>
            </a:lvl3pPr>
            <a:lvl4pPr>
              <a:defRPr sz="1800"/>
            </a:lvl4pPr>
            <a:lvl5pPr>
              <a:defRPr sz="1800"/>
            </a:lvl5pPr>
            <a:lvl6pPr>
              <a:defRPr sz="1620"/>
            </a:lvl6pPr>
            <a:lvl7pPr>
              <a:defRPr sz="1620"/>
            </a:lvl7pPr>
            <a:lvl8pPr>
              <a:defRPr sz="1620"/>
            </a:lvl8pPr>
            <a:lvl9pPr>
              <a:defRPr sz="162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hasCustomPrompt="1"/>
          </p:nvPr>
        </p:nvSpPr>
        <p:spPr>
          <a:xfrm>
            <a:off x="4648200" y="1349999"/>
            <a:ext cx="4122000" cy="3456000"/>
          </a:xfrm>
        </p:spPr>
        <p:txBody>
          <a:bodyPr/>
          <a:lstStyle>
            <a:lvl1pPr>
              <a:defRPr sz="1800" baseline="0"/>
            </a:lvl1pPr>
            <a:lvl2pPr>
              <a:defRPr sz="1800"/>
            </a:lvl2pPr>
            <a:lvl3pPr>
              <a:defRPr sz="1800"/>
            </a:lvl3pPr>
            <a:lvl4pPr>
              <a:defRPr sz="1800"/>
            </a:lvl4pPr>
            <a:lvl5pPr>
              <a:defRPr sz="1800"/>
            </a:lvl5pPr>
            <a:lvl6pPr>
              <a:defRPr sz="1620"/>
            </a:lvl6pPr>
            <a:lvl7pPr>
              <a:defRPr sz="1620"/>
            </a:lvl7pPr>
            <a:lvl8pPr>
              <a:defRPr sz="1620"/>
            </a:lvl8pPr>
            <a:lvl9pPr>
              <a:defRPr sz="1620"/>
            </a:lvl9pPr>
          </a:lstStyle>
          <a:p>
            <a:pPr lvl="0"/>
            <a:r>
              <a:rPr lang="en-GB" dirty="0"/>
              <a:t>Click to add copy or image</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a:xfrm>
            <a:off x="360000" y="266158"/>
            <a:ext cx="936000" cy="204272"/>
          </a:xfrm>
          <a:prstGeom prst="rect">
            <a:avLst/>
          </a:prstGeom>
        </p:spPr>
        <p:txBody>
          <a:bodyPr/>
          <a:lstStyle>
            <a:lvl1pPr>
              <a:defRPr sz="945"/>
            </a:lvl1pPr>
          </a:lstStyle>
          <a:p>
            <a:r>
              <a:rPr lang="en-US"/>
              <a:t>8.7.2019</a:t>
            </a:r>
            <a:endParaRPr lang="en-US" dirty="0"/>
          </a:p>
        </p:txBody>
      </p:sp>
      <p:sp>
        <p:nvSpPr>
          <p:cNvPr id="6" name="Footer Placeholder 5"/>
          <p:cNvSpPr>
            <a:spLocks noGrp="1"/>
          </p:cNvSpPr>
          <p:nvPr>
            <p:ph type="ftr" sz="quarter" idx="11"/>
          </p:nvPr>
        </p:nvSpPr>
        <p:spPr>
          <a:xfrm>
            <a:off x="1368002" y="266158"/>
            <a:ext cx="5506933" cy="204272"/>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B096CFE-13EB-9C46-AD64-3E2A74317CB2}" type="slidenum">
              <a:t>‹#›</a:t>
            </a:fld>
            <a:endParaRPr lang="en-US" dirty="0"/>
          </a:p>
        </p:txBody>
      </p:sp>
      <p:cxnSp>
        <p:nvCxnSpPr>
          <p:cNvPr id="8" name="Straight Connector 7"/>
          <p:cNvCxnSpPr/>
          <p:nvPr userDrawn="1"/>
        </p:nvCxnSpPr>
        <p:spPr>
          <a:xfrm>
            <a:off x="360002" y="540000"/>
            <a:ext cx="8406469"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Picture 12" descr="logosmall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3840" y="183336"/>
            <a:ext cx="881278" cy="287094"/>
          </a:xfrm>
          <a:prstGeom prst="rect">
            <a:avLst/>
          </a:prstGeom>
        </p:spPr>
      </p:pic>
    </p:spTree>
    <p:extLst>
      <p:ext uri="{BB962C8B-B14F-4D97-AF65-F5344CB8AC3E}">
        <p14:creationId xmlns:p14="http://schemas.microsoft.com/office/powerpoint/2010/main" val="392957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Animation">
    <p:spTree>
      <p:nvGrpSpPr>
        <p:cNvPr id="1" name=""/>
        <p:cNvGrpSpPr/>
        <p:nvPr/>
      </p:nvGrpSpPr>
      <p:grpSpPr>
        <a:xfrm>
          <a:off x="0" y="0"/>
          <a:ext cx="0" cy="0"/>
          <a:chOff x="0" y="0"/>
          <a:chExt cx="0" cy="0"/>
        </a:xfrm>
      </p:grpSpPr>
      <p:pic>
        <p:nvPicPr>
          <p:cNvPr id="3" name="4bVQGwtjWk4?rel=0"/>
          <p:cNvPicPr>
            <a:picLocks noRot="1" noChangeAspect="1"/>
          </p:cNvPicPr>
          <p:nvPr>
            <a:videoFile r:link="rId1"/>
          </p:nvPr>
        </p:nvPicPr>
        <p:blipFill>
          <a:blip r:embed="rId3"/>
          <a:stretch>
            <a:fillRect/>
          </a:stretch>
        </p:blipFill>
        <p:spPr>
          <a:xfrm>
            <a:off x="-11115" y="541090"/>
            <a:ext cx="9171963" cy="3869422"/>
          </a:xfrm>
          <a:prstGeom prst="rect">
            <a:avLst/>
          </a:prstGeom>
          <a:noFill/>
          <a:ln>
            <a:noFill/>
          </a:ln>
        </p:spPr>
      </p:pic>
    </p:spTree>
    <p:extLst>
      <p:ext uri="{BB962C8B-B14F-4D97-AF65-F5344CB8AC3E}">
        <p14:creationId xmlns:p14="http://schemas.microsoft.com/office/powerpoint/2010/main" val="3231810559"/>
      </p:ext>
    </p:extLst>
  </p:cSld>
  <p:clrMapOvr>
    <a:masterClrMapping/>
  </p:clrMapOvr>
  <mc:AlternateContent xmlns:mc="http://schemas.openxmlformats.org/markup-compatibility/2006" xmlns:p14="http://schemas.microsoft.com/office/powerpoint/2010/main">
    <mc:Choice Requires="p14">
      <p:transition spd="med" p14:dur="700" advTm="1080">
        <p:fade/>
      </p:transition>
    </mc:Choice>
    <mc:Fallback xmlns="">
      <p:transition spd="med" advTm="1080">
        <p:fade/>
      </p:transition>
    </mc:Fallback>
  </mc:AlternateContent>
  <p:timing>
    <p:tnLst>
      <p:par>
        <p:cTn id="1" dur="indefinite" restart="never" nodeType="tmRoot">
          <p:childTnLst>
            <p:video>
              <p:cMediaNode>
                <p:cTn id="2" fill="hold" display="0">
                  <p:stCondLst>
                    <p:cond delay="indefinite"/>
                  </p:stCondLst>
                </p:cTn>
                <p:tgtEl>
                  <p:spTgt spid="3"/>
                </p:tgtEl>
              </p:cMediaNode>
            </p:video>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out us with co-brand">
    <p:bg>
      <p:bgPr>
        <a:solidFill>
          <a:schemeClr val="bg2">
            <a:alpha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1" y="1568450"/>
            <a:ext cx="4212001" cy="3237549"/>
          </a:xfrm>
        </p:spPr>
        <p:txBody>
          <a:bodyPr/>
          <a:lstStyle>
            <a:lvl1pPr marL="0" indent="0">
              <a:spcBef>
                <a:spcPts val="900"/>
              </a:spcBef>
              <a:buFont typeface="+mj-lt"/>
              <a:buNone/>
              <a:defRPr sz="1800"/>
            </a:lvl1pPr>
            <a:lvl2pPr marL="0" indent="0">
              <a:spcBef>
                <a:spcPts val="900"/>
              </a:spcBef>
              <a:buFont typeface="+mj-lt"/>
              <a:buNone/>
              <a:defRPr sz="1800" b="1">
                <a:solidFill>
                  <a:schemeClr val="tx2"/>
                </a:solidFill>
              </a:defRPr>
            </a:lvl2pPr>
            <a:lvl3pPr marL="0" indent="0">
              <a:spcBef>
                <a:spcPts val="900"/>
              </a:spcBef>
              <a:buSzPct val="100000"/>
              <a:buFont typeface="+mj-lt"/>
              <a:buNone/>
              <a:defRPr sz="1800"/>
            </a:lvl3pPr>
            <a:lvl4pPr marL="0" indent="0">
              <a:spcBef>
                <a:spcPts val="900"/>
              </a:spcBef>
              <a:buSzPct val="100000"/>
              <a:buFont typeface="+mj-lt"/>
              <a:buNone/>
              <a:defRPr sz="1800"/>
            </a:lvl4pPr>
            <a:lvl5pPr marL="0" indent="0">
              <a:spcBef>
                <a:spcPts val="900"/>
              </a:spcBef>
              <a:buFont typeface="+mj-lt"/>
              <a:buNone/>
              <a:defRPr sz="18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a:xfrm>
            <a:off x="360000" y="266158"/>
            <a:ext cx="936000" cy="204272"/>
          </a:xfrm>
          <a:prstGeom prst="rect">
            <a:avLst/>
          </a:prstGeom>
        </p:spPr>
        <p:txBody>
          <a:bodyPr/>
          <a:lstStyle>
            <a:lvl1pPr>
              <a:defRPr sz="945"/>
            </a:lvl1pPr>
          </a:lstStyle>
          <a:p>
            <a:r>
              <a:rPr lang="en-US"/>
              <a:t>8.7.2019</a:t>
            </a:r>
            <a:endParaRPr lang="en-US" dirty="0"/>
          </a:p>
        </p:txBody>
      </p:sp>
      <p:sp>
        <p:nvSpPr>
          <p:cNvPr id="5" name="Footer Placeholder 4"/>
          <p:cNvSpPr>
            <a:spLocks noGrp="1"/>
          </p:cNvSpPr>
          <p:nvPr>
            <p:ph type="ftr" sz="quarter" idx="11"/>
          </p:nvPr>
        </p:nvSpPr>
        <p:spPr>
          <a:xfrm>
            <a:off x="1368000" y="266158"/>
            <a:ext cx="5478292" cy="204272"/>
          </a:xfrm>
          <a:prstGeom prst="rect">
            <a:avLst/>
          </a:prstGeom>
        </p:spPr>
        <p:txBody>
          <a:bodyPr/>
          <a:lstStyle/>
          <a:p>
            <a:endParaRPr lang="en-US" dirty="0"/>
          </a:p>
        </p:txBody>
      </p:sp>
      <p:cxnSp>
        <p:nvCxnSpPr>
          <p:cNvPr id="7" name="Straight Connector 6"/>
          <p:cNvCxnSpPr/>
          <p:nvPr userDrawn="1"/>
        </p:nvCxnSpPr>
        <p:spPr>
          <a:xfrm>
            <a:off x="360002" y="540000"/>
            <a:ext cx="8406469"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360000" y="592856"/>
            <a:ext cx="8393770" cy="526298"/>
          </a:xfrm>
          <a:prstGeom prst="rect">
            <a:avLst/>
          </a:prstGeom>
          <a:noFill/>
        </p:spPr>
        <p:txBody>
          <a:bodyPr wrap="square" lIns="0" tIns="0" rIns="0" bIns="0" rtlCol="0">
            <a:spAutoFit/>
          </a:bodyPr>
          <a:lstStyle/>
          <a:p>
            <a:r>
              <a:rPr lang="en-GB" sz="3420" dirty="0">
                <a:latin typeface="+mj-lt"/>
              </a:rPr>
              <a:t>About us</a:t>
            </a:r>
          </a:p>
        </p:txBody>
      </p:sp>
      <p:pic>
        <p:nvPicPr>
          <p:cNvPr id="13" name="Picture 12" descr="logosmall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72492" y="183336"/>
            <a:ext cx="881278" cy="287094"/>
          </a:xfrm>
          <a:prstGeom prst="rect">
            <a:avLst/>
          </a:prstGeom>
        </p:spPr>
      </p:pic>
      <p:sp>
        <p:nvSpPr>
          <p:cNvPr id="19" name="TextBox 18"/>
          <p:cNvSpPr txBox="1"/>
          <p:nvPr userDrawn="1"/>
        </p:nvSpPr>
        <p:spPr>
          <a:xfrm>
            <a:off x="5318656" y="4033156"/>
            <a:ext cx="2479675" cy="782923"/>
          </a:xfrm>
          <a:prstGeom prst="rect">
            <a:avLst/>
          </a:prstGeom>
          <a:solidFill>
            <a:srgbClr val="E30514"/>
          </a:solidFill>
        </p:spPr>
        <p:txBody>
          <a:bodyPr wrap="none" rtlCol="0">
            <a:noAutofit/>
          </a:bodyPr>
          <a:lstStyle/>
          <a:p>
            <a:r>
              <a:rPr lang="en-US" sz="1260" dirty="0">
                <a:solidFill>
                  <a:srgbClr val="FFFFFF"/>
                </a:solidFill>
                <a:latin typeface="+mj-lt"/>
              </a:rPr>
              <a:t>We shine a light on </a:t>
            </a:r>
            <a:br>
              <a:rPr lang="en-US" sz="1260" dirty="0">
                <a:solidFill>
                  <a:srgbClr val="FFFFFF"/>
                </a:solidFill>
                <a:latin typeface="+mj-lt"/>
              </a:rPr>
            </a:br>
            <a:r>
              <a:rPr lang="en-US" sz="1260" dirty="0">
                <a:solidFill>
                  <a:srgbClr val="FFFFFF"/>
                </a:solidFill>
                <a:latin typeface="+mj-lt"/>
              </a:rPr>
              <a:t>how to make successful </a:t>
            </a:r>
            <a:br>
              <a:rPr lang="en-US" sz="1260" dirty="0">
                <a:solidFill>
                  <a:srgbClr val="FFFFFF"/>
                </a:solidFill>
                <a:latin typeface="+mj-lt"/>
              </a:rPr>
            </a:br>
            <a:r>
              <a:rPr lang="en-US" sz="1260" dirty="0">
                <a:solidFill>
                  <a:srgbClr val="FFFFFF"/>
                </a:solidFill>
                <a:latin typeface="+mj-lt"/>
              </a:rPr>
              <a:t>change happen</a:t>
            </a:r>
          </a:p>
        </p:txBody>
      </p:sp>
      <p:pic>
        <p:nvPicPr>
          <p:cNvPr id="20" name="Picture 19" descr="shapes.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91248" y="1114699"/>
            <a:ext cx="2912540" cy="2743643"/>
          </a:xfrm>
          <a:prstGeom prst="rect">
            <a:avLst/>
          </a:prstGeom>
          <a:ln w="101600">
            <a:solidFill>
              <a:schemeClr val="bg1"/>
            </a:solidFill>
            <a:miter lim="800000"/>
          </a:ln>
        </p:spPr>
      </p:pic>
      <p:pic>
        <p:nvPicPr>
          <p:cNvPr id="21" name="Picture 20" descr="feet.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39990" y="2964114"/>
            <a:ext cx="1064029" cy="1828800"/>
          </a:xfrm>
          <a:prstGeom prst="rect">
            <a:avLst/>
          </a:prstGeom>
          <a:ln w="101600">
            <a:solidFill>
              <a:schemeClr val="bg1"/>
            </a:solidFill>
            <a:miter lim="800000"/>
          </a:ln>
        </p:spPr>
      </p:pic>
    </p:spTree>
    <p:extLst>
      <p:ext uri="{BB962C8B-B14F-4D97-AF65-F5344CB8AC3E}">
        <p14:creationId xmlns:p14="http://schemas.microsoft.com/office/powerpoint/2010/main" val="379132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y in touch with co-brand">
    <p:bg>
      <p:bgPr>
        <a:solidFill>
          <a:schemeClr val="bg2">
            <a:alpha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1" y="1568450"/>
            <a:ext cx="4212001" cy="3237549"/>
          </a:xfrm>
        </p:spPr>
        <p:txBody>
          <a:bodyPr/>
          <a:lstStyle>
            <a:lvl1pPr marL="259200" indent="-259200">
              <a:spcBef>
                <a:spcPts val="900"/>
              </a:spcBef>
              <a:spcAft>
                <a:spcPts val="450"/>
              </a:spcAft>
              <a:buSzPct val="120000"/>
              <a:buFont typeface="Arial"/>
              <a:buChar char="•"/>
              <a:defRPr sz="1800"/>
            </a:lvl1pPr>
            <a:lvl2pPr marL="0" indent="0">
              <a:spcBef>
                <a:spcPts val="900"/>
              </a:spcBef>
              <a:buFont typeface="+mj-lt"/>
              <a:buNone/>
              <a:defRPr sz="1800" b="1">
                <a:solidFill>
                  <a:schemeClr val="tx2"/>
                </a:solidFill>
              </a:defRPr>
            </a:lvl2pPr>
            <a:lvl3pPr marL="0" indent="0">
              <a:spcBef>
                <a:spcPts val="900"/>
              </a:spcBef>
              <a:buSzPct val="100000"/>
              <a:buFont typeface="+mj-lt"/>
              <a:buNone/>
              <a:defRPr sz="1800"/>
            </a:lvl3pPr>
            <a:lvl4pPr marL="0" indent="0">
              <a:spcBef>
                <a:spcPts val="900"/>
              </a:spcBef>
              <a:buSzPct val="100000"/>
              <a:buFont typeface="+mj-lt"/>
              <a:buNone/>
              <a:defRPr sz="1800"/>
            </a:lvl4pPr>
            <a:lvl5pPr marL="0" indent="0">
              <a:spcBef>
                <a:spcPts val="900"/>
              </a:spcBef>
              <a:buFont typeface="+mj-lt"/>
              <a:buNone/>
              <a:defRPr sz="18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a:xfrm>
            <a:off x="360000" y="266158"/>
            <a:ext cx="936000" cy="204272"/>
          </a:xfrm>
          <a:prstGeom prst="rect">
            <a:avLst/>
          </a:prstGeom>
        </p:spPr>
        <p:txBody>
          <a:bodyPr/>
          <a:lstStyle>
            <a:lvl1pPr>
              <a:defRPr sz="945"/>
            </a:lvl1pPr>
          </a:lstStyle>
          <a:p>
            <a:r>
              <a:rPr lang="en-US"/>
              <a:t>8.7.2019</a:t>
            </a:r>
            <a:endParaRPr lang="en-US" dirty="0"/>
          </a:p>
        </p:txBody>
      </p:sp>
      <p:sp>
        <p:nvSpPr>
          <p:cNvPr id="5" name="Footer Placeholder 4"/>
          <p:cNvSpPr>
            <a:spLocks noGrp="1"/>
          </p:cNvSpPr>
          <p:nvPr>
            <p:ph type="ftr" sz="quarter" idx="11"/>
          </p:nvPr>
        </p:nvSpPr>
        <p:spPr>
          <a:xfrm>
            <a:off x="1368000" y="266158"/>
            <a:ext cx="5478292" cy="204272"/>
          </a:xfrm>
          <a:prstGeom prst="rect">
            <a:avLst/>
          </a:prstGeom>
        </p:spPr>
        <p:txBody>
          <a:bodyPr/>
          <a:lstStyle>
            <a:lvl1pPr>
              <a:defRPr sz="945"/>
            </a:lvl1pPr>
          </a:lstStyle>
          <a:p>
            <a:endParaRPr lang="en-US" dirty="0"/>
          </a:p>
        </p:txBody>
      </p:sp>
      <p:cxnSp>
        <p:nvCxnSpPr>
          <p:cNvPr id="7" name="Straight Connector 6"/>
          <p:cNvCxnSpPr/>
          <p:nvPr userDrawn="1"/>
        </p:nvCxnSpPr>
        <p:spPr>
          <a:xfrm>
            <a:off x="360002" y="540000"/>
            <a:ext cx="8406469" cy="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360000" y="592856"/>
            <a:ext cx="8393770" cy="526298"/>
          </a:xfrm>
          <a:prstGeom prst="rect">
            <a:avLst/>
          </a:prstGeom>
          <a:noFill/>
        </p:spPr>
        <p:txBody>
          <a:bodyPr wrap="square" lIns="0" tIns="0" rIns="0" bIns="0" rtlCol="0">
            <a:spAutoFit/>
          </a:bodyPr>
          <a:lstStyle/>
          <a:p>
            <a:r>
              <a:rPr lang="en-GB" sz="3420" dirty="0">
                <a:latin typeface="+mj-lt"/>
              </a:rPr>
              <a:t>Stay in touch</a:t>
            </a:r>
          </a:p>
        </p:txBody>
      </p:sp>
      <p:pic>
        <p:nvPicPr>
          <p:cNvPr id="13" name="Picture 12" descr="logosmall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47079" y="183336"/>
            <a:ext cx="881278" cy="287094"/>
          </a:xfrm>
          <a:prstGeom prst="rect">
            <a:avLst/>
          </a:prstGeom>
        </p:spPr>
      </p:pic>
      <p:sp>
        <p:nvSpPr>
          <p:cNvPr id="17" name="TextBox 16"/>
          <p:cNvSpPr txBox="1"/>
          <p:nvPr userDrawn="1"/>
        </p:nvSpPr>
        <p:spPr>
          <a:xfrm>
            <a:off x="6333398" y="1241580"/>
            <a:ext cx="1956547" cy="685221"/>
          </a:xfrm>
          <a:prstGeom prst="rect">
            <a:avLst/>
          </a:prstGeom>
          <a:solidFill>
            <a:srgbClr val="E30514"/>
          </a:solidFill>
        </p:spPr>
        <p:txBody>
          <a:bodyPr wrap="square" rtlCol="0">
            <a:noAutofit/>
          </a:bodyPr>
          <a:lstStyle/>
          <a:p>
            <a:r>
              <a:rPr lang="en-US" sz="1440" kern="1200" dirty="0">
                <a:solidFill>
                  <a:srgbClr val="FFFFFF"/>
                </a:solidFill>
                <a:latin typeface="+mj-lt"/>
                <a:ea typeface="+mn-ea"/>
                <a:cs typeface="+mn-cs"/>
              </a:rPr>
              <a:t>@Healthfdn</a:t>
            </a:r>
          </a:p>
          <a:p>
            <a:r>
              <a:rPr lang="en-US" sz="1440" kern="1200" dirty="0">
                <a:solidFill>
                  <a:srgbClr val="FFFFFF"/>
                </a:solidFill>
                <a:latin typeface="+mj-lt"/>
                <a:ea typeface="+mn-ea"/>
                <a:cs typeface="+mn-cs"/>
              </a:rPr>
              <a:t>health.org.uk</a:t>
            </a:r>
          </a:p>
        </p:txBody>
      </p:sp>
      <p:pic>
        <p:nvPicPr>
          <p:cNvPr id="18" name="Picture 17" descr="round.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93741" y="2148239"/>
            <a:ext cx="2434616" cy="2319622"/>
          </a:xfrm>
          <a:prstGeom prst="rect">
            <a:avLst/>
          </a:prstGeom>
          <a:ln w="101600">
            <a:solidFill>
              <a:schemeClr val="bg1"/>
            </a:solidFill>
            <a:miter lim="800000"/>
          </a:ln>
        </p:spPr>
      </p:pic>
      <p:pic>
        <p:nvPicPr>
          <p:cNvPr id="19" name="Picture 18" descr="people2.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839845" y="1322268"/>
            <a:ext cx="1256199" cy="1411606"/>
          </a:xfrm>
          <a:prstGeom prst="rect">
            <a:avLst/>
          </a:prstGeom>
          <a:ln w="101600">
            <a:solidFill>
              <a:srgbClr val="FFFFFF"/>
            </a:solidFill>
            <a:miter lim="800000"/>
          </a:ln>
        </p:spPr>
      </p:pic>
    </p:spTree>
    <p:extLst>
      <p:ext uri="{BB962C8B-B14F-4D97-AF65-F5344CB8AC3E}">
        <p14:creationId xmlns:p14="http://schemas.microsoft.com/office/powerpoint/2010/main" val="3297288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with co-brand">
    <p:bg>
      <p:bgPr>
        <a:solidFill>
          <a:schemeClr val="bg2">
            <a:alpha val="50000"/>
          </a:schemeClr>
        </a:solidFill>
        <a:effectLst/>
      </p:bgPr>
    </p:bg>
    <p:spTree>
      <p:nvGrpSpPr>
        <p:cNvPr id="1" name=""/>
        <p:cNvGrpSpPr/>
        <p:nvPr/>
      </p:nvGrpSpPr>
      <p:grpSpPr>
        <a:xfrm>
          <a:off x="0" y="0"/>
          <a:ext cx="0" cy="0"/>
          <a:chOff x="0" y="0"/>
          <a:chExt cx="0" cy="0"/>
        </a:xfrm>
      </p:grpSpPr>
      <p:sp>
        <p:nvSpPr>
          <p:cNvPr id="13" name="Subtitle 2"/>
          <p:cNvSpPr>
            <a:spLocks noGrp="1"/>
          </p:cNvSpPr>
          <p:nvPr>
            <p:ph type="subTitle" idx="1" hasCustomPrompt="1"/>
          </p:nvPr>
        </p:nvSpPr>
        <p:spPr>
          <a:xfrm>
            <a:off x="1368000" y="1974677"/>
            <a:ext cx="7398468" cy="481950"/>
          </a:xfrm>
        </p:spPr>
        <p:txBody>
          <a:bodyPr/>
          <a:lstStyle>
            <a:lvl1pPr marL="0" indent="0" algn="l">
              <a:buNone/>
              <a:defRPr sz="2160">
                <a:solidFill>
                  <a:schemeClr val="tx1"/>
                </a:solidFill>
                <a:latin typeface="Arial" panose="020B0604020202020204" pitchFamily="34" charset="0"/>
                <a:cs typeface="Arial" panose="020B0604020202020204" pitchFamily="34" charset="0"/>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en-GB" dirty="0"/>
              <a:t>Insert a subheading here if required</a:t>
            </a:r>
            <a:endParaRPr lang="en-US" dirty="0"/>
          </a:p>
        </p:txBody>
      </p:sp>
      <p:sp>
        <p:nvSpPr>
          <p:cNvPr id="14" name="TextBox 13"/>
          <p:cNvSpPr txBox="1"/>
          <p:nvPr userDrawn="1"/>
        </p:nvSpPr>
        <p:spPr>
          <a:xfrm>
            <a:off x="1368000" y="1245677"/>
            <a:ext cx="7398468" cy="729000"/>
          </a:xfrm>
          <a:prstGeom prst="rect">
            <a:avLst/>
          </a:prstGeom>
          <a:noFill/>
        </p:spPr>
        <p:txBody>
          <a:bodyPr wrap="square" lIns="0" rIns="0" bIns="0" rtlCol="0">
            <a:noAutofit/>
          </a:bodyPr>
          <a:lstStyle/>
          <a:p>
            <a:endParaRPr lang="en-US" sz="3960" dirty="0">
              <a:solidFill>
                <a:schemeClr val="tx1"/>
              </a:solidFill>
              <a:latin typeface="+mj-lt"/>
            </a:endParaRPr>
          </a:p>
          <a:p>
            <a:endParaRPr lang="en-US" sz="3960" dirty="0">
              <a:solidFill>
                <a:schemeClr val="tx1"/>
              </a:solidFill>
              <a:latin typeface="+mj-lt"/>
            </a:endParaRPr>
          </a:p>
        </p:txBody>
      </p:sp>
      <p:pic>
        <p:nvPicPr>
          <p:cNvPr id="8" name="Picture 7" descr="logolarge6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9207" y="4021991"/>
            <a:ext cx="2322438" cy="772230"/>
          </a:xfrm>
          <a:prstGeom prst="rect">
            <a:avLst/>
          </a:prstGeom>
        </p:spPr>
      </p:pic>
    </p:spTree>
    <p:extLst>
      <p:ext uri="{BB962C8B-B14F-4D97-AF65-F5344CB8AC3E}">
        <p14:creationId xmlns:p14="http://schemas.microsoft.com/office/powerpoint/2010/main" val="2349900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001" y="621430"/>
            <a:ext cx="8406469" cy="470898"/>
          </a:xfrm>
          <a:prstGeom prst="rect">
            <a:avLst/>
          </a:prstGeom>
        </p:spPr>
        <p:txBody>
          <a:bodyPr vert="horz" lIns="0" tIns="0" rIns="0" bIns="0" rtlCol="0" anchor="t" anchorCtr="0">
            <a:spAutoFit/>
          </a:bodyPr>
          <a:lstStyle/>
          <a:p>
            <a:r>
              <a:rPr lang="en-GB" dirty="0"/>
              <a:t>Click to edit Master title style</a:t>
            </a:r>
            <a:endParaRPr lang="en-US" dirty="0"/>
          </a:p>
        </p:txBody>
      </p:sp>
      <p:sp>
        <p:nvSpPr>
          <p:cNvPr id="3" name="Text Placeholder 2"/>
          <p:cNvSpPr>
            <a:spLocks noGrp="1"/>
          </p:cNvSpPr>
          <p:nvPr>
            <p:ph type="body" idx="1"/>
          </p:nvPr>
        </p:nvSpPr>
        <p:spPr>
          <a:xfrm>
            <a:off x="360001" y="1349999"/>
            <a:ext cx="8406469" cy="3456000"/>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6</a:t>
            </a:r>
          </a:p>
          <a:p>
            <a:pPr lvl="6"/>
            <a:r>
              <a:rPr lang="en-GB" dirty="0"/>
              <a:t>7</a:t>
            </a:r>
          </a:p>
          <a:p>
            <a:pPr lvl="7"/>
            <a:r>
              <a:rPr lang="en-GB" dirty="0"/>
              <a:t>8</a:t>
            </a:r>
          </a:p>
          <a:p>
            <a:pPr lvl="8"/>
            <a:r>
              <a:rPr lang="en-GB" dirty="0"/>
              <a:t>9</a:t>
            </a:r>
          </a:p>
          <a:p>
            <a:pPr lvl="5"/>
            <a:endParaRPr lang="en-US" dirty="0"/>
          </a:p>
        </p:txBody>
      </p:sp>
      <p:sp>
        <p:nvSpPr>
          <p:cNvPr id="6" name="Slide Number Placeholder 5"/>
          <p:cNvSpPr>
            <a:spLocks noGrp="1"/>
          </p:cNvSpPr>
          <p:nvPr>
            <p:ph type="sldNum" sz="quarter" idx="4"/>
          </p:nvPr>
        </p:nvSpPr>
        <p:spPr>
          <a:xfrm>
            <a:off x="6553200" y="4866905"/>
            <a:ext cx="2213268" cy="174201"/>
          </a:xfrm>
          <a:prstGeom prst="rect">
            <a:avLst/>
          </a:prstGeom>
        </p:spPr>
        <p:txBody>
          <a:bodyPr vert="horz" lIns="0" tIns="0" rIns="0" bIns="0" rtlCol="0" anchor="ctr"/>
          <a:lstStyle>
            <a:lvl1pPr algn="r">
              <a:defRPr sz="990">
                <a:solidFill>
                  <a:schemeClr val="tx1">
                    <a:tint val="75000"/>
                  </a:schemeClr>
                </a:solidFill>
                <a:latin typeface="Georgia"/>
                <a:cs typeface="Georgia"/>
              </a:defRPr>
            </a:lvl1pPr>
          </a:lstStyle>
          <a:p>
            <a:fld id="{4B096CFE-13EB-9C46-AD64-3E2A74317CB2}" type="slidenum">
              <a:rPr lang="en-US"/>
              <a:pPr/>
              <a:t>‹#›</a:t>
            </a:fld>
            <a:endParaRPr lang="en-US" dirty="0"/>
          </a:p>
        </p:txBody>
      </p:sp>
    </p:spTree>
    <p:extLst>
      <p:ext uri="{BB962C8B-B14F-4D97-AF65-F5344CB8AC3E}">
        <p14:creationId xmlns:p14="http://schemas.microsoft.com/office/powerpoint/2010/main" val="2781181950"/>
      </p:ext>
    </p:extLst>
  </p:cSld>
  <p:clrMap bg1="lt1" tx1="dk1" bg2="lt2" tx2="dk2" accent1="accent1" accent2="accent2" accent3="accent3" accent4="accent4" accent5="accent5" accent6="accent6" hlink="hlink" folHlink="folHlink"/>
  <p:sldLayoutIdLst>
    <p:sldLayoutId id="2147483668" r:id="rId1"/>
    <p:sldLayoutId id="2147483671" r:id="rId2"/>
    <p:sldLayoutId id="2147483672" r:id="rId3"/>
    <p:sldLayoutId id="2147483686" r:id="rId4"/>
    <p:sldLayoutId id="2147483675" r:id="rId5"/>
    <p:sldLayoutId id="2147483688" r:id="rId6"/>
    <p:sldLayoutId id="2147483682" r:id="rId7"/>
    <p:sldLayoutId id="2147483683" r:id="rId8"/>
    <p:sldLayoutId id="2147483684" r:id="rId9"/>
  </p:sldLayoutIdLst>
  <p:hf sldNum="0" hdr="0" ftr="0"/>
  <p:txStyles>
    <p:titleStyle>
      <a:lvl1pPr algn="l" defTabSz="411480" rtl="0" eaLnBrk="1" latinLnBrk="0" hangingPunct="1">
        <a:spcBef>
          <a:spcPct val="0"/>
        </a:spcBef>
        <a:buNone/>
        <a:defRPr sz="3060" b="0" i="0" kern="1200">
          <a:solidFill>
            <a:schemeClr val="tx1"/>
          </a:solidFill>
          <a:latin typeface="Georgia"/>
          <a:ea typeface="+mj-ea"/>
          <a:cs typeface="Georgia"/>
        </a:defRPr>
      </a:lvl1pPr>
    </p:titleStyle>
    <p:bodyStyle>
      <a:lvl1pPr marL="0" indent="0" algn="l" defTabSz="411480" rtl="0" eaLnBrk="1" latinLnBrk="0" hangingPunct="1">
        <a:spcBef>
          <a:spcPts val="900"/>
        </a:spcBef>
        <a:spcAft>
          <a:spcPts val="0"/>
        </a:spcAft>
        <a:buFont typeface="Arial"/>
        <a:buNone/>
        <a:defRPr sz="1800" kern="1200">
          <a:solidFill>
            <a:schemeClr val="tx1"/>
          </a:solidFill>
          <a:latin typeface="+mn-lt"/>
          <a:ea typeface="+mn-ea"/>
          <a:cs typeface="+mn-cs"/>
        </a:defRPr>
      </a:lvl1pPr>
      <a:lvl2pPr marL="0" indent="0" algn="l" defTabSz="411480" rtl="0" eaLnBrk="1" latinLnBrk="0" hangingPunct="1">
        <a:spcBef>
          <a:spcPts val="900"/>
        </a:spcBef>
        <a:spcAft>
          <a:spcPts val="0"/>
        </a:spcAft>
        <a:buFont typeface="Arial"/>
        <a:buNone/>
        <a:defRPr sz="1800" b="1" kern="1200">
          <a:solidFill>
            <a:schemeClr val="tx2"/>
          </a:solidFill>
          <a:latin typeface="+mn-lt"/>
          <a:ea typeface="+mn-ea"/>
          <a:cs typeface="+mn-cs"/>
        </a:defRPr>
      </a:lvl2pPr>
      <a:lvl3pPr marL="259200" indent="-259200" algn="l" defTabSz="411480" rtl="0" eaLnBrk="1" latinLnBrk="0" hangingPunct="1">
        <a:spcBef>
          <a:spcPts val="900"/>
        </a:spcBef>
        <a:spcAft>
          <a:spcPts val="0"/>
        </a:spcAft>
        <a:buSzPct val="120000"/>
        <a:buFont typeface="Arial" panose="020B0604020202020204" pitchFamily="34" charset="0"/>
        <a:buChar char="•"/>
        <a:defRPr sz="1800" kern="1200">
          <a:solidFill>
            <a:schemeClr val="tx1"/>
          </a:solidFill>
          <a:latin typeface="+mn-lt"/>
          <a:ea typeface="+mn-ea"/>
          <a:cs typeface="+mn-cs"/>
        </a:defRPr>
      </a:lvl3pPr>
      <a:lvl4pPr marL="1036800" indent="-259200" algn="l" defTabSz="411480" rtl="0" eaLnBrk="1" latinLnBrk="0" hangingPunct="1">
        <a:spcBef>
          <a:spcPts val="0"/>
        </a:spcBef>
        <a:spcAft>
          <a:spcPts val="450"/>
        </a:spcAft>
        <a:buSzPct val="120000"/>
        <a:buFont typeface="Arial" panose="020B0604020202020204" pitchFamily="34" charset="0"/>
        <a:buChar char="•"/>
        <a:defRPr sz="1800" kern="1200">
          <a:solidFill>
            <a:schemeClr val="tx1"/>
          </a:solidFill>
          <a:latin typeface="+mn-lt"/>
          <a:ea typeface="+mn-ea"/>
          <a:cs typeface="+mn-cs"/>
        </a:defRPr>
      </a:lvl4pPr>
      <a:lvl5pPr marL="1749600" indent="-259200" algn="l" defTabSz="411480" rtl="0" eaLnBrk="1" latinLnBrk="0" hangingPunct="1">
        <a:spcBef>
          <a:spcPts val="0"/>
        </a:spcBef>
        <a:spcAft>
          <a:spcPts val="900"/>
        </a:spcAft>
        <a:buFont typeface="Arial" panose="020B0604020202020204" pitchFamily="34" charset="0"/>
        <a:buChar char="−"/>
        <a:tabLst/>
        <a:defRPr sz="1800" kern="1200">
          <a:solidFill>
            <a:schemeClr val="tx1"/>
          </a:solidFill>
          <a:latin typeface="+mn-lt"/>
          <a:ea typeface="+mn-ea"/>
          <a:cs typeface="+mn-cs"/>
        </a:defRPr>
      </a:lvl5pPr>
      <a:lvl6pPr marL="259200" indent="-259200" algn="l" defTabSz="411480" rtl="0" eaLnBrk="1" latinLnBrk="0" hangingPunct="1">
        <a:spcBef>
          <a:spcPts val="450"/>
        </a:spcBef>
        <a:buFont typeface="Wingdings" charset="2"/>
        <a:buAutoNum type="arabicPlain"/>
        <a:defRPr sz="1800" kern="1200">
          <a:solidFill>
            <a:schemeClr val="tx1"/>
          </a:solidFill>
          <a:latin typeface="+mn-lt"/>
          <a:ea typeface="+mn-ea"/>
          <a:cs typeface="+mn-cs"/>
        </a:defRPr>
      </a:lvl6pPr>
      <a:lvl7pPr marL="0" indent="0" algn="l" defTabSz="411480" rtl="0" eaLnBrk="1" latinLnBrk="0" hangingPunct="1">
        <a:spcBef>
          <a:spcPts val="450"/>
        </a:spcBef>
        <a:buFont typeface="Arial"/>
        <a:buNone/>
        <a:defRPr sz="1440" kern="1200">
          <a:solidFill>
            <a:schemeClr val="tx1"/>
          </a:solidFill>
          <a:latin typeface="+mn-lt"/>
          <a:ea typeface="+mn-ea"/>
          <a:cs typeface="+mn-cs"/>
        </a:defRPr>
      </a:lvl7pPr>
      <a:lvl8pPr marL="0" indent="0" algn="l" defTabSz="411480" rtl="0" eaLnBrk="1" latinLnBrk="0" hangingPunct="1">
        <a:spcBef>
          <a:spcPts val="450"/>
        </a:spcBef>
        <a:buFont typeface="Arial"/>
        <a:buNone/>
        <a:defRPr sz="1440" b="1" kern="1200">
          <a:solidFill>
            <a:schemeClr val="tx1"/>
          </a:solidFill>
          <a:latin typeface="+mn-lt"/>
          <a:ea typeface="+mn-ea"/>
          <a:cs typeface="+mn-cs"/>
        </a:defRPr>
      </a:lvl8pPr>
      <a:lvl9pPr marL="259200" indent="-259200" algn="l" defTabSz="411480" rtl="0" eaLnBrk="1" latinLnBrk="0" hangingPunct="1">
        <a:spcBef>
          <a:spcPts val="450"/>
        </a:spcBef>
        <a:buFont typeface="Arial"/>
        <a:buChar char="•"/>
        <a:defRPr sz="144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368426" y="126516"/>
            <a:ext cx="6658621" cy="1661993"/>
          </a:xfrm>
        </p:spPr>
        <p:txBody>
          <a:bodyPr/>
          <a:lstStyle/>
          <a:p>
            <a:r>
              <a:rPr lang="en-GB" sz="3600" dirty="0"/>
              <a:t>Synthetic Control Methods workshop:</a:t>
            </a:r>
            <a:br>
              <a:rPr lang="en-GB" sz="3600"/>
            </a:br>
            <a:r>
              <a:rPr lang="en-GB" sz="3600"/>
              <a:t>Examples and </a:t>
            </a:r>
            <a:r>
              <a:rPr lang="en-GB" sz="3600" dirty="0"/>
              <a:t>methods</a:t>
            </a:r>
          </a:p>
        </p:txBody>
      </p:sp>
      <p:sp>
        <p:nvSpPr>
          <p:cNvPr id="4" name="Subtitle 3"/>
          <p:cNvSpPr>
            <a:spLocks noGrp="1"/>
          </p:cNvSpPr>
          <p:nvPr>
            <p:ph type="subTitle" idx="1"/>
          </p:nvPr>
        </p:nvSpPr>
        <p:spPr/>
        <p:txBody>
          <a:bodyPr/>
          <a:lstStyle/>
          <a:p>
            <a:r>
              <a:rPr lang="en-GB" dirty="0"/>
              <a:t>Geraldine Clarke</a:t>
            </a:r>
          </a:p>
        </p:txBody>
      </p:sp>
      <p:sp>
        <p:nvSpPr>
          <p:cNvPr id="5" name="Text Placeholder 4"/>
          <p:cNvSpPr>
            <a:spLocks noGrp="1"/>
          </p:cNvSpPr>
          <p:nvPr>
            <p:ph type="body" sz="quarter" idx="12"/>
          </p:nvPr>
        </p:nvSpPr>
        <p:spPr/>
        <p:txBody>
          <a:bodyPr/>
          <a:lstStyle/>
          <a:p>
            <a:r>
              <a:rPr lang="en-GB" dirty="0"/>
              <a:t>Autumn 2020</a:t>
            </a:r>
          </a:p>
          <a:p>
            <a:endParaRPr lang="en-US" dirty="0"/>
          </a:p>
        </p:txBody>
      </p:sp>
    </p:spTree>
    <p:extLst>
      <p:ext uri="{BB962C8B-B14F-4D97-AF65-F5344CB8AC3E}">
        <p14:creationId xmlns:p14="http://schemas.microsoft.com/office/powerpoint/2010/main" val="3549083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maths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1781817"/>
              </p:ext>
            </p:extLst>
          </p:nvPr>
        </p:nvGraphicFramePr>
        <p:xfrm>
          <a:off x="2191780" y="1465554"/>
          <a:ext cx="3841968" cy="2499360"/>
        </p:xfrm>
        <a:graphic>
          <a:graphicData uri="http://schemas.openxmlformats.org/drawingml/2006/table">
            <a:tbl>
              <a:tblPr firstRow="1" bandRow="1">
                <a:tableStyleId>{5940675A-B579-460E-94D1-54222C63F5DA}</a:tableStyleId>
              </a:tblPr>
              <a:tblGrid>
                <a:gridCol w="486106">
                  <a:extLst>
                    <a:ext uri="{9D8B030D-6E8A-4147-A177-3AD203B41FA5}">
                      <a16:colId xmlns:a16="http://schemas.microsoft.com/office/drawing/2014/main" val="1799866987"/>
                    </a:ext>
                  </a:extLst>
                </a:gridCol>
                <a:gridCol w="475862">
                  <a:extLst>
                    <a:ext uri="{9D8B030D-6E8A-4147-A177-3AD203B41FA5}">
                      <a16:colId xmlns:a16="http://schemas.microsoft.com/office/drawing/2014/main" val="2292495804"/>
                    </a:ext>
                  </a:extLst>
                </a:gridCol>
                <a:gridCol w="360000">
                  <a:extLst>
                    <a:ext uri="{9D8B030D-6E8A-4147-A177-3AD203B41FA5}">
                      <a16:colId xmlns:a16="http://schemas.microsoft.com/office/drawing/2014/main" val="3185483043"/>
                    </a:ext>
                  </a:extLst>
                </a:gridCol>
                <a:gridCol w="360000">
                  <a:extLst>
                    <a:ext uri="{9D8B030D-6E8A-4147-A177-3AD203B41FA5}">
                      <a16:colId xmlns:a16="http://schemas.microsoft.com/office/drawing/2014/main" val="4014721046"/>
                    </a:ext>
                  </a:extLst>
                </a:gridCol>
                <a:gridCol w="360000">
                  <a:extLst>
                    <a:ext uri="{9D8B030D-6E8A-4147-A177-3AD203B41FA5}">
                      <a16:colId xmlns:a16="http://schemas.microsoft.com/office/drawing/2014/main" val="807264171"/>
                    </a:ext>
                  </a:extLst>
                </a:gridCol>
                <a:gridCol w="360000">
                  <a:extLst>
                    <a:ext uri="{9D8B030D-6E8A-4147-A177-3AD203B41FA5}">
                      <a16:colId xmlns:a16="http://schemas.microsoft.com/office/drawing/2014/main" val="382845272"/>
                    </a:ext>
                  </a:extLst>
                </a:gridCol>
                <a:gridCol w="360000">
                  <a:extLst>
                    <a:ext uri="{9D8B030D-6E8A-4147-A177-3AD203B41FA5}">
                      <a16:colId xmlns:a16="http://schemas.microsoft.com/office/drawing/2014/main" val="3509653615"/>
                    </a:ext>
                  </a:extLst>
                </a:gridCol>
                <a:gridCol w="360000">
                  <a:extLst>
                    <a:ext uri="{9D8B030D-6E8A-4147-A177-3AD203B41FA5}">
                      <a16:colId xmlns:a16="http://schemas.microsoft.com/office/drawing/2014/main" val="4123999557"/>
                    </a:ext>
                  </a:extLst>
                </a:gridCol>
                <a:gridCol w="360000">
                  <a:extLst>
                    <a:ext uri="{9D8B030D-6E8A-4147-A177-3AD203B41FA5}">
                      <a16:colId xmlns:a16="http://schemas.microsoft.com/office/drawing/2014/main" val="3149155717"/>
                    </a:ext>
                  </a:extLst>
                </a:gridCol>
                <a:gridCol w="360000">
                  <a:extLst>
                    <a:ext uri="{9D8B030D-6E8A-4147-A177-3AD203B41FA5}">
                      <a16:colId xmlns:a16="http://schemas.microsoft.com/office/drawing/2014/main" val="2337088233"/>
                    </a:ext>
                  </a:extLst>
                </a:gridCol>
              </a:tblGrid>
              <a:tr h="370840">
                <a:tc>
                  <a:txBody>
                    <a:bodyPr/>
                    <a:lstStyle/>
                    <a:p>
                      <a:endParaRPr lang="en-GB" sz="1200" dirty="0"/>
                    </a:p>
                  </a:txBody>
                  <a:tcPr/>
                </a:tc>
                <a:tc>
                  <a:txBody>
                    <a:bodyPr/>
                    <a:lstStyle/>
                    <a:p>
                      <a:r>
                        <a:rPr lang="en-GB" sz="1200" dirty="0"/>
                        <a:t>t</a:t>
                      </a:r>
                    </a:p>
                  </a:txBody>
                  <a:tcPr/>
                </a:tc>
                <a:tc gridSpan="4">
                  <a:txBody>
                    <a:bodyPr/>
                    <a:lstStyle/>
                    <a:p>
                      <a:pPr algn="ctr"/>
                      <a:r>
                        <a:rPr lang="en-GB" sz="1200" dirty="0"/>
                        <a:t>Untreated</a:t>
                      </a:r>
                    </a:p>
                  </a:txBody>
                  <a:tcPr>
                    <a:lnR w="38100" cap="flat" cmpd="sng" algn="ctr">
                      <a:solidFill>
                        <a:schemeClr val="tx1"/>
                      </a:solidFill>
                      <a:prstDash val="solid"/>
                      <a:round/>
                      <a:headEnd type="none" w="med" len="med"/>
                      <a:tailEnd type="none" w="med" len="med"/>
                    </a:lnR>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4">
                  <a:txBody>
                    <a:bodyPr/>
                    <a:lstStyle/>
                    <a:p>
                      <a:pPr algn="ctr"/>
                      <a:r>
                        <a:rPr lang="en-GB" sz="1200" dirty="0"/>
                        <a:t>Treated</a:t>
                      </a:r>
                    </a:p>
                  </a:txBody>
                  <a:tcPr>
                    <a:lnL w="38100" cap="flat" cmpd="sng" algn="ctr">
                      <a:solidFill>
                        <a:schemeClr val="tx1"/>
                      </a:solidFill>
                      <a:prstDash val="solid"/>
                      <a:round/>
                      <a:headEnd type="none" w="med" len="med"/>
                      <a:tailEnd type="none" w="med" len="med"/>
                    </a:lnL>
                  </a:tcPr>
                </a:tc>
                <a:tc hMerge="1">
                  <a:txBody>
                    <a:bodyPr/>
                    <a:lstStyle/>
                    <a:p>
                      <a:endParaRPr lang="en-GB" dirty="0"/>
                    </a:p>
                  </a:txBody>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val="2573484983"/>
                  </a:ext>
                </a:extLst>
              </a:tr>
              <a:tr h="370840">
                <a:tc>
                  <a:txBody>
                    <a:bodyPr/>
                    <a:lstStyle/>
                    <a:p>
                      <a:r>
                        <a:rPr lang="en-GB" sz="1200" dirty="0"/>
                        <a:t>Unit</a:t>
                      </a:r>
                    </a:p>
                  </a:txBody>
                  <a:tcPr/>
                </a:tc>
                <a:tc>
                  <a:txBody>
                    <a:bodyPr/>
                    <a:lstStyle/>
                    <a:p>
                      <a:r>
                        <a:rPr lang="en-GB" sz="1200" dirty="0"/>
                        <a:t> </a:t>
                      </a:r>
                    </a:p>
                  </a:txBody>
                  <a:tcPr/>
                </a:tc>
                <a:tc>
                  <a:txBody>
                    <a:bodyPr/>
                    <a:lstStyle/>
                    <a:p>
                      <a:r>
                        <a:rPr lang="en-GB" sz="1200" dirty="0"/>
                        <a:t>1</a:t>
                      </a:r>
                    </a:p>
                  </a:txBody>
                  <a:tcPr>
                    <a:lnB w="38100" cap="flat" cmpd="sng" algn="ctr">
                      <a:solidFill>
                        <a:schemeClr val="tx1"/>
                      </a:solidFill>
                      <a:prstDash val="solid"/>
                      <a:round/>
                      <a:headEnd type="none" w="med" len="med"/>
                      <a:tailEnd type="none" w="med" len="med"/>
                    </a:lnB>
                  </a:tcPr>
                </a:tc>
                <a:tc>
                  <a:txBody>
                    <a:bodyPr/>
                    <a:lstStyle/>
                    <a:p>
                      <a:r>
                        <a:rPr lang="en-GB" sz="1200" dirty="0"/>
                        <a:t>2</a:t>
                      </a:r>
                    </a:p>
                  </a:txBody>
                  <a:tcPr>
                    <a:lnB w="38100" cap="flat" cmpd="sng" algn="ctr">
                      <a:solidFill>
                        <a:schemeClr val="tx1"/>
                      </a:solidFill>
                      <a:prstDash val="solid"/>
                      <a:round/>
                      <a:headEnd type="none" w="med" len="med"/>
                      <a:tailEnd type="none" w="med" len="med"/>
                    </a:lnB>
                  </a:tcPr>
                </a:tc>
                <a:tc>
                  <a:txBody>
                    <a:bodyPr/>
                    <a:lstStyle/>
                    <a:p>
                      <a:r>
                        <a:rPr lang="en-GB" sz="1200" dirty="0"/>
                        <a:t>…</a:t>
                      </a:r>
                    </a:p>
                  </a:txBody>
                  <a:tcPr>
                    <a:lnB w="38100" cap="flat" cmpd="sng" algn="ctr">
                      <a:solidFill>
                        <a:schemeClr val="tx1"/>
                      </a:solidFill>
                      <a:prstDash val="solid"/>
                      <a:round/>
                      <a:headEnd type="none" w="med" len="med"/>
                      <a:tailEnd type="none" w="med" len="med"/>
                    </a:lnB>
                  </a:tcPr>
                </a:tc>
                <a:tc>
                  <a:txBody>
                    <a:bodyPr/>
                    <a:lstStyle/>
                    <a:p>
                      <a:r>
                        <a:rPr lang="en-GB" sz="1200" dirty="0"/>
                        <a:t>8</a:t>
                      </a:r>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r>
                        <a:rPr lang="en-GB" sz="1200" dirty="0"/>
                        <a:t>9</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r>
                        <a:rPr lang="en-GB" sz="1200" dirty="0"/>
                        <a:t>10</a:t>
                      </a:r>
                    </a:p>
                  </a:txBody>
                  <a:tcPr>
                    <a:lnB w="38100" cap="flat" cmpd="sng" algn="ctr">
                      <a:solidFill>
                        <a:schemeClr val="tx1"/>
                      </a:solidFill>
                      <a:prstDash val="solid"/>
                      <a:round/>
                      <a:headEnd type="none" w="med" len="med"/>
                      <a:tailEnd type="none" w="med" len="med"/>
                    </a:lnB>
                  </a:tcPr>
                </a:tc>
                <a:tc>
                  <a:txBody>
                    <a:bodyPr/>
                    <a:lstStyle/>
                    <a:p>
                      <a:r>
                        <a:rPr lang="en-GB" sz="1200" dirty="0"/>
                        <a:t>…</a:t>
                      </a:r>
                    </a:p>
                  </a:txBody>
                  <a:tcPr>
                    <a:lnB w="38100" cap="flat" cmpd="sng" algn="ctr">
                      <a:solidFill>
                        <a:schemeClr val="tx1"/>
                      </a:solidFill>
                      <a:prstDash val="solid"/>
                      <a:round/>
                      <a:headEnd type="none" w="med" len="med"/>
                      <a:tailEnd type="none" w="med" len="med"/>
                    </a:lnB>
                  </a:tcPr>
                </a:tc>
                <a:tc>
                  <a:txBody>
                    <a:bodyPr/>
                    <a:lstStyle/>
                    <a:p>
                      <a:r>
                        <a:rPr lang="en-GB" sz="1200" dirty="0"/>
                        <a:t>16</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5189221"/>
                  </a:ext>
                </a:extLst>
              </a:tr>
              <a:tr h="370840">
                <a:tc rowSpan="4">
                  <a:txBody>
                    <a:bodyPr/>
                    <a:lstStyle/>
                    <a:p>
                      <a:pPr algn="ctr"/>
                      <a:r>
                        <a:rPr lang="en-GB" sz="1200" dirty="0"/>
                        <a:t>Untreated</a:t>
                      </a:r>
                    </a:p>
                  </a:txBody>
                  <a:tcPr vert="vert270" anchor="ctr">
                    <a:lnB w="38100" cap="flat" cmpd="sng" algn="ctr">
                      <a:solidFill>
                        <a:schemeClr val="tx1"/>
                      </a:solidFill>
                      <a:prstDash val="solid"/>
                      <a:round/>
                      <a:headEnd type="none" w="med" len="med"/>
                      <a:tailEnd type="none" w="med" len="med"/>
                    </a:lnB>
                  </a:tcPr>
                </a:tc>
                <a:tc>
                  <a:txBody>
                    <a:bodyPr/>
                    <a:lstStyle/>
                    <a:p>
                      <a:r>
                        <a:rPr lang="en-GB" sz="1200" dirty="0"/>
                        <a:t>1</a:t>
                      </a:r>
                    </a:p>
                  </a:txBody>
                  <a:tcPr>
                    <a:lnR w="38100" cap="flat" cmpd="sng" algn="ctr">
                      <a:solidFill>
                        <a:schemeClr val="tx1"/>
                      </a:solidFill>
                      <a:prstDash val="solid"/>
                      <a:round/>
                      <a:headEnd type="none" w="med" len="med"/>
                      <a:tailEnd type="none" w="med" len="med"/>
                    </a:lnR>
                  </a:tcPr>
                </a:tc>
                <a:tc>
                  <a:txBody>
                    <a:bodyPr/>
                    <a:lstStyle/>
                    <a:p>
                      <a:endParaRPr lang="en-GB" sz="1200" baseline="-25000" dirty="0"/>
                    </a:p>
                  </a:txBody>
                  <a:tcPr>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endParaRPr lang="en-GB" sz="1200" dirty="0"/>
                    </a:p>
                  </a:txBody>
                  <a:tcPr>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endParaRPr lang="en-GB" sz="1200" dirty="0"/>
                    </a:p>
                  </a:txBody>
                  <a:tcPr>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endParaRPr lang="en-GB" sz="1200" dirty="0"/>
                    </a:p>
                  </a:txBody>
                  <a:tcPr>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endParaRPr lang="en-GB" sz="1200" dirty="0"/>
                    </a:p>
                  </a:txBody>
                  <a:tcPr>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endParaRPr lang="en-GB" sz="1200" dirty="0"/>
                    </a:p>
                  </a:txBody>
                  <a:tcPr>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endParaRPr lang="en-GB" sz="1200" dirty="0"/>
                    </a:p>
                  </a:txBody>
                  <a:tcPr>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endParaRPr lang="en-GB" sz="1200" dirty="0"/>
                    </a:p>
                  </a:txBody>
                  <a:tcPr>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20083754"/>
                  </a:ext>
                </a:extLst>
              </a:tr>
              <a:tr h="370840">
                <a:tc vMerge="1">
                  <a:txBody>
                    <a:bodyPr/>
                    <a:lstStyle/>
                    <a:p>
                      <a:endParaRPr lang="en-GB" dirty="0"/>
                    </a:p>
                  </a:txBody>
                  <a:tcPr/>
                </a:tc>
                <a:tc>
                  <a:txBody>
                    <a:bodyPr/>
                    <a:lstStyle/>
                    <a:p>
                      <a:r>
                        <a:rPr lang="en-GB" sz="1200" dirty="0"/>
                        <a:t>2</a:t>
                      </a:r>
                    </a:p>
                  </a:txBody>
                  <a:tcPr>
                    <a:lnR w="38100" cap="flat" cmpd="sng" algn="ctr">
                      <a:solidFill>
                        <a:schemeClr val="tx1"/>
                      </a:solidFill>
                      <a:prstDash val="solid"/>
                      <a:round/>
                      <a:headEnd type="none" w="med" len="med"/>
                      <a:tailEnd type="none" w="med" len="med"/>
                    </a:lnR>
                  </a:tcPr>
                </a:tc>
                <a:tc>
                  <a:txBody>
                    <a:bodyPr/>
                    <a:lstStyle/>
                    <a:p>
                      <a:endParaRPr lang="en-GB" sz="1200" dirty="0"/>
                    </a:p>
                  </a:txBody>
                  <a:tcPr>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endParaRPr lang="en-GB"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endParaRPr lang="en-GB"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endParaRPr lang="en-GB" sz="1200" dirty="0"/>
                    </a:p>
                  </a:txBody>
                  <a:tcPr>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endParaRPr lang="en-GB" sz="1200" dirty="0"/>
                    </a:p>
                  </a:txBody>
                  <a:tcPr>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endParaRPr lang="en-GB"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endParaRPr lang="en-GB"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endParaRPr lang="en-GB" sz="1200" dirty="0"/>
                    </a:p>
                  </a:txBody>
                  <a:tcPr>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880711111"/>
                  </a:ext>
                </a:extLst>
              </a:tr>
              <a:tr h="370840">
                <a:tc vMerge="1">
                  <a:txBody>
                    <a:bodyPr/>
                    <a:lstStyle/>
                    <a:p>
                      <a:endParaRPr lang="en-GB" dirty="0"/>
                    </a:p>
                  </a:txBody>
                  <a:tcPr/>
                </a:tc>
                <a:tc>
                  <a:txBody>
                    <a:bodyPr/>
                    <a:lstStyle/>
                    <a:p>
                      <a:r>
                        <a:rPr lang="en-GB" sz="1200" dirty="0"/>
                        <a:t>…</a:t>
                      </a:r>
                    </a:p>
                  </a:txBody>
                  <a:tcPr>
                    <a:lnR w="38100" cap="flat" cmpd="sng" algn="ctr">
                      <a:solidFill>
                        <a:schemeClr val="tx1"/>
                      </a:solidFill>
                      <a:prstDash val="solid"/>
                      <a:round/>
                      <a:headEnd type="none" w="med" len="med"/>
                      <a:tailEnd type="none" w="med" len="med"/>
                    </a:lnR>
                  </a:tcPr>
                </a:tc>
                <a:tc>
                  <a:txBody>
                    <a:bodyPr/>
                    <a:lstStyle/>
                    <a:p>
                      <a:endParaRPr lang="en-GB" sz="1200" dirty="0"/>
                    </a:p>
                  </a:txBody>
                  <a:tcPr>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endParaRPr lang="en-GB"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endParaRPr lang="en-GB"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endParaRPr lang="en-GB" sz="1200" dirty="0"/>
                    </a:p>
                  </a:txBody>
                  <a:tcPr>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endParaRPr lang="en-GB" sz="1200" dirty="0"/>
                    </a:p>
                  </a:txBody>
                  <a:tcPr>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endParaRPr lang="en-GB"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endParaRPr lang="en-GB"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endParaRPr lang="en-GB" sz="1200" dirty="0"/>
                    </a:p>
                  </a:txBody>
                  <a:tcPr>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3817570198"/>
                  </a:ext>
                </a:extLst>
              </a:tr>
              <a:tr h="370840">
                <a:tc vMerge="1">
                  <a:txBody>
                    <a:bodyPr/>
                    <a:lstStyle/>
                    <a:p>
                      <a:endParaRPr lang="en-GB" dirty="0"/>
                    </a:p>
                  </a:txBody>
                  <a:tcPr/>
                </a:tc>
                <a:tc>
                  <a:txBody>
                    <a:bodyPr/>
                    <a:lstStyle/>
                    <a:p>
                      <a:r>
                        <a:rPr lang="en-GB" sz="1200" dirty="0"/>
                        <a:t>100</a:t>
                      </a:r>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endParaRPr lang="en-GB" sz="1200" dirty="0"/>
                    </a:p>
                  </a:txBody>
                  <a:tcPr>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en-GB" sz="1200" dirty="0"/>
                    </a:p>
                  </a:txBody>
                  <a:tcP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en-GB" sz="1200" dirty="0"/>
                    </a:p>
                  </a:txBody>
                  <a:tcP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en-GB" sz="1200" dirty="0"/>
                    </a:p>
                  </a:txBody>
                  <a:tcPr>
                    <a:lnL w="12700" cmpd="sng">
                      <a:noFill/>
                    </a:lnL>
                    <a:lnR w="38100" cap="flat" cmpd="sng" algn="ctr">
                      <a:solidFill>
                        <a:schemeClr val="tx1"/>
                      </a:solid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en-GB" sz="1200" dirty="0"/>
                    </a:p>
                  </a:txBody>
                  <a:tcPr>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en-GB" sz="1200" dirty="0"/>
                    </a:p>
                  </a:txBody>
                  <a:tcP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en-GB" sz="1200" dirty="0"/>
                    </a:p>
                  </a:txBody>
                  <a:tcP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en-GB" sz="1200" dirty="0"/>
                    </a:p>
                  </a:txBody>
                  <a:tcPr>
                    <a:lnL w="12700" cmpd="sng">
                      <a:noFill/>
                    </a:lnL>
                    <a:lnR w="38100" cap="flat" cmpd="sng" algn="ctr">
                      <a:solidFill>
                        <a:schemeClr val="tx1"/>
                      </a:solid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750042007"/>
                  </a:ext>
                </a:extLst>
              </a:tr>
              <a:tr h="0">
                <a:tc>
                  <a:txBody>
                    <a:bodyPr/>
                    <a:lstStyle/>
                    <a:p>
                      <a:pPr algn="ctr"/>
                      <a:r>
                        <a:rPr lang="en-GB" sz="1200" dirty="0" err="1"/>
                        <a:t>Trt</a:t>
                      </a:r>
                      <a:r>
                        <a:rPr lang="en-GB" sz="1200" dirty="0"/>
                        <a:t> </a:t>
                      </a:r>
                    </a:p>
                  </a:txBody>
                  <a:tcPr vert="vert270" anchor="ctr">
                    <a:lnT w="38100" cap="flat" cmpd="sng" algn="ctr">
                      <a:solidFill>
                        <a:schemeClr val="tx1"/>
                      </a:solidFill>
                      <a:prstDash val="solid"/>
                      <a:round/>
                      <a:headEnd type="none" w="med" len="med"/>
                      <a:tailEnd type="none" w="med" len="med"/>
                    </a:lnT>
                  </a:tcPr>
                </a:tc>
                <a:tc>
                  <a:txBody>
                    <a:bodyPr/>
                    <a:lstStyle/>
                    <a:p>
                      <a:r>
                        <a:rPr lang="en-GB" sz="1200" dirty="0"/>
                        <a:t>101</a:t>
                      </a: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endParaRPr lang="en-GB" sz="120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45000">
                          <a:schemeClr val="accent6"/>
                        </a:gs>
                        <a:gs pos="17500">
                          <a:srgbClr val="FFF4CB"/>
                        </a:gs>
                        <a:gs pos="0">
                          <a:schemeClr val="accent5"/>
                        </a:gs>
                        <a:gs pos="59000">
                          <a:schemeClr val="accent3"/>
                        </a:gs>
                        <a:gs pos="100000">
                          <a:schemeClr val="accent4">
                            <a:lumMod val="100000"/>
                          </a:schemeClr>
                        </a:gs>
                      </a:gsLst>
                      <a:lin ang="2700000" scaled="1"/>
                      <a:tileRect/>
                    </a:gradFill>
                  </a:tcPr>
                </a:tc>
                <a:tc>
                  <a:txBody>
                    <a:bodyPr/>
                    <a:lstStyle/>
                    <a:p>
                      <a:endParaRPr lang="en-GB"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45000">
                          <a:schemeClr val="accent6"/>
                        </a:gs>
                        <a:gs pos="17500">
                          <a:srgbClr val="FFF4CB"/>
                        </a:gs>
                        <a:gs pos="0">
                          <a:schemeClr val="accent5"/>
                        </a:gs>
                        <a:gs pos="59000">
                          <a:schemeClr val="accent3"/>
                        </a:gs>
                        <a:gs pos="100000">
                          <a:schemeClr val="accent4">
                            <a:lumMod val="100000"/>
                          </a:schemeClr>
                        </a:gs>
                      </a:gsLst>
                      <a:lin ang="2700000" scaled="1"/>
                      <a:tileRect/>
                    </a:gradFill>
                  </a:tcPr>
                </a:tc>
                <a:tc>
                  <a:txBody>
                    <a:bodyPr/>
                    <a:lstStyle/>
                    <a:p>
                      <a:endParaRPr lang="en-GB"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45000">
                          <a:schemeClr val="accent6"/>
                        </a:gs>
                        <a:gs pos="17500">
                          <a:srgbClr val="FFF4CB"/>
                        </a:gs>
                        <a:gs pos="0">
                          <a:schemeClr val="accent5"/>
                        </a:gs>
                        <a:gs pos="59000">
                          <a:schemeClr val="accent3"/>
                        </a:gs>
                        <a:gs pos="100000">
                          <a:schemeClr val="accent4">
                            <a:lumMod val="100000"/>
                          </a:schemeClr>
                        </a:gs>
                      </a:gsLst>
                      <a:lin ang="2700000" scaled="1"/>
                      <a:tileRect/>
                    </a:gradFill>
                  </a:tcPr>
                </a:tc>
                <a:tc>
                  <a:txBody>
                    <a:bodyPr/>
                    <a:lstStyle/>
                    <a:p>
                      <a:endParaRPr lang="en-GB" sz="1200"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45000">
                          <a:schemeClr val="accent6"/>
                        </a:gs>
                        <a:gs pos="17500">
                          <a:srgbClr val="FFF4CB"/>
                        </a:gs>
                        <a:gs pos="0">
                          <a:schemeClr val="accent5"/>
                        </a:gs>
                        <a:gs pos="59000">
                          <a:schemeClr val="accent3"/>
                        </a:gs>
                        <a:gs pos="100000">
                          <a:schemeClr val="accent4">
                            <a:lumMod val="100000"/>
                          </a:schemeClr>
                        </a:gs>
                      </a:gsLst>
                      <a:lin ang="2700000" scaled="1"/>
                      <a:tileRect/>
                    </a:gradFill>
                  </a:tcPr>
                </a:tc>
                <a:tc>
                  <a:txBody>
                    <a:bodyPr/>
                    <a:lstStyle/>
                    <a:p>
                      <a:endParaRPr lang="en-GB" sz="120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45000">
                          <a:schemeClr val="accent6"/>
                        </a:gs>
                        <a:gs pos="17500">
                          <a:srgbClr val="FFF4CB"/>
                        </a:gs>
                        <a:gs pos="0">
                          <a:schemeClr val="accent5"/>
                        </a:gs>
                        <a:gs pos="59000">
                          <a:schemeClr val="accent3"/>
                        </a:gs>
                        <a:gs pos="100000">
                          <a:schemeClr val="accent4">
                            <a:lumMod val="100000"/>
                          </a:schemeClr>
                        </a:gs>
                      </a:gsLst>
                      <a:lin ang="2700000" scaled="1"/>
                      <a:tileRect/>
                    </a:gradFill>
                  </a:tcPr>
                </a:tc>
                <a:tc>
                  <a:txBody>
                    <a:bodyPr/>
                    <a:lstStyle/>
                    <a:p>
                      <a:endParaRPr lang="en-GB"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45000">
                          <a:schemeClr val="accent6"/>
                        </a:gs>
                        <a:gs pos="17500">
                          <a:srgbClr val="FFF4CB"/>
                        </a:gs>
                        <a:gs pos="0">
                          <a:schemeClr val="accent5"/>
                        </a:gs>
                        <a:gs pos="59000">
                          <a:schemeClr val="accent3"/>
                        </a:gs>
                        <a:gs pos="100000">
                          <a:schemeClr val="accent4">
                            <a:lumMod val="100000"/>
                          </a:schemeClr>
                        </a:gs>
                      </a:gsLst>
                      <a:lin ang="2700000" scaled="1"/>
                      <a:tileRect/>
                    </a:gradFill>
                  </a:tcPr>
                </a:tc>
                <a:tc>
                  <a:txBody>
                    <a:bodyPr/>
                    <a:lstStyle/>
                    <a:p>
                      <a:endParaRPr lang="en-GB"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45000">
                          <a:schemeClr val="accent6"/>
                        </a:gs>
                        <a:gs pos="17500">
                          <a:srgbClr val="FFF4CB"/>
                        </a:gs>
                        <a:gs pos="0">
                          <a:schemeClr val="accent5"/>
                        </a:gs>
                        <a:gs pos="59000">
                          <a:schemeClr val="accent3"/>
                        </a:gs>
                        <a:gs pos="100000">
                          <a:schemeClr val="accent4">
                            <a:lumMod val="100000"/>
                          </a:schemeClr>
                        </a:gs>
                      </a:gsLst>
                      <a:lin ang="2700000" scaled="1"/>
                      <a:tileRect/>
                    </a:gradFill>
                  </a:tcPr>
                </a:tc>
                <a:tc>
                  <a:txBody>
                    <a:bodyPr/>
                    <a:lstStyle/>
                    <a:p>
                      <a:endParaRPr lang="en-GB" sz="1200"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45000">
                          <a:schemeClr val="accent6"/>
                        </a:gs>
                        <a:gs pos="17500">
                          <a:srgbClr val="FFF4CB"/>
                        </a:gs>
                        <a:gs pos="0">
                          <a:schemeClr val="accent5"/>
                        </a:gs>
                        <a:gs pos="59000">
                          <a:schemeClr val="accent3"/>
                        </a:gs>
                        <a:gs pos="100000">
                          <a:schemeClr val="accent4">
                            <a:lumMod val="100000"/>
                          </a:schemeClr>
                        </a:gs>
                      </a:gsLst>
                      <a:lin ang="2700000" scaled="1"/>
                      <a:tileRect/>
                    </a:gradFill>
                  </a:tcPr>
                </a:tc>
                <a:extLst>
                  <a:ext uri="{0D108BD9-81ED-4DB2-BD59-A6C34878D82A}">
                    <a16:rowId xmlns:a16="http://schemas.microsoft.com/office/drawing/2014/main" val="206644856"/>
                  </a:ext>
                </a:extLst>
              </a:tr>
            </a:tbl>
          </a:graphicData>
        </a:graphic>
      </p:graphicFrame>
    </p:spTree>
    <p:extLst>
      <p:ext uri="{BB962C8B-B14F-4D97-AF65-F5344CB8AC3E}">
        <p14:creationId xmlns:p14="http://schemas.microsoft.com/office/powerpoint/2010/main" val="1679750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maths	</a:t>
            </a:r>
          </a:p>
        </p:txBody>
      </p:sp>
      <mc:AlternateContent xmlns:mc="http://schemas.openxmlformats.org/markup-compatibility/2006" xmlns:a14="http://schemas.microsoft.com/office/drawing/2010/main">
        <mc:Choice Requires="a14">
          <p:sp>
            <p:nvSpPr>
              <p:cNvPr id="12" name="TextBox 11"/>
              <p:cNvSpPr txBox="1"/>
              <p:nvPr/>
            </p:nvSpPr>
            <p:spPr>
              <a:xfrm>
                <a:off x="4563235" y="694506"/>
                <a:ext cx="4187714" cy="4130152"/>
              </a:xfrm>
              <a:prstGeom prst="rect">
                <a:avLst/>
              </a:prstGeom>
              <a:noFill/>
            </p:spPr>
            <p:txBody>
              <a:bodyPr wrap="none" rtlCol="0">
                <a:noAutofit/>
              </a:bodyPr>
              <a:lstStyle/>
              <a:p>
                <a:r>
                  <a:rPr lang="en-GB" sz="1400" dirty="0">
                    <a:latin typeface="+mj-lt"/>
                  </a:rPr>
                  <a:t>Suppose we have: </a:t>
                </a:r>
              </a:p>
              <a:p>
                <a:pPr lvl="1"/>
                <a:r>
                  <a:rPr lang="en-GB" sz="1400" dirty="0">
                    <a:latin typeface="+mj-lt"/>
                  </a:rPr>
                  <a:t>outcomes </a:t>
                </a:r>
                <a:r>
                  <a:rPr lang="en-GB" sz="1400" i="1" dirty="0">
                    <a:latin typeface="+mj-lt"/>
                  </a:rPr>
                  <a:t>Y</a:t>
                </a:r>
                <a:r>
                  <a:rPr lang="en-GB" sz="1400" i="1" baseline="-25000" dirty="0">
                    <a:latin typeface="+mj-lt"/>
                  </a:rPr>
                  <a:t>i</a:t>
                </a:r>
                <a:r>
                  <a:rPr lang="en-GB" sz="1400" i="1" dirty="0">
                    <a:latin typeface="+mj-lt"/>
                  </a:rPr>
                  <a:t> </a:t>
                </a:r>
                <a:r>
                  <a:rPr lang="en-GB" sz="1400" dirty="0">
                    <a:latin typeface="+mj-lt"/>
                  </a:rPr>
                  <a:t>and one or more predictors</a:t>
                </a:r>
              </a:p>
              <a:p>
                <a:pPr lvl="1"/>
                <a:r>
                  <a:rPr lang="en-GB" sz="1400" dirty="0">
                    <a:latin typeface="+mj-lt"/>
                  </a:rPr>
                  <a:t> </a:t>
                </a:r>
                <a:r>
                  <a:rPr lang="en-GB" sz="1400" i="1" dirty="0">
                    <a:latin typeface="+mj-lt"/>
                  </a:rPr>
                  <a:t>X</a:t>
                </a:r>
                <a:r>
                  <a:rPr lang="en-GB" sz="1400" i="1" baseline="-25000" dirty="0">
                    <a:latin typeface="+mj-lt"/>
                  </a:rPr>
                  <a:t>i </a:t>
                </a:r>
                <a:r>
                  <a:rPr lang="en-GB" sz="1400" dirty="0">
                    <a:latin typeface="+mj-lt"/>
                  </a:rPr>
                  <a:t>at each time period</a:t>
                </a:r>
              </a:p>
              <a:p>
                <a:endParaRPr lang="en-GB" sz="1400" dirty="0">
                  <a:latin typeface="+mj-lt"/>
                </a:endParaRPr>
              </a:p>
              <a:p>
                <a:r>
                  <a:rPr lang="en-GB" sz="1400" dirty="0">
                    <a:latin typeface="+mj-lt"/>
                  </a:rPr>
                  <a:t>Chose 100 weights  </a:t>
                </a: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𝑖</m:t>
                        </m:r>
                      </m:sub>
                    </m:sSub>
                  </m:oMath>
                </a14:m>
                <a:r>
                  <a:rPr lang="en-GB" sz="1400" dirty="0">
                    <a:latin typeface="+mj-lt"/>
                  </a:rPr>
                  <a:t>, </a:t>
                </a: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b="0" i="1" smtClean="0">
                            <a:latin typeface="Cambria Math" panose="02040503050406030204" pitchFamily="18" charset="0"/>
                          </a:rPr>
                          <m:t>2</m:t>
                        </m:r>
                      </m:sub>
                    </m:sSub>
                  </m:oMath>
                </a14:m>
                <a:r>
                  <a:rPr lang="en-GB" sz="1400" dirty="0">
                    <a:latin typeface="+mj-lt"/>
                  </a:rPr>
                  <a:t>,..</a:t>
                </a:r>
                <a:r>
                  <a:rPr lang="en-GB" sz="1400" dirty="0"/>
                  <a:t> </a:t>
                </a:r>
                <a14:m>
                  <m:oMath xmlns:m="http://schemas.openxmlformats.org/officeDocument/2006/math">
                    <m:r>
                      <a:rPr lang="en-GB" sz="1400" b="0" i="1" smtClean="0">
                        <a:latin typeface="Cambria Math" panose="02040503050406030204" pitchFamily="18" charset="0"/>
                      </a:rPr>
                      <m:t>100</m:t>
                    </m:r>
                  </m:oMath>
                </a14:m>
                <a:r>
                  <a:rPr lang="en-GB" sz="1400" dirty="0">
                    <a:latin typeface="+mj-lt"/>
                  </a:rPr>
                  <a:t> such that they</a:t>
                </a:r>
              </a:p>
              <a:p>
                <a:pPr marL="285750" indent="-285750">
                  <a:buFont typeface="Wingdings" pitchFamily="2" charset="2"/>
                  <a:buChar char="Ø"/>
                </a:pPr>
                <a:r>
                  <a:rPr lang="en-GB" sz="1400" dirty="0">
                    <a:latin typeface="+mj-lt"/>
                  </a:rPr>
                  <a:t>	add up to 1:</a:t>
                </a:r>
              </a:p>
              <a:p>
                <a:pPr/>
                <a14:m>
                  <m:oMathPara xmlns:m="http://schemas.openxmlformats.org/officeDocument/2006/math">
                    <m:oMathParaPr>
                      <m:jc m:val="centerGroup"/>
                    </m:oMathParaPr>
                    <m:oMath xmlns:m="http://schemas.openxmlformats.org/officeDocument/2006/math">
                      <m:nary>
                        <m:naryPr>
                          <m:chr m:val="∑"/>
                          <m:ctrlPr>
                            <a:rPr lang="en-GB" sz="1200" i="1" smtClean="0">
                              <a:latin typeface="Cambria Math" panose="02040503050406030204" pitchFamily="18" charset="0"/>
                            </a:rPr>
                          </m:ctrlPr>
                        </m:naryPr>
                        <m:sub>
                          <m:r>
                            <m:rPr>
                              <m:brk m:alnAt="23"/>
                            </m:rPr>
                            <a:rPr lang="en-GB" sz="1200" b="0" i="1" smtClean="0">
                              <a:latin typeface="Cambria Math" panose="02040503050406030204" pitchFamily="18" charset="0"/>
                            </a:rPr>
                            <m:t>1</m:t>
                          </m:r>
                        </m:sub>
                        <m:sup>
                          <m:r>
                            <a:rPr lang="en-GB" sz="1200" b="0" i="1" smtClean="0">
                              <a:latin typeface="Cambria Math" panose="02040503050406030204" pitchFamily="18" charset="0"/>
                            </a:rPr>
                            <m:t>100</m:t>
                          </m:r>
                        </m:sup>
                        <m:e>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𝑤</m:t>
                              </m:r>
                            </m:e>
                            <m:sub>
                              <m:r>
                                <a:rPr lang="en-GB" sz="1200" b="0" i="1" smtClean="0">
                                  <a:latin typeface="Cambria Math" panose="02040503050406030204" pitchFamily="18" charset="0"/>
                                </a:rPr>
                                <m:t>𝑖</m:t>
                              </m:r>
                            </m:sub>
                          </m:sSub>
                        </m:e>
                      </m:nary>
                      <m:r>
                        <a:rPr lang="en-GB" sz="1200" b="0" i="0" smtClean="0">
                          <a:latin typeface="Cambria Math" panose="02040503050406030204" pitchFamily="18" charset="0"/>
                        </a:rPr>
                        <m:t>=1</m:t>
                      </m:r>
                    </m:oMath>
                  </m:oMathPara>
                </a14:m>
                <a:endParaRPr lang="en-GB" sz="1200" b="0" i="0" dirty="0">
                  <a:latin typeface="Cambria Math" panose="02040503050406030204" pitchFamily="18" charset="0"/>
                </a:endParaRPr>
              </a:p>
              <a:p>
                <a:pPr marL="285750" indent="-285750">
                  <a:buFont typeface="Wingdings" pitchFamily="2" charset="2"/>
                  <a:buChar char="Ø"/>
                </a:pPr>
                <a:r>
                  <a:rPr lang="en-GB" sz="1400" dirty="0">
                    <a:latin typeface="Cambria Math" panose="02040503050406030204" pitchFamily="18" charset="0"/>
                  </a:rPr>
                  <a:t>In each pre-intervention period t0:</a:t>
                </a:r>
              </a:p>
              <a:p>
                <a:pPr marL="742950" lvl="1" indent="-285750">
                  <a:buFont typeface="Wingdings" pitchFamily="2" charset="2"/>
                  <a:buChar char="v"/>
                </a:pPr>
                <a:r>
                  <a:rPr lang="en-GB" sz="1400" dirty="0">
                    <a:latin typeface="Cambria Math" panose="02040503050406030204" pitchFamily="18" charset="0"/>
                  </a:rPr>
                  <a:t>The weighted average of the control outcomes </a:t>
                </a:r>
              </a:p>
              <a:p>
                <a:r>
                  <a:rPr lang="en-GB" sz="1400" dirty="0">
                    <a:latin typeface="Cambria Math" panose="02040503050406030204" pitchFamily="18" charset="0"/>
                  </a:rPr>
                  <a:t>			= the treated outcome</a:t>
                </a:r>
                <a:endParaRPr lang="en-GB" sz="14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en-GB" sz="1200" i="1">
                              <a:latin typeface="Cambria Math" panose="02040503050406030204" pitchFamily="18" charset="0"/>
                            </a:rPr>
                          </m:ctrlPr>
                        </m:naryPr>
                        <m:sub>
                          <m:r>
                            <m:rPr>
                              <m:brk m:alnAt="23"/>
                            </m:rPr>
                            <a:rPr lang="en-GB" sz="1200" i="1">
                              <a:latin typeface="Cambria Math" panose="02040503050406030204" pitchFamily="18" charset="0"/>
                            </a:rPr>
                            <m:t>1</m:t>
                          </m:r>
                        </m:sub>
                        <m:sup>
                          <m:r>
                            <a:rPr lang="en-GB" sz="1200" i="1">
                              <a:latin typeface="Cambria Math" panose="02040503050406030204" pitchFamily="18" charset="0"/>
                            </a:rPr>
                            <m:t>100</m:t>
                          </m:r>
                        </m:sup>
                        <m:e>
                          <m:sSub>
                            <m:sSubPr>
                              <m:ctrlPr>
                                <a:rPr lang="en-GB" sz="1200" i="1">
                                  <a:latin typeface="Cambria Math" panose="02040503050406030204" pitchFamily="18" charset="0"/>
                                </a:rPr>
                              </m:ctrlPr>
                            </m:sSubPr>
                            <m:e>
                              <m:r>
                                <a:rPr lang="en-GB" sz="1200" i="1">
                                  <a:latin typeface="Cambria Math" panose="02040503050406030204" pitchFamily="18" charset="0"/>
                                </a:rPr>
                                <m:t>𝑤</m:t>
                              </m:r>
                            </m:e>
                            <m:sub>
                              <m:r>
                                <a:rPr lang="en-GB" sz="1200" i="1">
                                  <a:latin typeface="Cambria Math" panose="02040503050406030204" pitchFamily="18" charset="0"/>
                                </a:rPr>
                                <m:t>𝑖</m:t>
                              </m:r>
                            </m:sub>
                          </m:sSub>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𝑌</m:t>
                              </m:r>
                            </m:e>
                            <m:sub>
                              <m:r>
                                <a:rPr lang="en-GB" sz="1200" b="0" i="1" smtClean="0">
                                  <a:latin typeface="Cambria Math" panose="02040503050406030204" pitchFamily="18" charset="0"/>
                                </a:rPr>
                                <m:t>𝑖𝑡</m:t>
                              </m:r>
                              <m:r>
                                <a:rPr lang="en-GB" sz="1200" b="0" i="1" smtClean="0">
                                  <a:latin typeface="Cambria Math" panose="02040503050406030204" pitchFamily="18" charset="0"/>
                                </a:rPr>
                                <m:t>0</m:t>
                              </m:r>
                            </m:sub>
                          </m:sSub>
                          <m:r>
                            <a:rPr lang="en-GB" sz="1200" b="0" i="1" smtClean="0">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𝑌</m:t>
                              </m:r>
                            </m:e>
                            <m:sub>
                              <m:r>
                                <a:rPr lang="en-GB" sz="1200" b="0" i="1" smtClean="0">
                                  <a:latin typeface="Cambria Math" panose="02040503050406030204" pitchFamily="18" charset="0"/>
                                </a:rPr>
                                <m:t>101,</m:t>
                              </m:r>
                              <m:r>
                                <a:rPr lang="en-GB" sz="1200" i="1">
                                  <a:latin typeface="Cambria Math" panose="02040503050406030204" pitchFamily="18" charset="0"/>
                                </a:rPr>
                                <m:t>𝑡</m:t>
                              </m:r>
                              <m:r>
                                <a:rPr lang="en-GB" sz="1200" i="1">
                                  <a:latin typeface="Cambria Math" panose="02040503050406030204" pitchFamily="18" charset="0"/>
                                </a:rPr>
                                <m:t>0</m:t>
                              </m:r>
                            </m:sub>
                          </m:sSub>
                          <m:r>
                            <a:rPr lang="en-GB" sz="1200" b="0" i="1" smtClean="0">
                              <a:latin typeface="Cambria Math" panose="02040503050406030204" pitchFamily="18" charset="0"/>
                            </a:rPr>
                            <m:t> </m:t>
                          </m:r>
                        </m:e>
                      </m:nary>
                    </m:oMath>
                  </m:oMathPara>
                </a14:m>
                <a:endParaRPr lang="en-GB" sz="1200" dirty="0">
                  <a:latin typeface="+mj-lt"/>
                </a:endParaRPr>
              </a:p>
              <a:p>
                <a:endParaRPr lang="en-GB" sz="1200" dirty="0">
                  <a:latin typeface="+mj-lt"/>
                </a:endParaRPr>
              </a:p>
              <a:p>
                <a:pPr marL="742950" lvl="1" indent="-285750">
                  <a:buFont typeface="Wingdings" pitchFamily="2" charset="2"/>
                  <a:buChar char="v"/>
                </a:pPr>
                <a:r>
                  <a:rPr lang="en-GB" sz="1400" dirty="0">
                    <a:latin typeface="+mj-lt"/>
                  </a:rPr>
                  <a:t>The weighted average of the control predictor </a:t>
                </a:r>
              </a:p>
              <a:p>
                <a:r>
                  <a:rPr lang="en-GB" sz="1400" dirty="0">
                    <a:latin typeface="+mj-lt"/>
                  </a:rPr>
                  <a:t>			= the treated predictor</a:t>
                </a:r>
              </a:p>
              <a:p>
                <a:pPr/>
                <a14:m>
                  <m:oMathPara xmlns:m="http://schemas.openxmlformats.org/officeDocument/2006/math">
                    <m:oMathParaPr>
                      <m:jc m:val="centerGroup"/>
                    </m:oMathParaPr>
                    <m:oMath xmlns:m="http://schemas.openxmlformats.org/officeDocument/2006/math">
                      <m:nary>
                        <m:naryPr>
                          <m:chr m:val="∑"/>
                          <m:ctrlPr>
                            <a:rPr lang="en-GB" sz="1200" i="1">
                              <a:latin typeface="Cambria Math" panose="02040503050406030204" pitchFamily="18" charset="0"/>
                            </a:rPr>
                          </m:ctrlPr>
                        </m:naryPr>
                        <m:sub>
                          <m:r>
                            <m:rPr>
                              <m:brk m:alnAt="23"/>
                            </m:rPr>
                            <a:rPr lang="en-GB" sz="1200" i="1">
                              <a:latin typeface="Cambria Math" panose="02040503050406030204" pitchFamily="18" charset="0"/>
                            </a:rPr>
                            <m:t>1</m:t>
                          </m:r>
                        </m:sub>
                        <m:sup>
                          <m:r>
                            <a:rPr lang="en-GB" sz="1200" i="1">
                              <a:latin typeface="Cambria Math" panose="02040503050406030204" pitchFamily="18" charset="0"/>
                            </a:rPr>
                            <m:t>100</m:t>
                          </m:r>
                        </m:sup>
                        <m:e>
                          <m:sSub>
                            <m:sSubPr>
                              <m:ctrlPr>
                                <a:rPr lang="en-GB" sz="1200" i="1">
                                  <a:latin typeface="Cambria Math" panose="02040503050406030204" pitchFamily="18" charset="0"/>
                                </a:rPr>
                              </m:ctrlPr>
                            </m:sSubPr>
                            <m:e>
                              <m:r>
                                <a:rPr lang="en-GB" sz="1200" i="1">
                                  <a:latin typeface="Cambria Math" panose="02040503050406030204" pitchFamily="18" charset="0"/>
                                </a:rPr>
                                <m:t>𝑤</m:t>
                              </m:r>
                            </m:e>
                            <m:sub>
                              <m:r>
                                <a:rPr lang="en-GB" sz="1200" i="1">
                                  <a:latin typeface="Cambria Math" panose="02040503050406030204" pitchFamily="18" charset="0"/>
                                </a:rPr>
                                <m:t>𝑖</m:t>
                              </m:r>
                            </m:sub>
                          </m:sSub>
                          <m:sSub>
                            <m:sSubPr>
                              <m:ctrlPr>
                                <a:rPr lang="en-GB" sz="1200" i="1">
                                  <a:latin typeface="Cambria Math" panose="02040503050406030204" pitchFamily="18" charset="0"/>
                                </a:rPr>
                              </m:ctrlPr>
                            </m:sSubPr>
                            <m:e>
                              <m:r>
                                <a:rPr lang="en-GB" sz="1200" b="0" i="1" smtClean="0">
                                  <a:latin typeface="Cambria Math" panose="02040503050406030204" pitchFamily="18" charset="0"/>
                                </a:rPr>
                                <m:t>𝑋</m:t>
                              </m:r>
                            </m:e>
                            <m:sub>
                              <m:r>
                                <a:rPr lang="en-GB" sz="1200" i="1">
                                  <a:latin typeface="Cambria Math" panose="02040503050406030204" pitchFamily="18" charset="0"/>
                                </a:rPr>
                                <m:t>𝑖𝑡</m:t>
                              </m:r>
                              <m:r>
                                <a:rPr lang="en-GB" sz="1200" b="0" i="1" smtClean="0">
                                  <a:latin typeface="Cambria Math" panose="02040503050406030204" pitchFamily="18" charset="0"/>
                                </a:rPr>
                                <m:t>0</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0" i="1" smtClean="0">
                                  <a:latin typeface="Cambria Math" panose="02040503050406030204" pitchFamily="18" charset="0"/>
                                </a:rPr>
                                <m:t>𝑋</m:t>
                              </m:r>
                            </m:e>
                            <m:sub>
                              <m:r>
                                <a:rPr lang="en-GB" sz="1200" i="1">
                                  <a:latin typeface="Cambria Math" panose="02040503050406030204" pitchFamily="18" charset="0"/>
                                </a:rPr>
                                <m:t>101,</m:t>
                              </m:r>
                              <m:r>
                                <a:rPr lang="en-GB" sz="1200" i="1">
                                  <a:latin typeface="Cambria Math" panose="02040503050406030204" pitchFamily="18" charset="0"/>
                                </a:rPr>
                                <m:t>𝑡</m:t>
                              </m:r>
                              <m:r>
                                <a:rPr lang="en-GB" sz="1200" i="1">
                                  <a:latin typeface="Cambria Math" panose="02040503050406030204" pitchFamily="18" charset="0"/>
                                </a:rPr>
                                <m:t>0</m:t>
                              </m:r>
                            </m:sub>
                          </m:sSub>
                        </m:e>
                      </m:nary>
                    </m:oMath>
                  </m:oMathPara>
                </a14:m>
                <a:endParaRPr lang="en-GB" sz="1200" dirty="0">
                  <a:latin typeface="+mj-lt"/>
                </a:endParaRPr>
              </a:p>
              <a:p>
                <a:pPr algn="ctr"/>
                <a:r>
                  <a:rPr lang="en-GB" sz="1400" dirty="0"/>
                  <a:t> </a:t>
                </a:r>
              </a:p>
              <a:p>
                <a:pPr algn="ctr"/>
                <a:endParaRPr lang="en-GB" sz="1400" dirty="0"/>
              </a:p>
              <a:p>
                <a:endParaRPr lang="en-GB" sz="1400" dirty="0"/>
              </a:p>
              <a:p>
                <a:endParaRPr lang="en-GB" sz="1400" dirty="0">
                  <a:latin typeface="+mj-lt"/>
                </a:endParaRPr>
              </a:p>
              <a:p>
                <a:r>
                  <a:rPr lang="en-GB" sz="1400" dirty="0">
                    <a:latin typeface="+mj-lt"/>
                  </a:rPr>
                  <a:t> </a:t>
                </a:r>
              </a:p>
            </p:txBody>
          </p:sp>
        </mc:Choice>
        <mc:Fallback xmlns="">
          <p:sp>
            <p:nvSpPr>
              <p:cNvPr id="12" name="TextBox 11"/>
              <p:cNvSpPr txBox="1">
                <a:spLocks noRot="1" noChangeAspect="1" noMove="1" noResize="1" noEditPoints="1" noAdjustHandles="1" noChangeArrowheads="1" noChangeShapeType="1" noTextEdit="1"/>
              </p:cNvSpPr>
              <p:nvPr/>
            </p:nvSpPr>
            <p:spPr>
              <a:xfrm>
                <a:off x="4563235" y="694506"/>
                <a:ext cx="4187714" cy="4130152"/>
              </a:xfrm>
              <a:prstGeom prst="rect">
                <a:avLst/>
              </a:prstGeom>
              <a:blipFill>
                <a:blip r:embed="rId3"/>
                <a:stretch>
                  <a:fillRect l="-302" t="-307" r="-8459" b="-22086"/>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862461A3-96F6-7E48-BBFB-9EFD71976958}"/>
              </a:ext>
            </a:extLst>
          </p:cNvPr>
          <p:cNvSpPr/>
          <p:nvPr/>
        </p:nvSpPr>
        <p:spPr>
          <a:xfrm>
            <a:off x="2969241" y="2406545"/>
            <a:ext cx="204707" cy="1061964"/>
          </a:xfrm>
          <a:prstGeom prst="rightBrace">
            <a:avLst/>
          </a:prstGeom>
          <a:noFill/>
          <a:ln w="317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20" name="Content Placeholder 3">
            <a:extLst>
              <a:ext uri="{FF2B5EF4-FFF2-40B4-BE49-F238E27FC236}">
                <a16:creationId xmlns:a16="http://schemas.microsoft.com/office/drawing/2014/main" id="{49196840-666B-C441-B678-C33F99729D46}"/>
              </a:ext>
            </a:extLst>
          </p:cNvPr>
          <p:cNvGraphicFramePr>
            <a:graphicFrameLocks noGrp="1"/>
          </p:cNvGraphicFramePr>
          <p:nvPr>
            <p:ph idx="1"/>
            <p:extLst>
              <p:ext uri="{D42A27DB-BD31-4B8C-83A1-F6EECF244321}">
                <p14:modId xmlns:p14="http://schemas.microsoft.com/office/powerpoint/2010/main" val="1564187904"/>
              </p:ext>
            </p:extLst>
          </p:nvPr>
        </p:nvGraphicFramePr>
        <p:xfrm>
          <a:off x="474947" y="1446892"/>
          <a:ext cx="2401968" cy="2499360"/>
        </p:xfrm>
        <a:graphic>
          <a:graphicData uri="http://schemas.openxmlformats.org/drawingml/2006/table">
            <a:tbl>
              <a:tblPr firstRow="1" bandRow="1">
                <a:tableStyleId>{5940675A-B579-460E-94D1-54222C63F5DA}</a:tableStyleId>
              </a:tblPr>
              <a:tblGrid>
                <a:gridCol w="486106">
                  <a:extLst>
                    <a:ext uri="{9D8B030D-6E8A-4147-A177-3AD203B41FA5}">
                      <a16:colId xmlns:a16="http://schemas.microsoft.com/office/drawing/2014/main" val="1799866987"/>
                    </a:ext>
                  </a:extLst>
                </a:gridCol>
                <a:gridCol w="475862">
                  <a:extLst>
                    <a:ext uri="{9D8B030D-6E8A-4147-A177-3AD203B41FA5}">
                      <a16:colId xmlns:a16="http://schemas.microsoft.com/office/drawing/2014/main" val="2292495804"/>
                    </a:ext>
                  </a:extLst>
                </a:gridCol>
                <a:gridCol w="360000">
                  <a:extLst>
                    <a:ext uri="{9D8B030D-6E8A-4147-A177-3AD203B41FA5}">
                      <a16:colId xmlns:a16="http://schemas.microsoft.com/office/drawing/2014/main" val="3185483043"/>
                    </a:ext>
                  </a:extLst>
                </a:gridCol>
                <a:gridCol w="360000">
                  <a:extLst>
                    <a:ext uri="{9D8B030D-6E8A-4147-A177-3AD203B41FA5}">
                      <a16:colId xmlns:a16="http://schemas.microsoft.com/office/drawing/2014/main" val="4014721046"/>
                    </a:ext>
                  </a:extLst>
                </a:gridCol>
                <a:gridCol w="360000">
                  <a:extLst>
                    <a:ext uri="{9D8B030D-6E8A-4147-A177-3AD203B41FA5}">
                      <a16:colId xmlns:a16="http://schemas.microsoft.com/office/drawing/2014/main" val="807264171"/>
                    </a:ext>
                  </a:extLst>
                </a:gridCol>
                <a:gridCol w="360000">
                  <a:extLst>
                    <a:ext uri="{9D8B030D-6E8A-4147-A177-3AD203B41FA5}">
                      <a16:colId xmlns:a16="http://schemas.microsoft.com/office/drawing/2014/main" val="382845272"/>
                    </a:ext>
                  </a:extLst>
                </a:gridCol>
              </a:tblGrid>
              <a:tr h="370840">
                <a:tc>
                  <a:txBody>
                    <a:bodyPr/>
                    <a:lstStyle/>
                    <a:p>
                      <a:endParaRPr lang="en-GB" sz="1200" dirty="0"/>
                    </a:p>
                  </a:txBody>
                  <a:tcPr/>
                </a:tc>
                <a:tc>
                  <a:txBody>
                    <a:bodyPr/>
                    <a:lstStyle/>
                    <a:p>
                      <a:pPr algn="ctr"/>
                      <a:r>
                        <a:rPr lang="en-GB" sz="1200" dirty="0"/>
                        <a:t>t</a:t>
                      </a:r>
                    </a:p>
                  </a:txBody>
                  <a:tcPr/>
                </a:tc>
                <a:tc gridSpan="4">
                  <a:txBody>
                    <a:bodyPr/>
                    <a:lstStyle/>
                    <a:p>
                      <a:pPr algn="ctr"/>
                      <a:r>
                        <a:rPr lang="en-GB" sz="1200" dirty="0"/>
                        <a:t>Untreated</a:t>
                      </a:r>
                    </a:p>
                  </a:txBody>
                  <a:tcPr>
                    <a:lnR w="38100" cap="flat" cmpd="sng" algn="ctr">
                      <a:solidFill>
                        <a:schemeClr val="tx1"/>
                      </a:solidFill>
                      <a:prstDash val="solid"/>
                      <a:round/>
                      <a:headEnd type="none" w="med" len="med"/>
                      <a:tailEnd type="none" w="med" len="med"/>
                    </a:lnR>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573484983"/>
                  </a:ext>
                </a:extLst>
              </a:tr>
              <a:tr h="370840">
                <a:tc>
                  <a:txBody>
                    <a:bodyPr/>
                    <a:lstStyle/>
                    <a:p>
                      <a:r>
                        <a:rPr lang="en-GB" sz="1200" dirty="0"/>
                        <a:t>Unit</a:t>
                      </a:r>
                    </a:p>
                  </a:txBody>
                  <a:tcPr/>
                </a:tc>
                <a:tc>
                  <a:txBody>
                    <a:bodyPr/>
                    <a:lstStyle/>
                    <a:p>
                      <a:pPr algn="ctr"/>
                      <a:r>
                        <a:rPr lang="en-GB" sz="1200" dirty="0"/>
                        <a:t> </a:t>
                      </a:r>
                    </a:p>
                  </a:txBody>
                  <a:tcPr/>
                </a:tc>
                <a:tc>
                  <a:txBody>
                    <a:bodyPr/>
                    <a:lstStyle/>
                    <a:p>
                      <a:r>
                        <a:rPr lang="en-GB" sz="1200" dirty="0"/>
                        <a:t>1</a:t>
                      </a:r>
                    </a:p>
                  </a:txBody>
                  <a:tcPr>
                    <a:lnB w="38100" cap="flat" cmpd="sng" algn="ctr">
                      <a:solidFill>
                        <a:schemeClr val="tx1"/>
                      </a:solidFill>
                      <a:prstDash val="solid"/>
                      <a:round/>
                      <a:headEnd type="none" w="med" len="med"/>
                      <a:tailEnd type="none" w="med" len="med"/>
                    </a:lnB>
                  </a:tcPr>
                </a:tc>
                <a:tc>
                  <a:txBody>
                    <a:bodyPr/>
                    <a:lstStyle/>
                    <a:p>
                      <a:r>
                        <a:rPr lang="en-GB" sz="1200" dirty="0"/>
                        <a:t>2</a:t>
                      </a:r>
                    </a:p>
                  </a:txBody>
                  <a:tcPr>
                    <a:lnB w="38100" cap="flat" cmpd="sng" algn="ctr">
                      <a:solidFill>
                        <a:schemeClr val="tx1"/>
                      </a:solidFill>
                      <a:prstDash val="solid"/>
                      <a:round/>
                      <a:headEnd type="none" w="med" len="med"/>
                      <a:tailEnd type="none" w="med" len="med"/>
                    </a:lnB>
                  </a:tcPr>
                </a:tc>
                <a:tc>
                  <a:txBody>
                    <a:bodyPr/>
                    <a:lstStyle/>
                    <a:p>
                      <a:r>
                        <a:rPr lang="en-GB" sz="1200" dirty="0"/>
                        <a:t>…</a:t>
                      </a:r>
                    </a:p>
                  </a:txBody>
                  <a:tcPr>
                    <a:lnB w="38100" cap="flat" cmpd="sng" algn="ctr">
                      <a:solidFill>
                        <a:schemeClr val="tx1"/>
                      </a:solidFill>
                      <a:prstDash val="solid"/>
                      <a:round/>
                      <a:headEnd type="none" w="med" len="med"/>
                      <a:tailEnd type="none" w="med" len="med"/>
                    </a:lnB>
                  </a:tcPr>
                </a:tc>
                <a:tc>
                  <a:txBody>
                    <a:bodyPr/>
                    <a:lstStyle/>
                    <a:p>
                      <a:r>
                        <a:rPr lang="en-GB" sz="1200" dirty="0"/>
                        <a:t>8</a:t>
                      </a:r>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5189221"/>
                  </a:ext>
                </a:extLst>
              </a:tr>
              <a:tr h="370840">
                <a:tc rowSpan="4">
                  <a:txBody>
                    <a:bodyPr/>
                    <a:lstStyle/>
                    <a:p>
                      <a:pPr algn="ctr"/>
                      <a:r>
                        <a:rPr lang="en-GB" sz="1200" dirty="0"/>
                        <a:t>Untreated</a:t>
                      </a:r>
                    </a:p>
                  </a:txBody>
                  <a:tcPr vert="vert270" anchor="ctr">
                    <a:lnB w="38100" cap="flat" cmpd="sng" algn="ctr">
                      <a:solidFill>
                        <a:schemeClr val="tx1"/>
                      </a:solidFill>
                      <a:prstDash val="solid"/>
                      <a:round/>
                      <a:headEnd type="none" w="med" len="med"/>
                      <a:tailEnd type="none" w="med" len="med"/>
                    </a:lnB>
                  </a:tcPr>
                </a:tc>
                <a:tc>
                  <a:txBody>
                    <a:bodyPr/>
                    <a:lstStyle/>
                    <a:p>
                      <a:pPr algn="ctr"/>
                      <a:r>
                        <a:rPr lang="en-GB" sz="1200" dirty="0"/>
                        <a:t>1</a:t>
                      </a:r>
                    </a:p>
                  </a:txBody>
                  <a:tcPr>
                    <a:lnR w="38100" cap="flat" cmpd="sng" algn="ctr">
                      <a:solidFill>
                        <a:schemeClr val="tx1"/>
                      </a:solidFill>
                      <a:prstDash val="solid"/>
                      <a:round/>
                      <a:headEnd type="none" w="med" len="med"/>
                      <a:tailEnd type="none" w="med" len="med"/>
                    </a:lnR>
                  </a:tcPr>
                </a:tc>
                <a:tc>
                  <a:txBody>
                    <a:bodyPr/>
                    <a:lstStyle/>
                    <a:p>
                      <a:endParaRPr lang="en-GB" sz="1200" baseline="-25000" dirty="0"/>
                    </a:p>
                  </a:txBody>
                  <a:tcPr>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endParaRPr lang="en-GB" sz="1200" dirty="0"/>
                    </a:p>
                  </a:txBody>
                  <a:tcPr>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endParaRPr lang="en-GB" sz="1200" dirty="0"/>
                    </a:p>
                  </a:txBody>
                  <a:tcPr>
                    <a:lnL w="12700" cmpd="sng">
                      <a:noFill/>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endParaRPr lang="en-GB" sz="1200" dirty="0"/>
                    </a:p>
                  </a:txBody>
                  <a:tcPr>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20083754"/>
                  </a:ext>
                </a:extLst>
              </a:tr>
              <a:tr h="370840">
                <a:tc vMerge="1">
                  <a:txBody>
                    <a:bodyPr/>
                    <a:lstStyle/>
                    <a:p>
                      <a:endParaRPr lang="en-GB" dirty="0"/>
                    </a:p>
                  </a:txBody>
                  <a:tcPr/>
                </a:tc>
                <a:tc>
                  <a:txBody>
                    <a:bodyPr/>
                    <a:lstStyle/>
                    <a:p>
                      <a:pPr algn="ctr"/>
                      <a:r>
                        <a:rPr lang="en-GB" sz="1200" dirty="0"/>
                        <a:t>2</a:t>
                      </a:r>
                    </a:p>
                  </a:txBody>
                  <a:tcPr>
                    <a:lnR w="38100" cap="flat" cmpd="sng" algn="ctr">
                      <a:solidFill>
                        <a:schemeClr val="tx1"/>
                      </a:solidFill>
                      <a:prstDash val="solid"/>
                      <a:round/>
                      <a:headEnd type="none" w="med" len="med"/>
                      <a:tailEnd type="none" w="med" len="med"/>
                    </a:lnR>
                  </a:tcPr>
                </a:tc>
                <a:tc>
                  <a:txBody>
                    <a:bodyPr/>
                    <a:lstStyle/>
                    <a:p>
                      <a:endParaRPr lang="en-GB" sz="1200" dirty="0"/>
                    </a:p>
                  </a:txBody>
                  <a:tcPr>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endParaRPr lang="en-GB"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endParaRPr lang="en-GB"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endParaRPr lang="en-GB" sz="1200" dirty="0"/>
                    </a:p>
                  </a:txBody>
                  <a:tcPr>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880711111"/>
                  </a:ext>
                </a:extLst>
              </a:tr>
              <a:tr h="370840">
                <a:tc vMerge="1">
                  <a:txBody>
                    <a:bodyPr/>
                    <a:lstStyle/>
                    <a:p>
                      <a:endParaRPr lang="en-GB" dirty="0"/>
                    </a:p>
                  </a:txBody>
                  <a:tcPr/>
                </a:tc>
                <a:tc>
                  <a:txBody>
                    <a:bodyPr/>
                    <a:lstStyle/>
                    <a:p>
                      <a:pPr algn="ctr"/>
                      <a:r>
                        <a:rPr lang="en-GB" sz="1200" dirty="0"/>
                        <a:t>…</a:t>
                      </a:r>
                    </a:p>
                  </a:txBody>
                  <a:tcPr>
                    <a:lnR w="38100" cap="flat" cmpd="sng" algn="ctr">
                      <a:solidFill>
                        <a:schemeClr val="tx1"/>
                      </a:solidFill>
                      <a:prstDash val="solid"/>
                      <a:round/>
                      <a:headEnd type="none" w="med" len="med"/>
                      <a:tailEnd type="none" w="med" len="med"/>
                    </a:lnR>
                  </a:tcPr>
                </a:tc>
                <a:tc>
                  <a:txBody>
                    <a:bodyPr/>
                    <a:lstStyle/>
                    <a:p>
                      <a:endParaRPr lang="en-GB" sz="1200" dirty="0"/>
                    </a:p>
                  </a:txBody>
                  <a:tcPr>
                    <a:lnL w="381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endParaRPr lang="en-GB"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endParaRPr lang="en-GB"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endParaRPr lang="en-GB" sz="1200" dirty="0"/>
                    </a:p>
                  </a:txBody>
                  <a:tcPr>
                    <a:lnL w="12700" cmpd="sng">
                      <a:noFill/>
                    </a:lnL>
                    <a:lnR w="381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3817570198"/>
                  </a:ext>
                </a:extLst>
              </a:tr>
              <a:tr h="370840">
                <a:tc vMerge="1">
                  <a:txBody>
                    <a:bodyPr/>
                    <a:lstStyle/>
                    <a:p>
                      <a:endParaRPr lang="en-GB" dirty="0"/>
                    </a:p>
                  </a:txBody>
                  <a:tcPr/>
                </a:tc>
                <a:tc>
                  <a:txBody>
                    <a:bodyPr/>
                    <a:lstStyle/>
                    <a:p>
                      <a:pPr algn="ctr"/>
                      <a:r>
                        <a:rPr lang="en-GB" sz="1200" dirty="0"/>
                        <a:t>100</a:t>
                      </a:r>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endParaRPr lang="en-GB" sz="1200" dirty="0"/>
                    </a:p>
                  </a:txBody>
                  <a:tcPr>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en-GB" sz="1200" dirty="0"/>
                    </a:p>
                  </a:txBody>
                  <a:tcP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en-GB" sz="1200" dirty="0"/>
                    </a:p>
                  </a:txBody>
                  <a:tcP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en-GB" sz="1200" dirty="0"/>
                    </a:p>
                  </a:txBody>
                  <a:tcPr>
                    <a:lnL w="12700" cmpd="sng">
                      <a:noFill/>
                    </a:lnL>
                    <a:lnR w="38100" cap="flat" cmpd="sng" algn="ctr">
                      <a:solidFill>
                        <a:schemeClr val="tx1"/>
                      </a:solid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750042007"/>
                  </a:ext>
                </a:extLst>
              </a:tr>
              <a:tr h="0">
                <a:tc>
                  <a:txBody>
                    <a:bodyPr/>
                    <a:lstStyle/>
                    <a:p>
                      <a:pPr algn="ctr"/>
                      <a:r>
                        <a:rPr lang="en-GB" sz="1200" dirty="0" err="1"/>
                        <a:t>Trt</a:t>
                      </a:r>
                      <a:r>
                        <a:rPr lang="en-GB" sz="1200" dirty="0"/>
                        <a:t> </a:t>
                      </a:r>
                    </a:p>
                  </a:txBody>
                  <a:tcPr vert="vert270" anchor="ctr">
                    <a:lnT w="38100" cap="flat" cmpd="sng" algn="ctr">
                      <a:solidFill>
                        <a:schemeClr val="tx1"/>
                      </a:solidFill>
                      <a:prstDash val="solid"/>
                      <a:round/>
                      <a:headEnd type="none" w="med" len="med"/>
                      <a:tailEnd type="none" w="med" len="med"/>
                    </a:lnT>
                  </a:tcPr>
                </a:tc>
                <a:tc>
                  <a:txBody>
                    <a:bodyPr/>
                    <a:lstStyle/>
                    <a:p>
                      <a:pPr algn="ctr"/>
                      <a:r>
                        <a:rPr lang="en-GB" sz="1200" dirty="0"/>
                        <a:t>101</a:t>
                      </a: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gridSpan="4">
                  <a:txBody>
                    <a:bodyPr/>
                    <a:lstStyle/>
                    <a:p>
                      <a:endParaRPr lang="en-GB" sz="1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45000">
                          <a:schemeClr val="accent6"/>
                        </a:gs>
                        <a:gs pos="17500">
                          <a:srgbClr val="FFF4CB"/>
                        </a:gs>
                        <a:gs pos="0">
                          <a:schemeClr val="accent5"/>
                        </a:gs>
                        <a:gs pos="59000">
                          <a:schemeClr val="accent3"/>
                        </a:gs>
                        <a:gs pos="100000">
                          <a:schemeClr val="accent4">
                            <a:lumMod val="100000"/>
                          </a:schemeClr>
                        </a:gs>
                      </a:gsLst>
                      <a:lin ang="5400000" scaled="0"/>
                      <a:tileRect/>
                    </a:gradFill>
                  </a:tcPr>
                </a:tc>
                <a:tc hMerge="1">
                  <a:txBody>
                    <a:bodyPr/>
                    <a:lstStyle/>
                    <a:p>
                      <a:endParaRPr lang="en-GB"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45000">
                          <a:schemeClr val="accent6"/>
                        </a:gs>
                        <a:gs pos="17500">
                          <a:srgbClr val="FFF4CB"/>
                        </a:gs>
                        <a:gs pos="0">
                          <a:schemeClr val="accent5"/>
                        </a:gs>
                        <a:gs pos="59000">
                          <a:schemeClr val="accent3"/>
                        </a:gs>
                        <a:gs pos="100000">
                          <a:schemeClr val="accent4">
                            <a:lumMod val="100000"/>
                          </a:schemeClr>
                        </a:gs>
                      </a:gsLst>
                      <a:lin ang="2700000" scaled="1"/>
                      <a:tileRect/>
                    </a:gradFill>
                  </a:tcPr>
                </a:tc>
                <a:tc hMerge="1">
                  <a:txBody>
                    <a:bodyPr/>
                    <a:lstStyle/>
                    <a:p>
                      <a:endParaRPr lang="en-GB"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45000">
                          <a:schemeClr val="accent6"/>
                        </a:gs>
                        <a:gs pos="17500">
                          <a:srgbClr val="FFF4CB"/>
                        </a:gs>
                        <a:gs pos="0">
                          <a:schemeClr val="accent5"/>
                        </a:gs>
                        <a:gs pos="59000">
                          <a:schemeClr val="accent3"/>
                        </a:gs>
                        <a:gs pos="100000">
                          <a:schemeClr val="accent4">
                            <a:lumMod val="100000"/>
                          </a:schemeClr>
                        </a:gs>
                      </a:gsLst>
                      <a:lin ang="2700000" scaled="1"/>
                      <a:tileRect/>
                    </a:gradFill>
                  </a:tcPr>
                </a:tc>
                <a:tc hMerge="1">
                  <a:txBody>
                    <a:bodyPr/>
                    <a:lstStyle/>
                    <a:p>
                      <a:endParaRPr lang="en-GB" sz="1200"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45000">
                          <a:schemeClr val="accent6"/>
                        </a:gs>
                        <a:gs pos="17500">
                          <a:srgbClr val="FFF4CB"/>
                        </a:gs>
                        <a:gs pos="0">
                          <a:schemeClr val="accent5"/>
                        </a:gs>
                        <a:gs pos="59000">
                          <a:schemeClr val="accent3"/>
                        </a:gs>
                        <a:gs pos="100000">
                          <a:schemeClr val="accent4">
                            <a:lumMod val="100000"/>
                          </a:schemeClr>
                        </a:gs>
                      </a:gsLst>
                      <a:lin ang="2700000" scaled="1"/>
                      <a:tileRect/>
                    </a:gradFill>
                  </a:tcPr>
                </a:tc>
                <a:extLst>
                  <a:ext uri="{0D108BD9-81ED-4DB2-BD59-A6C34878D82A}">
                    <a16:rowId xmlns:a16="http://schemas.microsoft.com/office/drawing/2014/main" val="206644856"/>
                  </a:ext>
                </a:extLst>
              </a:tr>
            </a:tbl>
          </a:graphicData>
        </a:graphic>
      </p:graphicFrame>
      <p:sp>
        <p:nvSpPr>
          <p:cNvPr id="21" name="Rectangle 20">
            <a:extLst>
              <a:ext uri="{FF2B5EF4-FFF2-40B4-BE49-F238E27FC236}">
                <a16:creationId xmlns:a16="http://schemas.microsoft.com/office/drawing/2014/main" id="{0BA00AE6-6FC4-434F-9752-C5B65A7DA866}"/>
              </a:ext>
            </a:extLst>
          </p:cNvPr>
          <p:cNvSpPr/>
          <p:nvPr/>
        </p:nvSpPr>
        <p:spPr>
          <a:xfrm>
            <a:off x="3266275" y="2759582"/>
            <a:ext cx="1147105" cy="355891"/>
          </a:xfrm>
          <a:prstGeom prst="rect">
            <a:avLst/>
          </a:prstGeom>
          <a:gradFill>
            <a:gsLst>
              <a:gs pos="45000">
                <a:schemeClr val="accent6"/>
              </a:gs>
              <a:gs pos="17500">
                <a:srgbClr val="FFF4CB"/>
              </a:gs>
              <a:gs pos="0">
                <a:schemeClr val="accent5"/>
              </a:gs>
              <a:gs pos="59000">
                <a:schemeClr val="accent3"/>
              </a:gs>
              <a:gs pos="100000">
                <a:schemeClr val="accent4">
                  <a:lumMod val="100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t"/>
          <a:lstStyle/>
          <a:p>
            <a:pPr algn="l"/>
            <a:endParaRPr lang="en-US" sz="1400">
              <a:solidFill>
                <a:schemeClr val="bg1"/>
              </a:solidFill>
              <a:latin typeface="+mj-lt"/>
            </a:endParaRPr>
          </a:p>
        </p:txBody>
      </p:sp>
    </p:spTree>
    <p:extLst>
      <p:ext uri="{BB962C8B-B14F-4D97-AF65-F5344CB8AC3E}">
        <p14:creationId xmlns:p14="http://schemas.microsoft.com/office/powerpoint/2010/main" val="1137909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ctr"/>
                <a:r>
                  <a:rPr lang="en-GB" dirty="0"/>
                  <a:t>ATT at time t1 in post-intervention period </a:t>
                </a:r>
              </a:p>
              <a:p>
                <a:pPr algn="ctr"/>
                <a:r>
                  <a:rPr lang="en-GB" dirty="0"/>
                  <a:t>= ATT</a:t>
                </a:r>
                <a:r>
                  <a:rPr lang="en-GB" baseline="-25000" dirty="0"/>
                  <a:t>t1</a:t>
                </a:r>
                <a:r>
                  <a:rPr lang="en-GB" dirty="0"/>
                  <a:t> </a:t>
                </a:r>
              </a:p>
              <a:p>
                <a:pPr algn="ctr"/>
                <a:r>
                  <a:rPr lang="en-GB" dirty="0"/>
                  <a:t>= (weighted outcome in controls)</a:t>
                </a:r>
                <a:r>
                  <a:rPr lang="en-GB" baseline="-25000" dirty="0"/>
                  <a:t> t1 </a:t>
                </a:r>
                <a14:m>
                  <m:oMath xmlns:m="http://schemas.openxmlformats.org/officeDocument/2006/math">
                    <m:r>
                      <a:rPr lang="en-GB" i="1">
                        <a:latin typeface="Cambria Math" panose="02040503050406030204" pitchFamily="18" charset="0"/>
                      </a:rPr>
                      <m:t>−</m:t>
                    </m:r>
                  </m:oMath>
                </a14:m>
                <a:r>
                  <a:rPr lang="en-GB" dirty="0"/>
                  <a:t> (outcome in treated unit) </a:t>
                </a:r>
                <a:r>
                  <a:rPr lang="en-GB" baseline="-25000" dirty="0"/>
                  <a:t>t1</a:t>
                </a:r>
              </a:p>
              <a:p>
                <a:pPr algn="ctr"/>
                <a:endParaRPr lang="en-GB" baseline="-25000" dirty="0"/>
              </a:p>
              <a:p>
                <a:pPr algn="ctr"/>
                <a:endParaRPr lang="en-GB" baseline="-25000" dirty="0"/>
              </a:p>
              <a:p>
                <a:pPr algn="ctr"/>
                <a:r>
                  <a:rPr lang="en-GB" dirty="0"/>
                  <a:t>ATT = </a:t>
                </a: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8</m:t>
                        </m:r>
                      </m:den>
                    </m:f>
                    <m:nary>
                      <m:naryPr>
                        <m:chr m:val="∑"/>
                        <m:ctrlPr>
                          <a:rPr lang="en-GB" i="1">
                            <a:latin typeface="Cambria Math" panose="02040503050406030204" pitchFamily="18" charset="0"/>
                          </a:rPr>
                        </m:ctrlPr>
                      </m:naryPr>
                      <m:sub>
                        <m:r>
                          <m:rPr>
                            <m:brk m:alnAt="23"/>
                          </m:rPr>
                          <a:rPr lang="en-GB" b="0" i="1" smtClean="0">
                            <a:latin typeface="Cambria Math" panose="02040503050406030204" pitchFamily="18" charset="0"/>
                          </a:rPr>
                          <m:t>9</m:t>
                        </m:r>
                      </m:sub>
                      <m:sup>
                        <m:r>
                          <a:rPr lang="en-GB" i="1" smtClean="0">
                            <a:latin typeface="Cambria Math" panose="02040503050406030204" pitchFamily="18" charset="0"/>
                          </a:rPr>
                          <m:t>1</m:t>
                        </m:r>
                        <m:r>
                          <a:rPr lang="en-GB" b="0" i="1" smtClean="0">
                            <a:latin typeface="Cambria Math" panose="02040503050406030204" pitchFamily="18" charset="0"/>
                          </a:rPr>
                          <m:t>6</m:t>
                        </m:r>
                      </m:sup>
                      <m:e>
                        <m:sSub>
                          <m:sSubPr>
                            <m:ctrlPr>
                              <a:rPr lang="en-GB" i="1">
                                <a:latin typeface="Cambria Math" panose="02040503050406030204" pitchFamily="18" charset="0"/>
                              </a:rPr>
                            </m:ctrlPr>
                          </m:sSubPr>
                          <m:e>
                            <m:r>
                              <a:rPr lang="en-GB" b="0" i="1" smtClean="0">
                                <a:latin typeface="Cambria Math" panose="02040503050406030204" pitchFamily="18" charset="0"/>
                              </a:rPr>
                              <m:t>𝐴𝑇𝑇</m:t>
                            </m:r>
                          </m:e>
                          <m:sub>
                            <m:r>
                              <a:rPr lang="en-GB" i="1">
                                <a:latin typeface="Cambria Math" panose="02040503050406030204" pitchFamily="18" charset="0"/>
                              </a:rPr>
                              <m:t>𝑡</m:t>
                            </m:r>
                            <m:r>
                              <a:rPr lang="en-GB" i="1">
                                <a:latin typeface="Cambria Math" panose="02040503050406030204" pitchFamily="18" charset="0"/>
                              </a:rPr>
                              <m:t>1</m:t>
                            </m:r>
                          </m:sub>
                        </m:sSub>
                      </m:e>
                    </m:nary>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8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7FD3179-A568-A947-BC62-EA4068A94E64}"/>
                  </a:ext>
                </a:extLst>
              </p:cNvPr>
              <p:cNvSpPr/>
              <p:nvPr/>
            </p:nvSpPr>
            <p:spPr>
              <a:xfrm>
                <a:off x="2733908" y="2686032"/>
                <a:ext cx="2444452" cy="391967"/>
              </a:xfrm>
              <a:prstGeom prst="rect">
                <a:avLst/>
              </a:prstGeom>
            </p:spPr>
            <p:txBody>
              <a:bodyPr wrap="none">
                <a:spAutoFit/>
              </a:bodyPr>
              <a:lstStyle/>
              <a:p>
                <a:r>
                  <a:rPr lang="en-GB" dirty="0"/>
                  <a:t> = </a:t>
                </a:r>
                <a14:m>
                  <m:oMath xmlns:m="http://schemas.openxmlformats.org/officeDocument/2006/math">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1</m:t>
                        </m:r>
                      </m:sub>
                      <m:sup>
                        <m:r>
                          <a:rPr lang="en-GB" i="1">
                            <a:latin typeface="Cambria Math" panose="02040503050406030204" pitchFamily="18" charset="0"/>
                          </a:rPr>
                          <m:t>100</m:t>
                        </m:r>
                      </m:sup>
                      <m:e>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𝑖</m:t>
                            </m:r>
                          </m:sub>
                        </m:sSub>
                        <m:sSub>
                          <m:sSubPr>
                            <m:ctrlPr>
                              <a:rPr lang="en-GB" i="1">
                                <a:latin typeface="Cambria Math" panose="02040503050406030204" pitchFamily="18" charset="0"/>
                              </a:rPr>
                            </m:ctrlPr>
                          </m:sSubPr>
                          <m:e>
                            <m:r>
                              <a:rPr lang="en-GB" i="1">
                                <a:latin typeface="Cambria Math" panose="02040503050406030204" pitchFamily="18" charset="0"/>
                              </a:rPr>
                              <m:t>𝑌</m:t>
                            </m:r>
                          </m:e>
                          <m:sub>
                            <m:r>
                              <a:rPr lang="en-GB" i="1">
                                <a:latin typeface="Cambria Math" panose="02040503050406030204" pitchFamily="18" charset="0"/>
                              </a:rPr>
                              <m:t>𝑖</m:t>
                            </m:r>
                            <m:r>
                              <a:rPr lang="en-GB" b="0" i="1" smtClean="0">
                                <a:latin typeface="Cambria Math" panose="02040503050406030204" pitchFamily="18" charset="0"/>
                              </a:rPr>
                              <m:t>,</m:t>
                            </m:r>
                            <m:r>
                              <a:rPr lang="en-GB" i="1">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𝑌</m:t>
                            </m:r>
                          </m:e>
                          <m:sub>
                            <m:r>
                              <a:rPr lang="en-GB" b="0" i="1" smtClean="0">
                                <a:latin typeface="Cambria Math" panose="02040503050406030204" pitchFamily="18" charset="0"/>
                              </a:rPr>
                              <m:t>100,</m:t>
                            </m:r>
                            <m:r>
                              <a:rPr lang="en-GB" i="1">
                                <a:latin typeface="Cambria Math" panose="02040503050406030204" pitchFamily="18" charset="0"/>
                              </a:rPr>
                              <m:t>𝑡</m:t>
                            </m:r>
                            <m:r>
                              <a:rPr lang="en-GB" b="0" i="1" smtClean="0">
                                <a:latin typeface="Cambria Math" panose="02040503050406030204" pitchFamily="18" charset="0"/>
                              </a:rPr>
                              <m:t>1</m:t>
                            </m:r>
                          </m:sub>
                        </m:sSub>
                      </m:e>
                    </m:nary>
                  </m:oMath>
                </a14:m>
                <a:endParaRPr lang="en-US" dirty="0"/>
              </a:p>
            </p:txBody>
          </p:sp>
        </mc:Choice>
        <mc:Fallback xmlns="">
          <p:sp>
            <p:nvSpPr>
              <p:cNvPr id="4" name="Rectangle 3">
                <a:extLst>
                  <a:ext uri="{FF2B5EF4-FFF2-40B4-BE49-F238E27FC236}">
                    <a16:creationId xmlns:a16="http://schemas.microsoft.com/office/drawing/2014/main" id="{77FD3179-A568-A947-BC62-EA4068A94E64}"/>
                  </a:ext>
                </a:extLst>
              </p:cNvPr>
              <p:cNvSpPr>
                <a:spLocks noRot="1" noChangeAspect="1" noMove="1" noResize="1" noEditPoints="1" noAdjustHandles="1" noChangeArrowheads="1" noChangeShapeType="1" noTextEdit="1"/>
              </p:cNvSpPr>
              <p:nvPr/>
            </p:nvSpPr>
            <p:spPr>
              <a:xfrm>
                <a:off x="2733908" y="2686032"/>
                <a:ext cx="2444452" cy="391967"/>
              </a:xfrm>
              <a:prstGeom prst="rect">
                <a:avLst/>
              </a:prstGeom>
              <a:blipFill>
                <a:blip r:embed="rId3"/>
                <a:stretch>
                  <a:fillRect l="-2062" t="-96875" b="-153125"/>
                </a:stretch>
              </a:blipFill>
            </p:spPr>
            <p:txBody>
              <a:bodyPr/>
              <a:lstStyle/>
              <a:p>
                <a:r>
                  <a:rPr lang="en-US">
                    <a:noFill/>
                  </a:rPr>
                  <a:t> </a:t>
                </a:r>
              </a:p>
            </p:txBody>
          </p:sp>
        </mc:Fallback>
      </mc:AlternateContent>
    </p:spTree>
    <p:extLst>
      <p:ext uri="{BB962C8B-B14F-4D97-AF65-F5344CB8AC3E}">
        <p14:creationId xmlns:p14="http://schemas.microsoft.com/office/powerpoint/2010/main" val="736710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68000" y="1947672"/>
            <a:ext cx="7398468" cy="508955"/>
          </a:xfrm>
        </p:spPr>
        <p:txBody>
          <a:bodyPr/>
          <a:lstStyle/>
          <a:p>
            <a:r>
              <a:rPr lang="en-GB" dirty="0"/>
              <a:t>Now open </a:t>
            </a:r>
            <a:r>
              <a:rPr lang="en-GB" dirty="0" err="1"/>
              <a:t>SCM_workshop_for_participants.Rmd</a:t>
            </a:r>
            <a:endParaRPr lang="en-GB" dirty="0"/>
          </a:p>
        </p:txBody>
      </p:sp>
    </p:spTree>
    <p:extLst>
      <p:ext uri="{BB962C8B-B14F-4D97-AF65-F5344CB8AC3E}">
        <p14:creationId xmlns:p14="http://schemas.microsoft.com/office/powerpoint/2010/main" val="190686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585303" y="1349999"/>
            <a:ext cx="7955864" cy="3456000"/>
          </a:xfrm>
        </p:spPr>
        <p:txBody>
          <a:bodyPr/>
          <a:lstStyle/>
          <a:p>
            <a:pPr marL="514350" indent="-514350">
              <a:buFont typeface="+mj-lt"/>
              <a:buAutoNum type="arabicPeriod"/>
            </a:pPr>
            <a:r>
              <a:rPr lang="en-US" sz="2800" dirty="0"/>
              <a:t>Background</a:t>
            </a:r>
          </a:p>
          <a:p>
            <a:pPr marL="514350" indent="-514350">
              <a:buFont typeface="+mj-lt"/>
              <a:buAutoNum type="arabicPeriod"/>
            </a:pPr>
            <a:r>
              <a:rPr lang="en-US" sz="2800" dirty="0"/>
              <a:t>Example 1 – Tobacco Legislation	</a:t>
            </a:r>
          </a:p>
          <a:p>
            <a:pPr marL="514350" indent="-514350">
              <a:buFont typeface="+mj-lt"/>
              <a:buAutoNum type="arabicPeriod"/>
            </a:pPr>
            <a:r>
              <a:rPr lang="en-US" sz="2800" dirty="0"/>
              <a:t>Example 2 – Redesigning Urgent and Emergency Care</a:t>
            </a:r>
          </a:p>
          <a:p>
            <a:pPr marL="514350" indent="-514350">
              <a:buFont typeface="+mj-lt"/>
              <a:buAutoNum type="arabicPeriod"/>
            </a:pPr>
            <a:r>
              <a:rPr lang="en-US" sz="2800" dirty="0"/>
              <a:t>Some </a:t>
            </a:r>
            <a:r>
              <a:rPr lang="en-US" sz="2800" dirty="0" err="1"/>
              <a:t>maths</a:t>
            </a:r>
            <a:endParaRPr lang="en-US" sz="2800" dirty="0"/>
          </a:p>
          <a:p>
            <a:pPr marL="285750" indent="-285750">
              <a:buFont typeface="Arial"/>
              <a:buChar char="•"/>
            </a:pPr>
            <a:endParaRPr lang="en-US" dirty="0"/>
          </a:p>
          <a:p>
            <a:pPr marL="544950" lvl="2" indent="-285750">
              <a:buFont typeface="Arial"/>
              <a:buChar char="•"/>
            </a:pPr>
            <a:endParaRPr lang="en-US" dirty="0"/>
          </a:p>
        </p:txBody>
      </p:sp>
    </p:spTree>
    <p:extLst>
      <p:ext uri="{BB962C8B-B14F-4D97-AF65-F5344CB8AC3E}">
        <p14:creationId xmlns:p14="http://schemas.microsoft.com/office/powerpoint/2010/main" val="3988067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8270-A078-A447-BEA7-5EC281715407}"/>
              </a:ext>
            </a:extLst>
          </p:cNvPr>
          <p:cNvSpPr>
            <a:spLocks noGrp="1"/>
          </p:cNvSpPr>
          <p:nvPr>
            <p:ph type="title"/>
          </p:nvPr>
        </p:nvSpPr>
        <p:spPr>
          <a:xfrm>
            <a:off x="360001" y="621430"/>
            <a:ext cx="8406469" cy="941796"/>
          </a:xfrm>
        </p:spPr>
        <p:txBody>
          <a:bodyPr/>
          <a:lstStyle/>
          <a:p>
            <a:r>
              <a:rPr lang="en-US" dirty="0"/>
              <a:t>Background</a:t>
            </a:r>
            <a:br>
              <a:rPr lang="en-US" dirty="0"/>
            </a:br>
            <a:endParaRPr lang="en-US" dirty="0"/>
          </a:p>
        </p:txBody>
      </p:sp>
      <p:sp>
        <p:nvSpPr>
          <p:cNvPr id="3" name="Content Placeholder 2">
            <a:extLst>
              <a:ext uri="{FF2B5EF4-FFF2-40B4-BE49-F238E27FC236}">
                <a16:creationId xmlns:a16="http://schemas.microsoft.com/office/drawing/2014/main" id="{DB1496B9-DD97-4441-906B-4946BDC09095}"/>
              </a:ext>
            </a:extLst>
          </p:cNvPr>
          <p:cNvSpPr>
            <a:spLocks noGrp="1"/>
          </p:cNvSpPr>
          <p:nvPr>
            <p:ph idx="1"/>
          </p:nvPr>
        </p:nvSpPr>
        <p:spPr/>
        <p:txBody>
          <a:bodyPr/>
          <a:lstStyle/>
          <a:p>
            <a:r>
              <a:rPr lang="en-US" dirty="0"/>
              <a:t>Difference-in-differences (</a:t>
            </a:r>
            <a:r>
              <a:rPr lang="en-US" dirty="0" err="1"/>
              <a:t>DiD</a:t>
            </a:r>
            <a:r>
              <a:rPr lang="en-US" dirty="0"/>
              <a:t>) methods are widely used to control for confounding.</a:t>
            </a:r>
          </a:p>
          <a:p>
            <a:r>
              <a:rPr lang="en-US" dirty="0"/>
              <a:t>DID assumes that in the absence of an intervention, outcomes for treated and control units would follow parallel trajectories over time.</a:t>
            </a:r>
          </a:p>
          <a:p>
            <a:r>
              <a:rPr lang="en-US" dirty="0"/>
              <a:t>This means no predictors of the outcome that vary over time differently across treated and control groups. </a:t>
            </a:r>
          </a:p>
          <a:p>
            <a:r>
              <a:rPr lang="en-US" dirty="0"/>
              <a:t>SCM allows predictors to vary over time. </a:t>
            </a:r>
          </a:p>
          <a:p>
            <a:r>
              <a:rPr lang="en-US" dirty="0"/>
              <a:t>Can provide unbiased estimates as long as pre-intervention period is long enough</a:t>
            </a:r>
          </a:p>
          <a:p>
            <a:r>
              <a:rPr lang="en-US" dirty="0"/>
              <a:t>Useful for initiatives taking place at an aggregate level with few treated units and multiple controls. </a:t>
            </a:r>
          </a:p>
        </p:txBody>
      </p:sp>
    </p:spTree>
    <p:extLst>
      <p:ext uri="{BB962C8B-B14F-4D97-AF65-F5344CB8AC3E}">
        <p14:creationId xmlns:p14="http://schemas.microsoft.com/office/powerpoint/2010/main" val="166626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7A9EA-F29A-4046-A855-86CCC17A5080}"/>
              </a:ext>
            </a:extLst>
          </p:cNvPr>
          <p:cNvSpPr>
            <a:spLocks noGrp="1"/>
          </p:cNvSpPr>
          <p:nvPr>
            <p:ph type="title"/>
          </p:nvPr>
        </p:nvSpPr>
        <p:spPr>
          <a:xfrm>
            <a:off x="360001" y="621430"/>
            <a:ext cx="8406469" cy="861774"/>
          </a:xfrm>
        </p:spPr>
        <p:txBody>
          <a:bodyPr/>
          <a:lstStyle/>
          <a:p>
            <a:r>
              <a:rPr lang="en-US" sz="2800" dirty="0"/>
              <a:t>Example 1 | Impact of California 1988 anti-tobacco policies on smoking rates (Abadie et al. 1993)</a:t>
            </a:r>
            <a:endParaRPr lang="en-GB" sz="2800" dirty="0"/>
          </a:p>
        </p:txBody>
      </p:sp>
      <p:sp>
        <p:nvSpPr>
          <p:cNvPr id="6" name="Content Placeholder 10">
            <a:extLst>
              <a:ext uri="{FF2B5EF4-FFF2-40B4-BE49-F238E27FC236}">
                <a16:creationId xmlns:a16="http://schemas.microsoft.com/office/drawing/2014/main" id="{D64393DC-3FBA-4BCD-A007-7A19C5909ECF}"/>
              </a:ext>
            </a:extLst>
          </p:cNvPr>
          <p:cNvSpPr txBox="1">
            <a:spLocks/>
          </p:cNvSpPr>
          <p:nvPr/>
        </p:nvSpPr>
        <p:spPr>
          <a:xfrm>
            <a:off x="584225" y="4612919"/>
            <a:ext cx="7972904" cy="454822"/>
          </a:xfrm>
          <a:prstGeom prst="rect">
            <a:avLst/>
          </a:prstGeom>
        </p:spPr>
        <p:txBody>
          <a:bodyPr vert="horz" lIns="0" tIns="0" rIns="0" bIns="0" rtlCol="0">
            <a:noAutofit/>
          </a:bodyPr>
          <a:lstStyle>
            <a:lvl1pPr marL="0" indent="0" algn="l" defTabSz="411480" rtl="0" eaLnBrk="1" latinLnBrk="0" hangingPunct="1">
              <a:spcBef>
                <a:spcPts val="900"/>
              </a:spcBef>
              <a:spcAft>
                <a:spcPts val="0"/>
              </a:spcAft>
              <a:buFont typeface="Arial"/>
              <a:buNone/>
              <a:defRPr sz="1800" kern="1200">
                <a:solidFill>
                  <a:schemeClr val="tx1"/>
                </a:solidFill>
                <a:latin typeface="+mn-lt"/>
                <a:ea typeface="+mn-ea"/>
                <a:cs typeface="+mn-cs"/>
              </a:defRPr>
            </a:lvl1pPr>
            <a:lvl2pPr marL="0" indent="0" algn="l" defTabSz="411480" rtl="0" eaLnBrk="1" latinLnBrk="0" hangingPunct="1">
              <a:spcBef>
                <a:spcPts val="900"/>
              </a:spcBef>
              <a:spcAft>
                <a:spcPts val="0"/>
              </a:spcAft>
              <a:buFont typeface="Arial"/>
              <a:buNone/>
              <a:defRPr sz="1800" b="1" kern="1200">
                <a:solidFill>
                  <a:schemeClr val="tx2"/>
                </a:solidFill>
                <a:latin typeface="+mn-lt"/>
                <a:ea typeface="+mn-ea"/>
                <a:cs typeface="+mn-cs"/>
              </a:defRPr>
            </a:lvl2pPr>
            <a:lvl3pPr marL="259200" indent="-259200" algn="l" defTabSz="411480" rtl="0" eaLnBrk="1" latinLnBrk="0" hangingPunct="1">
              <a:spcBef>
                <a:spcPts val="900"/>
              </a:spcBef>
              <a:spcAft>
                <a:spcPts val="0"/>
              </a:spcAft>
              <a:buSzPct val="120000"/>
              <a:buFont typeface="Arial" panose="020B0604020202020204" pitchFamily="34" charset="0"/>
              <a:buChar char="•"/>
              <a:defRPr sz="1800" kern="1200">
                <a:solidFill>
                  <a:schemeClr val="tx1"/>
                </a:solidFill>
                <a:latin typeface="+mn-lt"/>
                <a:ea typeface="+mn-ea"/>
                <a:cs typeface="+mn-cs"/>
              </a:defRPr>
            </a:lvl3pPr>
            <a:lvl4pPr marL="1036800" indent="-259200" algn="l" defTabSz="411480" rtl="0" eaLnBrk="1" latinLnBrk="0" hangingPunct="1">
              <a:spcBef>
                <a:spcPts val="0"/>
              </a:spcBef>
              <a:spcAft>
                <a:spcPts val="450"/>
              </a:spcAft>
              <a:buSzPct val="120000"/>
              <a:buFont typeface="Arial" panose="020B0604020202020204" pitchFamily="34" charset="0"/>
              <a:buChar char="•"/>
              <a:defRPr sz="1800" kern="1200">
                <a:solidFill>
                  <a:schemeClr val="tx1"/>
                </a:solidFill>
                <a:latin typeface="+mn-lt"/>
                <a:ea typeface="+mn-ea"/>
                <a:cs typeface="+mn-cs"/>
              </a:defRPr>
            </a:lvl4pPr>
            <a:lvl5pPr marL="1749600" indent="-259200" algn="l" defTabSz="411480" rtl="0" eaLnBrk="1" latinLnBrk="0" hangingPunct="1">
              <a:spcBef>
                <a:spcPts val="0"/>
              </a:spcBef>
              <a:spcAft>
                <a:spcPts val="900"/>
              </a:spcAft>
              <a:buFont typeface="Arial" panose="020B0604020202020204" pitchFamily="34" charset="0"/>
              <a:buChar char="−"/>
              <a:tabLst/>
              <a:defRPr sz="1800" kern="1200">
                <a:solidFill>
                  <a:schemeClr val="tx1"/>
                </a:solidFill>
                <a:latin typeface="+mn-lt"/>
                <a:ea typeface="+mn-ea"/>
                <a:cs typeface="+mn-cs"/>
              </a:defRPr>
            </a:lvl5pPr>
            <a:lvl6pPr marL="259200" indent="-259200" algn="l" defTabSz="411480" rtl="0" eaLnBrk="1" latinLnBrk="0" hangingPunct="1">
              <a:spcBef>
                <a:spcPts val="450"/>
              </a:spcBef>
              <a:buFont typeface="Wingdings" charset="2"/>
              <a:buAutoNum type="arabicPlain"/>
              <a:defRPr sz="1800" kern="1200">
                <a:solidFill>
                  <a:schemeClr val="tx1"/>
                </a:solidFill>
                <a:latin typeface="+mn-lt"/>
                <a:ea typeface="+mn-ea"/>
                <a:cs typeface="+mn-cs"/>
              </a:defRPr>
            </a:lvl6pPr>
            <a:lvl7pPr marL="0" indent="0" algn="l" defTabSz="411480" rtl="0" eaLnBrk="1" latinLnBrk="0" hangingPunct="1">
              <a:spcBef>
                <a:spcPts val="450"/>
              </a:spcBef>
              <a:buFont typeface="Arial"/>
              <a:buNone/>
              <a:defRPr sz="1440" kern="1200">
                <a:solidFill>
                  <a:schemeClr val="tx1"/>
                </a:solidFill>
                <a:latin typeface="+mn-lt"/>
                <a:ea typeface="+mn-ea"/>
                <a:cs typeface="+mn-cs"/>
              </a:defRPr>
            </a:lvl7pPr>
            <a:lvl8pPr marL="0" indent="0" algn="l" defTabSz="411480" rtl="0" eaLnBrk="1" latinLnBrk="0" hangingPunct="1">
              <a:spcBef>
                <a:spcPts val="450"/>
              </a:spcBef>
              <a:buFont typeface="Arial"/>
              <a:buNone/>
              <a:defRPr sz="1440" b="1" kern="1200">
                <a:solidFill>
                  <a:schemeClr val="tx1"/>
                </a:solidFill>
                <a:latin typeface="+mn-lt"/>
                <a:ea typeface="+mn-ea"/>
                <a:cs typeface="+mn-cs"/>
              </a:defRPr>
            </a:lvl8pPr>
            <a:lvl9pPr marL="259200" indent="-259200" algn="l" defTabSz="411480" rtl="0" eaLnBrk="1" latinLnBrk="0" hangingPunct="1">
              <a:spcBef>
                <a:spcPts val="450"/>
              </a:spcBef>
              <a:buFont typeface="Arial"/>
              <a:buChar char="•"/>
              <a:defRPr sz="1440" kern="1200">
                <a:solidFill>
                  <a:schemeClr val="tx1"/>
                </a:solidFill>
                <a:latin typeface="+mn-lt"/>
                <a:ea typeface="+mn-ea"/>
                <a:cs typeface="+mn-cs"/>
              </a:defRPr>
            </a:lvl9pPr>
          </a:lstStyle>
          <a:p>
            <a:pPr lvl="1"/>
            <a:r>
              <a:rPr lang="en-US" sz="1400" dirty="0"/>
              <a:t>Synthetic California: </a:t>
            </a:r>
            <a:r>
              <a:rPr lang="en-US" sz="1400" b="0" dirty="0">
                <a:solidFill>
                  <a:schemeClr val="tx1"/>
                </a:solidFill>
              </a:rPr>
              <a:t>33% Utah, 23% Nevada, 20% Montana, 16% Colorado and 7% Connecticut</a:t>
            </a:r>
            <a:endParaRPr lang="en-GB" sz="1400" b="0" dirty="0">
              <a:solidFill>
                <a:schemeClr val="tx1"/>
              </a:solidFill>
            </a:endParaRPr>
          </a:p>
        </p:txBody>
      </p:sp>
      <p:pic>
        <p:nvPicPr>
          <p:cNvPr id="7" name="Content Placeholder 5">
            <a:extLst>
              <a:ext uri="{FF2B5EF4-FFF2-40B4-BE49-F238E27FC236}">
                <a16:creationId xmlns:a16="http://schemas.microsoft.com/office/drawing/2014/main" id="{C89DDC90-229B-4114-AA86-736268600680}"/>
              </a:ext>
            </a:extLst>
          </p:cNvPr>
          <p:cNvPicPr>
            <a:picLocks noChangeAspect="1"/>
          </p:cNvPicPr>
          <p:nvPr/>
        </p:nvPicPr>
        <p:blipFill>
          <a:blip r:embed="rId3"/>
          <a:stretch>
            <a:fillRect/>
          </a:stretch>
        </p:blipFill>
        <p:spPr>
          <a:xfrm>
            <a:off x="1251640" y="1483204"/>
            <a:ext cx="6170784" cy="3071556"/>
          </a:xfrm>
          <a:prstGeom prst="rect">
            <a:avLst/>
          </a:prstGeom>
        </p:spPr>
      </p:pic>
    </p:spTree>
    <p:extLst>
      <p:ext uri="{BB962C8B-B14F-4D97-AF65-F5344CB8AC3E}">
        <p14:creationId xmlns:p14="http://schemas.microsoft.com/office/powerpoint/2010/main" val="401015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D159-99DC-4595-A4DB-EB45F9279504}"/>
              </a:ext>
            </a:extLst>
          </p:cNvPr>
          <p:cNvSpPr>
            <a:spLocks noGrp="1"/>
          </p:cNvSpPr>
          <p:nvPr>
            <p:ph type="title"/>
          </p:nvPr>
        </p:nvSpPr>
        <p:spPr>
          <a:xfrm>
            <a:off x="360001" y="621430"/>
            <a:ext cx="8406469" cy="941796"/>
          </a:xfrm>
        </p:spPr>
        <p:txBody>
          <a:bodyPr/>
          <a:lstStyle/>
          <a:p>
            <a:r>
              <a:rPr lang="en-US" dirty="0"/>
              <a:t>Example 2| Impact of redesigning urgent and emergency care in Northumberland (IAU 2017)</a:t>
            </a:r>
            <a:endParaRPr lang="en-GB" dirty="0"/>
          </a:p>
        </p:txBody>
      </p:sp>
      <p:sp>
        <p:nvSpPr>
          <p:cNvPr id="3" name="Content Placeholder 2">
            <a:extLst>
              <a:ext uri="{FF2B5EF4-FFF2-40B4-BE49-F238E27FC236}">
                <a16:creationId xmlns:a16="http://schemas.microsoft.com/office/drawing/2014/main" id="{732DAD9E-B788-426F-A381-695EB4A28D5A}"/>
              </a:ext>
            </a:extLst>
          </p:cNvPr>
          <p:cNvSpPr>
            <a:spLocks noGrp="1"/>
          </p:cNvSpPr>
          <p:nvPr>
            <p:ph idx="1"/>
          </p:nvPr>
        </p:nvSpPr>
        <p:spPr>
          <a:xfrm>
            <a:off x="359999" y="1790699"/>
            <a:ext cx="5958951" cy="3015299"/>
          </a:xfrm>
        </p:spPr>
        <p:txBody>
          <a:bodyPr/>
          <a:lstStyle/>
          <a:p>
            <a:pPr lvl="2">
              <a:buSzTx/>
            </a:pPr>
            <a:r>
              <a:rPr lang="en-US" dirty="0"/>
              <a:t>Northumberland is a Primary and Acute Care Services vanguard serving ~ 320,000.  </a:t>
            </a:r>
          </a:p>
          <a:p>
            <a:pPr lvl="2">
              <a:buSzTx/>
            </a:pPr>
            <a:r>
              <a:rPr lang="en-US" dirty="0"/>
              <a:t>In June 2015 a new specialist emergency care hospital was opened in </a:t>
            </a:r>
            <a:r>
              <a:rPr lang="en-US" dirty="0" err="1">
                <a:solidFill>
                  <a:srgbClr val="E30514"/>
                </a:solidFill>
              </a:rPr>
              <a:t>Cramlington</a:t>
            </a:r>
            <a:r>
              <a:rPr lang="en-US" dirty="0">
                <a:solidFill>
                  <a:srgbClr val="E30514"/>
                </a:solidFill>
              </a:rPr>
              <a:t>, </a:t>
            </a:r>
            <a:r>
              <a:rPr lang="en-US" dirty="0"/>
              <a:t>Northumberland and three existing A&amp;Es in </a:t>
            </a:r>
            <a:r>
              <a:rPr lang="en-US" dirty="0">
                <a:solidFill>
                  <a:srgbClr val="008000"/>
                </a:solidFill>
              </a:rPr>
              <a:t>North </a:t>
            </a:r>
            <a:r>
              <a:rPr lang="en-US" dirty="0" err="1">
                <a:solidFill>
                  <a:srgbClr val="008000"/>
                </a:solidFill>
              </a:rPr>
              <a:t>Tyneside</a:t>
            </a:r>
            <a:r>
              <a:rPr lang="en-US" dirty="0"/>
              <a:t>, </a:t>
            </a:r>
            <a:r>
              <a:rPr lang="en-US" dirty="0" err="1">
                <a:solidFill>
                  <a:srgbClr val="008000"/>
                </a:solidFill>
              </a:rPr>
              <a:t>Hexham</a:t>
            </a:r>
            <a:r>
              <a:rPr lang="en-US" dirty="0"/>
              <a:t> and </a:t>
            </a:r>
            <a:r>
              <a:rPr lang="en-US" dirty="0" err="1">
                <a:solidFill>
                  <a:srgbClr val="008000"/>
                </a:solidFill>
              </a:rPr>
              <a:t>Wansbeck</a:t>
            </a:r>
            <a:r>
              <a:rPr lang="en-US" dirty="0"/>
              <a:t> were gradually refocused on providing care for minor injuries</a:t>
            </a:r>
          </a:p>
          <a:p>
            <a:pPr lvl="2">
              <a:buSzTx/>
            </a:pPr>
            <a:r>
              <a:rPr lang="en-US" dirty="0"/>
              <a:t>Hospital activity in Northumberland CCG was compared to that of a </a:t>
            </a:r>
            <a:r>
              <a:rPr lang="en-US" i="1" dirty="0"/>
              <a:t>synthetic</a:t>
            </a:r>
            <a:r>
              <a:rPr lang="en-US" dirty="0"/>
              <a:t> control area formed by combining data from comparable CCGs in other parts of England. </a:t>
            </a:r>
          </a:p>
          <a:p>
            <a:endParaRPr lang="en-US" dirty="0"/>
          </a:p>
          <a:p>
            <a:endParaRPr lang="en-GB" dirty="0"/>
          </a:p>
        </p:txBody>
      </p:sp>
      <p:grpSp>
        <p:nvGrpSpPr>
          <p:cNvPr id="19" name="Group 18"/>
          <p:cNvGrpSpPr/>
          <p:nvPr/>
        </p:nvGrpSpPr>
        <p:grpSpPr>
          <a:xfrm>
            <a:off x="6488524" y="1674614"/>
            <a:ext cx="2453780" cy="3317467"/>
            <a:chOff x="5358502" y="659368"/>
            <a:chExt cx="3407968" cy="4358742"/>
          </a:xfrm>
        </p:grpSpPr>
        <p:pic>
          <p:nvPicPr>
            <p:cNvPr id="20" name="Content Placeholder 6">
              <a:extLst>
                <a:ext uri="{FF2B5EF4-FFF2-40B4-BE49-F238E27FC236}">
                  <a16:creationId xmlns:a16="http://schemas.microsoft.com/office/drawing/2014/main" id="{C2D6F8E7-44B5-44CA-A6AA-3D726058F7C9}"/>
                </a:ext>
              </a:extLst>
            </p:cNvPr>
            <p:cNvPicPr>
              <a:picLocks noChangeAspect="1"/>
            </p:cNvPicPr>
            <p:nvPr/>
          </p:nvPicPr>
          <p:blipFill>
            <a:blip r:embed="rId3"/>
            <a:stretch>
              <a:fillRect/>
            </a:stretch>
          </p:blipFill>
          <p:spPr>
            <a:xfrm>
              <a:off x="5358502" y="659368"/>
              <a:ext cx="3407968" cy="4358742"/>
            </a:xfrm>
            <a:prstGeom prst="rect">
              <a:avLst/>
            </a:prstGeom>
          </p:spPr>
        </p:pic>
        <p:sp>
          <p:nvSpPr>
            <p:cNvPr id="21" name="Star: 5 Points 6">
              <a:extLst>
                <a:ext uri="{FF2B5EF4-FFF2-40B4-BE49-F238E27FC236}">
                  <a16:creationId xmlns:a16="http://schemas.microsoft.com/office/drawing/2014/main" id="{575F5D7C-47A1-43A8-AEEE-674FA8F387CD}"/>
                </a:ext>
              </a:extLst>
            </p:cNvPr>
            <p:cNvSpPr/>
            <p:nvPr/>
          </p:nvSpPr>
          <p:spPr>
            <a:xfrm>
              <a:off x="6768878" y="3897759"/>
              <a:ext cx="360000" cy="360040"/>
            </a:xfrm>
            <a:prstGeom prst="star5">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l"/>
              <a:endParaRPr lang="en-GB" sz="3000" dirty="0">
                <a:solidFill>
                  <a:schemeClr val="accent1"/>
                </a:solidFill>
                <a:latin typeface="Univers LT Std 65 Bold"/>
                <a:cs typeface="Univers LT Std 65 Bold"/>
              </a:endParaRPr>
            </a:p>
          </p:txBody>
        </p:sp>
        <p:sp>
          <p:nvSpPr>
            <p:cNvPr id="22" name="Star: 5 Points 7">
              <a:extLst>
                <a:ext uri="{FF2B5EF4-FFF2-40B4-BE49-F238E27FC236}">
                  <a16:creationId xmlns:a16="http://schemas.microsoft.com/office/drawing/2014/main" id="{1E39A6AC-58BA-4FFF-B28D-D5F17D66CF56}"/>
                </a:ext>
              </a:extLst>
            </p:cNvPr>
            <p:cNvSpPr/>
            <p:nvPr/>
          </p:nvSpPr>
          <p:spPr>
            <a:xfrm>
              <a:off x="7947217" y="3083230"/>
              <a:ext cx="360000" cy="360040"/>
            </a:xfrm>
            <a:prstGeom prst="star5">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l"/>
              <a:endParaRPr lang="en-GB" sz="3000" dirty="0">
                <a:solidFill>
                  <a:schemeClr val="accent1"/>
                </a:solidFill>
                <a:latin typeface="Univers LT Std 65 Bold"/>
                <a:cs typeface="Univers LT Std 65 Bold"/>
              </a:endParaRPr>
            </a:p>
          </p:txBody>
        </p:sp>
        <p:sp>
          <p:nvSpPr>
            <p:cNvPr id="23" name="Star: 5 Points 8">
              <a:extLst>
                <a:ext uri="{FF2B5EF4-FFF2-40B4-BE49-F238E27FC236}">
                  <a16:creationId xmlns:a16="http://schemas.microsoft.com/office/drawing/2014/main" id="{07EB846F-95B6-4A7A-9159-97942B4F8E53}"/>
                </a:ext>
              </a:extLst>
            </p:cNvPr>
            <p:cNvSpPr/>
            <p:nvPr/>
          </p:nvSpPr>
          <p:spPr>
            <a:xfrm>
              <a:off x="8144148" y="3746533"/>
              <a:ext cx="360000" cy="360040"/>
            </a:xfrm>
            <a:prstGeom prst="star5">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l"/>
              <a:endParaRPr lang="en-GB" sz="3000" dirty="0">
                <a:solidFill>
                  <a:schemeClr val="accent1"/>
                </a:solidFill>
                <a:latin typeface="Univers LT Std 65 Bold"/>
                <a:cs typeface="Univers LT Std 65 Bold"/>
              </a:endParaRPr>
            </a:p>
          </p:txBody>
        </p:sp>
        <p:sp>
          <p:nvSpPr>
            <p:cNvPr id="24" name="Star: 5 Points 9">
              <a:extLst>
                <a:ext uri="{FF2B5EF4-FFF2-40B4-BE49-F238E27FC236}">
                  <a16:creationId xmlns:a16="http://schemas.microsoft.com/office/drawing/2014/main" id="{4AB2FAA3-A722-4E83-92C3-8288814AC546}"/>
                </a:ext>
              </a:extLst>
            </p:cNvPr>
            <p:cNvSpPr/>
            <p:nvPr/>
          </p:nvSpPr>
          <p:spPr>
            <a:xfrm>
              <a:off x="7901954" y="3501989"/>
              <a:ext cx="360000" cy="360040"/>
            </a:xfrm>
            <a:prstGeom prst="star5">
              <a:avLst/>
            </a:prstGeom>
            <a:solidFill>
              <a:srgbClr val="E30514"/>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l"/>
              <a:endParaRPr lang="en-GB" sz="3000" dirty="0">
                <a:solidFill>
                  <a:schemeClr val="accent1"/>
                </a:solidFill>
                <a:latin typeface="Univers LT Std 65 Bold"/>
                <a:cs typeface="Univers LT Std 65 Bold"/>
              </a:endParaRPr>
            </a:p>
          </p:txBody>
        </p:sp>
      </p:grpSp>
    </p:spTree>
    <p:extLst>
      <p:ext uri="{BB962C8B-B14F-4D97-AF65-F5344CB8AC3E}">
        <p14:creationId xmlns:p14="http://schemas.microsoft.com/office/powerpoint/2010/main" val="386109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29CD-F579-471C-B51A-403F6E0874D1}"/>
              </a:ext>
            </a:extLst>
          </p:cNvPr>
          <p:cNvSpPr>
            <a:spLocks noGrp="1"/>
          </p:cNvSpPr>
          <p:nvPr>
            <p:ph type="title"/>
          </p:nvPr>
        </p:nvSpPr>
        <p:spPr/>
        <p:txBody>
          <a:bodyPr/>
          <a:lstStyle/>
          <a:p>
            <a:r>
              <a:rPr lang="en-US" dirty="0"/>
              <a:t>Example 2: Methods</a:t>
            </a:r>
            <a:endParaRPr lang="en-GB" dirty="0"/>
          </a:p>
        </p:txBody>
      </p:sp>
      <p:sp>
        <p:nvSpPr>
          <p:cNvPr id="3" name="Content Placeholder 2">
            <a:extLst>
              <a:ext uri="{FF2B5EF4-FFF2-40B4-BE49-F238E27FC236}">
                <a16:creationId xmlns:a16="http://schemas.microsoft.com/office/drawing/2014/main" id="{25DDCB1A-4311-4704-9E29-3B7BACA9F935}"/>
              </a:ext>
            </a:extLst>
          </p:cNvPr>
          <p:cNvSpPr>
            <a:spLocks noGrp="1"/>
          </p:cNvSpPr>
          <p:nvPr>
            <p:ph idx="1"/>
          </p:nvPr>
        </p:nvSpPr>
        <p:spPr>
          <a:xfrm>
            <a:off x="360000" y="1349999"/>
            <a:ext cx="4917937" cy="3456000"/>
          </a:xfrm>
        </p:spPr>
        <p:txBody>
          <a:bodyPr/>
          <a:lstStyle/>
          <a:p>
            <a:pPr marL="0" lvl="2" indent="0">
              <a:buNone/>
            </a:pPr>
            <a:r>
              <a:rPr lang="en-US" b="1" dirty="0">
                <a:solidFill>
                  <a:srgbClr val="FF0000"/>
                </a:solidFill>
              </a:rPr>
              <a:t>Selecting a donor pool: </a:t>
            </a:r>
            <a:r>
              <a:rPr lang="en-US" dirty="0"/>
              <a:t>20 CCGs with similar values of </a:t>
            </a:r>
            <a:endParaRPr lang="en-US" b="1" dirty="0">
              <a:solidFill>
                <a:srgbClr val="FF0000"/>
              </a:solidFill>
            </a:endParaRPr>
          </a:p>
          <a:p>
            <a:pPr lvl="2"/>
            <a:r>
              <a:rPr lang="en-US" sz="1600" dirty="0"/>
              <a:t>Age, gender, ethnicity</a:t>
            </a:r>
          </a:p>
          <a:p>
            <a:pPr lvl="2"/>
            <a:r>
              <a:rPr lang="en-US" sz="1600" dirty="0"/>
              <a:t>Education level</a:t>
            </a:r>
          </a:p>
          <a:p>
            <a:pPr lvl="2"/>
            <a:r>
              <a:rPr lang="en-US" sz="1600" dirty="0"/>
              <a:t>Population density</a:t>
            </a:r>
          </a:p>
          <a:p>
            <a:pPr lvl="2"/>
            <a:r>
              <a:rPr lang="en-US" sz="1600" dirty="0"/>
              <a:t>Socioeconomic and health deprivation</a:t>
            </a:r>
          </a:p>
          <a:p>
            <a:pPr lvl="2"/>
            <a:r>
              <a:rPr lang="en-US" sz="1600" dirty="0"/>
              <a:t>Number of GPs and care home beds</a:t>
            </a:r>
          </a:p>
          <a:p>
            <a:pPr lvl="2"/>
            <a:r>
              <a:rPr lang="en-US" sz="1600" dirty="0"/>
              <a:t>QOF achievement score</a:t>
            </a:r>
          </a:p>
          <a:p>
            <a:pPr lvl="2"/>
            <a:r>
              <a:rPr lang="en-US" sz="1600" dirty="0"/>
              <a:t>Disease prevalence and comorbidities</a:t>
            </a:r>
          </a:p>
          <a:p>
            <a:pPr lvl="2"/>
            <a:r>
              <a:rPr lang="en-US" sz="1600" dirty="0"/>
              <a:t>Hospital utilisation</a:t>
            </a:r>
          </a:p>
          <a:p>
            <a:endParaRPr lang="en-GB" dirty="0"/>
          </a:p>
        </p:txBody>
      </p:sp>
      <p:pic>
        <p:nvPicPr>
          <p:cNvPr id="6" name="Content Placeholder 9">
            <a:extLst>
              <a:ext uri="{FF2B5EF4-FFF2-40B4-BE49-F238E27FC236}">
                <a16:creationId xmlns:a16="http://schemas.microsoft.com/office/drawing/2014/main" id="{072F059C-2045-4AD4-8801-687AB0305CFB}"/>
              </a:ext>
            </a:extLst>
          </p:cNvPr>
          <p:cNvPicPr>
            <a:picLocks noChangeAspect="1"/>
          </p:cNvPicPr>
          <p:nvPr/>
        </p:nvPicPr>
        <p:blipFill>
          <a:blip r:embed="rId3"/>
          <a:stretch>
            <a:fillRect/>
          </a:stretch>
        </p:blipFill>
        <p:spPr>
          <a:xfrm>
            <a:off x="5498432" y="1243329"/>
            <a:ext cx="3268038" cy="3682430"/>
          </a:xfrm>
          <a:prstGeom prst="rect">
            <a:avLst/>
          </a:prstGeom>
        </p:spPr>
      </p:pic>
    </p:spTree>
    <p:extLst>
      <p:ext uri="{BB962C8B-B14F-4D97-AF65-F5344CB8AC3E}">
        <p14:creationId xmlns:p14="http://schemas.microsoft.com/office/powerpoint/2010/main" val="365018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5135572" y="1180829"/>
            <a:ext cx="3802195" cy="590025"/>
            <a:chOff x="4304704" y="1047702"/>
            <a:chExt cx="3802195" cy="604593"/>
          </a:xfrm>
        </p:grpSpPr>
        <p:pic>
          <p:nvPicPr>
            <p:cNvPr id="9" name="Picture 8">
              <a:extLst>
                <a:ext uri="{FF2B5EF4-FFF2-40B4-BE49-F238E27FC236}">
                  <a16:creationId xmlns:a16="http://schemas.microsoft.com/office/drawing/2014/main" id="{A8D2D4D4-0982-4021-9AEC-08F46F17F9AD}"/>
                </a:ext>
              </a:extLst>
            </p:cNvPr>
            <p:cNvPicPr>
              <a:picLocks noChangeAspect="1"/>
            </p:cNvPicPr>
            <p:nvPr/>
          </p:nvPicPr>
          <p:blipFill rotWithShape="1">
            <a:blip r:embed="rId3"/>
            <a:srcRect r="48514"/>
            <a:stretch/>
          </p:blipFill>
          <p:spPr>
            <a:xfrm>
              <a:off x="4304704" y="1047702"/>
              <a:ext cx="2063133" cy="604593"/>
            </a:xfrm>
            <a:prstGeom prst="rect">
              <a:avLst/>
            </a:prstGeom>
          </p:spPr>
        </p:pic>
        <p:pic>
          <p:nvPicPr>
            <p:cNvPr id="10" name="Picture 9">
              <a:extLst>
                <a:ext uri="{FF2B5EF4-FFF2-40B4-BE49-F238E27FC236}">
                  <a16:creationId xmlns:a16="http://schemas.microsoft.com/office/drawing/2014/main" id="{20AEB232-FAC2-435A-9422-D8856B5B5D37}"/>
                </a:ext>
              </a:extLst>
            </p:cNvPr>
            <p:cNvPicPr>
              <a:picLocks noChangeAspect="1"/>
            </p:cNvPicPr>
            <p:nvPr/>
          </p:nvPicPr>
          <p:blipFill rotWithShape="1">
            <a:blip r:embed="rId3"/>
            <a:srcRect l="48514" t="16667"/>
            <a:stretch/>
          </p:blipFill>
          <p:spPr>
            <a:xfrm>
              <a:off x="6008777" y="1125355"/>
              <a:ext cx="2098122" cy="512372"/>
            </a:xfrm>
            <a:prstGeom prst="rect">
              <a:avLst/>
            </a:prstGeom>
          </p:spPr>
        </p:pic>
      </p:grpSp>
      <p:sp>
        <p:nvSpPr>
          <p:cNvPr id="2" name="Title 1">
            <a:extLst>
              <a:ext uri="{FF2B5EF4-FFF2-40B4-BE49-F238E27FC236}">
                <a16:creationId xmlns:a16="http://schemas.microsoft.com/office/drawing/2014/main" id="{AB2D4CC2-DDAE-4E1C-AF83-B342CEF14227}"/>
              </a:ext>
            </a:extLst>
          </p:cNvPr>
          <p:cNvSpPr>
            <a:spLocks noGrp="1"/>
          </p:cNvSpPr>
          <p:nvPr>
            <p:ph type="title"/>
          </p:nvPr>
        </p:nvSpPr>
        <p:spPr>
          <a:xfrm>
            <a:off x="360001" y="621430"/>
            <a:ext cx="8406469" cy="470898"/>
          </a:xfrm>
        </p:spPr>
        <p:txBody>
          <a:bodyPr/>
          <a:lstStyle/>
          <a:p>
            <a:r>
              <a:rPr lang="en-US" dirty="0"/>
              <a:t>Example 2| Methods continued</a:t>
            </a:r>
            <a:endParaRPr lang="en-GB" dirty="0"/>
          </a:p>
        </p:txBody>
      </p:sp>
      <p:sp>
        <p:nvSpPr>
          <p:cNvPr id="3" name="Content Placeholder 2">
            <a:extLst>
              <a:ext uri="{FF2B5EF4-FFF2-40B4-BE49-F238E27FC236}">
                <a16:creationId xmlns:a16="http://schemas.microsoft.com/office/drawing/2014/main" id="{7D1200C9-8797-4C6F-93CA-581476EB7943}"/>
              </a:ext>
            </a:extLst>
          </p:cNvPr>
          <p:cNvSpPr>
            <a:spLocks noGrp="1"/>
          </p:cNvSpPr>
          <p:nvPr>
            <p:ph idx="1"/>
          </p:nvPr>
        </p:nvSpPr>
        <p:spPr/>
        <p:txBody>
          <a:bodyPr/>
          <a:lstStyle/>
          <a:p>
            <a:r>
              <a:rPr lang="en-GB" b="1" dirty="0">
                <a:solidFill>
                  <a:srgbClr val="FF0000"/>
                </a:solidFill>
              </a:rPr>
              <a:t>Selecting the synthetic control:</a:t>
            </a:r>
          </a:p>
        </p:txBody>
      </p:sp>
      <p:grpSp>
        <p:nvGrpSpPr>
          <p:cNvPr id="11" name="Group 10"/>
          <p:cNvGrpSpPr/>
          <p:nvPr/>
        </p:nvGrpSpPr>
        <p:grpSpPr>
          <a:xfrm>
            <a:off x="4419386" y="1788429"/>
            <a:ext cx="3877821" cy="3062037"/>
            <a:chOff x="360002" y="1811220"/>
            <a:chExt cx="3877821" cy="3062037"/>
          </a:xfrm>
        </p:grpSpPr>
        <p:pic>
          <p:nvPicPr>
            <p:cNvPr id="6" name="Content Placeholder 5">
              <a:extLst>
                <a:ext uri="{FF2B5EF4-FFF2-40B4-BE49-F238E27FC236}">
                  <a16:creationId xmlns:a16="http://schemas.microsoft.com/office/drawing/2014/main" id="{75FB9389-2EDB-404D-874D-EA249427A0A5}"/>
                </a:ext>
              </a:extLst>
            </p:cNvPr>
            <p:cNvPicPr>
              <a:picLocks noChangeAspect="1"/>
            </p:cNvPicPr>
            <p:nvPr/>
          </p:nvPicPr>
          <p:blipFill>
            <a:blip r:embed="rId4"/>
            <a:stretch>
              <a:fillRect/>
            </a:stretch>
          </p:blipFill>
          <p:spPr>
            <a:xfrm>
              <a:off x="360002" y="1811220"/>
              <a:ext cx="3877821" cy="3062037"/>
            </a:xfrm>
            <a:prstGeom prst="rect">
              <a:avLst/>
            </a:prstGeom>
          </p:spPr>
        </p:pic>
        <p:sp>
          <p:nvSpPr>
            <p:cNvPr id="8" name="Rectangle 7">
              <a:extLst>
                <a:ext uri="{FF2B5EF4-FFF2-40B4-BE49-F238E27FC236}">
                  <a16:creationId xmlns:a16="http://schemas.microsoft.com/office/drawing/2014/main" id="{67C56B0E-E451-49F8-804F-D3F741481D56}"/>
                </a:ext>
              </a:extLst>
            </p:cNvPr>
            <p:cNvSpPr/>
            <p:nvPr/>
          </p:nvSpPr>
          <p:spPr>
            <a:xfrm>
              <a:off x="3340020" y="2368046"/>
              <a:ext cx="897803" cy="22046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l"/>
              <a:endParaRPr lang="en-GB" sz="3000" dirty="0">
                <a:solidFill>
                  <a:schemeClr val="accent1"/>
                </a:solidFill>
                <a:latin typeface="Univers LT Std 65 Bold"/>
                <a:cs typeface="Univers LT Std 65 Bold"/>
              </a:endParaRPr>
            </a:p>
          </p:txBody>
        </p:sp>
      </p:grpSp>
      <p:sp>
        <p:nvSpPr>
          <p:cNvPr id="7" name="Content Placeholder 2">
            <a:extLst>
              <a:ext uri="{FF2B5EF4-FFF2-40B4-BE49-F238E27FC236}">
                <a16:creationId xmlns:a16="http://schemas.microsoft.com/office/drawing/2014/main" id="{9A556241-AEB8-42DE-A838-1412252D635C}"/>
              </a:ext>
            </a:extLst>
          </p:cNvPr>
          <p:cNvSpPr txBox="1">
            <a:spLocks/>
          </p:cNvSpPr>
          <p:nvPr/>
        </p:nvSpPr>
        <p:spPr>
          <a:xfrm>
            <a:off x="360001" y="2003821"/>
            <a:ext cx="3352204" cy="2332473"/>
          </a:xfrm>
          <a:prstGeom prst="rect">
            <a:avLst/>
          </a:prstGeom>
          <a:solidFill>
            <a:srgbClr val="E2DED8"/>
          </a:solidFill>
        </p:spPr>
        <p:txBody>
          <a:bodyPr vert="horz" lIns="0" tIns="0" rIns="0" bIns="0" rtlCol="0">
            <a:noAutofit/>
          </a:bodyPr>
          <a:lstStyle>
            <a:lvl1pPr marL="0" indent="0" algn="l" defTabSz="457200" rtl="0" eaLnBrk="1" latinLnBrk="0" hangingPunct="1">
              <a:spcBef>
                <a:spcPts val="1000"/>
              </a:spcBef>
              <a:spcAft>
                <a:spcPts val="0"/>
              </a:spcAft>
              <a:buFont typeface="Arial"/>
              <a:buNone/>
              <a:defRPr sz="2400" kern="1200">
                <a:solidFill>
                  <a:schemeClr val="tx1"/>
                </a:solidFill>
                <a:latin typeface="+mn-lt"/>
                <a:ea typeface="+mn-ea"/>
                <a:cs typeface="+mn-cs"/>
              </a:defRPr>
            </a:lvl1pPr>
            <a:lvl2pPr marL="0" indent="0" algn="l" defTabSz="457200" rtl="0" eaLnBrk="1" latinLnBrk="0" hangingPunct="1">
              <a:spcBef>
                <a:spcPts val="1000"/>
              </a:spcBef>
              <a:spcAft>
                <a:spcPts val="0"/>
              </a:spcAft>
              <a:buFont typeface="Arial"/>
              <a:buNone/>
              <a:defRPr sz="2400" b="1" kern="1200">
                <a:solidFill>
                  <a:schemeClr val="tx2"/>
                </a:solidFill>
                <a:latin typeface="+mn-lt"/>
                <a:ea typeface="+mn-ea"/>
                <a:cs typeface="+mn-cs"/>
              </a:defRPr>
            </a:lvl2pPr>
            <a:lvl3pPr marL="288000" indent="-288000" algn="l" defTabSz="457200" rtl="0" eaLnBrk="1" latinLnBrk="0" hangingPunct="1">
              <a:spcBef>
                <a:spcPts val="1000"/>
              </a:spcBef>
              <a:spcAft>
                <a:spcPts val="0"/>
              </a:spcAft>
              <a:buSzPct val="120000"/>
              <a:buFont typeface="Arial" panose="020B0604020202020204" pitchFamily="34" charset="0"/>
              <a:buChar char="•"/>
              <a:defRPr sz="2400" kern="1200">
                <a:solidFill>
                  <a:schemeClr val="tx1"/>
                </a:solidFill>
                <a:latin typeface="+mn-lt"/>
                <a:ea typeface="+mn-ea"/>
                <a:cs typeface="+mn-cs"/>
              </a:defRPr>
            </a:lvl3pPr>
            <a:lvl4pPr marL="1152000" indent="-288000" algn="l" defTabSz="457200" rtl="0" eaLnBrk="1" latinLnBrk="0" hangingPunct="1">
              <a:spcBef>
                <a:spcPts val="0"/>
              </a:spcBef>
              <a:spcAft>
                <a:spcPts val="500"/>
              </a:spcAft>
              <a:buSzPct val="120000"/>
              <a:buFont typeface="Arial" panose="020B0604020202020204" pitchFamily="34" charset="0"/>
              <a:buChar char="•"/>
              <a:defRPr sz="2400" kern="1200">
                <a:solidFill>
                  <a:schemeClr val="tx1"/>
                </a:solidFill>
                <a:latin typeface="+mn-lt"/>
                <a:ea typeface="+mn-ea"/>
                <a:cs typeface="+mn-cs"/>
              </a:defRPr>
            </a:lvl4pPr>
            <a:lvl5pPr marL="1944000" indent="-288000" algn="l" defTabSz="457200" rtl="0" eaLnBrk="1" latinLnBrk="0" hangingPunct="1">
              <a:spcBef>
                <a:spcPts val="0"/>
              </a:spcBef>
              <a:spcAft>
                <a:spcPts val="1000"/>
              </a:spcAft>
              <a:buFont typeface="Arial" panose="020B0604020202020204" pitchFamily="34" charset="0"/>
              <a:buChar char="−"/>
              <a:tabLst/>
              <a:defRPr sz="2400" kern="1200">
                <a:solidFill>
                  <a:schemeClr val="tx1"/>
                </a:solidFill>
                <a:latin typeface="+mn-lt"/>
                <a:ea typeface="+mn-ea"/>
                <a:cs typeface="+mn-cs"/>
              </a:defRPr>
            </a:lvl5pPr>
            <a:lvl6pPr marL="288000" indent="-288000" algn="l" defTabSz="457200" rtl="0" eaLnBrk="1" latinLnBrk="0" hangingPunct="1">
              <a:spcBef>
                <a:spcPts val="500"/>
              </a:spcBef>
              <a:buFont typeface="Wingdings" charset="2"/>
              <a:buAutoNum type="arabicPlain"/>
              <a:defRPr sz="2400" kern="1200">
                <a:solidFill>
                  <a:schemeClr val="tx1"/>
                </a:solidFill>
                <a:latin typeface="+mn-lt"/>
                <a:ea typeface="+mn-ea"/>
                <a:cs typeface="+mn-cs"/>
              </a:defRPr>
            </a:lvl6pPr>
            <a:lvl7pPr marL="0" indent="0" algn="l" defTabSz="457200" rtl="0" eaLnBrk="1" latinLnBrk="0" hangingPunct="1">
              <a:spcBef>
                <a:spcPts val="500"/>
              </a:spcBef>
              <a:buFont typeface="Arial"/>
              <a:buNone/>
              <a:defRPr sz="1800" kern="1200">
                <a:solidFill>
                  <a:schemeClr val="tx1"/>
                </a:solidFill>
                <a:latin typeface="+mn-lt"/>
                <a:ea typeface="+mn-ea"/>
                <a:cs typeface="+mn-cs"/>
              </a:defRPr>
            </a:lvl7pPr>
            <a:lvl8pPr marL="0" indent="0" algn="l" defTabSz="457200" rtl="0" eaLnBrk="1" latinLnBrk="0" hangingPunct="1">
              <a:spcBef>
                <a:spcPts val="500"/>
              </a:spcBef>
              <a:buFont typeface="Arial"/>
              <a:buNone/>
              <a:defRPr sz="1800" b="1" kern="1200">
                <a:solidFill>
                  <a:schemeClr val="tx1"/>
                </a:solidFill>
                <a:latin typeface="+mn-lt"/>
                <a:ea typeface="+mn-ea"/>
                <a:cs typeface="+mn-cs"/>
              </a:defRPr>
            </a:lvl8pPr>
            <a:lvl9pPr marL="288000" indent="-288000" algn="l" defTabSz="457200" rtl="0" eaLnBrk="1" latinLnBrk="0" hangingPunct="1">
              <a:spcBef>
                <a:spcPts val="500"/>
              </a:spcBef>
              <a:buFont typeface="Arial"/>
              <a:buChar char="•"/>
              <a:defRPr sz="1800" kern="1200">
                <a:solidFill>
                  <a:schemeClr val="tx1"/>
                </a:solidFill>
                <a:latin typeface="+mn-lt"/>
                <a:ea typeface="+mn-ea"/>
                <a:cs typeface="+mn-cs"/>
              </a:defRPr>
            </a:lvl9pPr>
          </a:lstStyle>
          <a:p>
            <a:r>
              <a:rPr lang="en-US" sz="1800" dirty="0"/>
              <a:t>33% Heywood, Middleton and Rochdale</a:t>
            </a:r>
          </a:p>
          <a:p>
            <a:r>
              <a:rPr lang="en-US" sz="1800" dirty="0"/>
              <a:t>39% Doncaster</a:t>
            </a:r>
          </a:p>
          <a:p>
            <a:r>
              <a:rPr lang="en-US" sz="1800" dirty="0"/>
              <a:t>27% North Derbyshire</a:t>
            </a:r>
          </a:p>
          <a:p>
            <a:r>
              <a:rPr lang="en-US" sz="1800" dirty="0"/>
              <a:t>1% Birmingham South and Central</a:t>
            </a:r>
          </a:p>
        </p:txBody>
      </p:sp>
    </p:spTree>
    <p:extLst>
      <p:ext uri="{BB962C8B-B14F-4D97-AF65-F5344CB8AC3E}">
        <p14:creationId xmlns:p14="http://schemas.microsoft.com/office/powerpoint/2010/main" val="292839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D4CC2-DDAE-4E1C-AF83-B342CEF14227}"/>
              </a:ext>
            </a:extLst>
          </p:cNvPr>
          <p:cNvSpPr>
            <a:spLocks noGrp="1"/>
          </p:cNvSpPr>
          <p:nvPr>
            <p:ph type="title"/>
          </p:nvPr>
        </p:nvSpPr>
        <p:spPr/>
        <p:txBody>
          <a:bodyPr/>
          <a:lstStyle/>
          <a:p>
            <a:r>
              <a:rPr lang="en-US" dirty="0"/>
              <a:t>Example 2| Methods continued</a:t>
            </a:r>
            <a:endParaRPr lang="en-GB" dirty="0"/>
          </a:p>
        </p:txBody>
      </p:sp>
      <p:sp>
        <p:nvSpPr>
          <p:cNvPr id="3" name="Content Placeholder 2">
            <a:extLst>
              <a:ext uri="{FF2B5EF4-FFF2-40B4-BE49-F238E27FC236}">
                <a16:creationId xmlns:a16="http://schemas.microsoft.com/office/drawing/2014/main" id="{7D1200C9-8797-4C6F-93CA-581476EB7943}"/>
              </a:ext>
            </a:extLst>
          </p:cNvPr>
          <p:cNvSpPr>
            <a:spLocks noGrp="1"/>
          </p:cNvSpPr>
          <p:nvPr>
            <p:ph idx="1"/>
          </p:nvPr>
        </p:nvSpPr>
        <p:spPr>
          <a:xfrm>
            <a:off x="360000" y="1219445"/>
            <a:ext cx="7192268" cy="3456000"/>
          </a:xfrm>
        </p:spPr>
        <p:txBody>
          <a:bodyPr/>
          <a:lstStyle/>
          <a:p>
            <a:r>
              <a:rPr lang="en-GB" b="1" dirty="0">
                <a:solidFill>
                  <a:srgbClr val="FF0000"/>
                </a:solidFill>
              </a:rPr>
              <a:t>Estimating the impact:</a:t>
            </a:r>
          </a:p>
        </p:txBody>
      </p:sp>
      <p:grpSp>
        <p:nvGrpSpPr>
          <p:cNvPr id="10" name="Group 9"/>
          <p:cNvGrpSpPr/>
          <p:nvPr/>
        </p:nvGrpSpPr>
        <p:grpSpPr>
          <a:xfrm>
            <a:off x="502437" y="1670312"/>
            <a:ext cx="3802195" cy="590025"/>
            <a:chOff x="4304704" y="1047702"/>
            <a:chExt cx="3802195" cy="604593"/>
          </a:xfrm>
        </p:grpSpPr>
        <p:pic>
          <p:nvPicPr>
            <p:cNvPr id="12" name="Picture 11">
              <a:extLst>
                <a:ext uri="{FF2B5EF4-FFF2-40B4-BE49-F238E27FC236}">
                  <a16:creationId xmlns:a16="http://schemas.microsoft.com/office/drawing/2014/main" id="{20AEB232-FAC2-435A-9422-D8856B5B5D37}"/>
                </a:ext>
              </a:extLst>
            </p:cNvPr>
            <p:cNvPicPr>
              <a:picLocks noChangeAspect="1"/>
            </p:cNvPicPr>
            <p:nvPr/>
          </p:nvPicPr>
          <p:blipFill rotWithShape="1">
            <a:blip r:embed="rId3"/>
            <a:srcRect l="48514" t="16667"/>
            <a:stretch/>
          </p:blipFill>
          <p:spPr>
            <a:xfrm>
              <a:off x="6008777" y="1125355"/>
              <a:ext cx="2098122" cy="512372"/>
            </a:xfrm>
            <a:prstGeom prst="rect">
              <a:avLst/>
            </a:prstGeom>
          </p:spPr>
        </p:pic>
        <p:pic>
          <p:nvPicPr>
            <p:cNvPr id="11" name="Picture 10">
              <a:extLst>
                <a:ext uri="{FF2B5EF4-FFF2-40B4-BE49-F238E27FC236}">
                  <a16:creationId xmlns:a16="http://schemas.microsoft.com/office/drawing/2014/main" id="{A8D2D4D4-0982-4021-9AEC-08F46F17F9AD}"/>
                </a:ext>
              </a:extLst>
            </p:cNvPr>
            <p:cNvPicPr>
              <a:picLocks noChangeAspect="1"/>
            </p:cNvPicPr>
            <p:nvPr/>
          </p:nvPicPr>
          <p:blipFill rotWithShape="1">
            <a:blip r:embed="rId3"/>
            <a:srcRect r="48514"/>
            <a:stretch/>
          </p:blipFill>
          <p:spPr>
            <a:xfrm>
              <a:off x="4304704" y="1047702"/>
              <a:ext cx="2063133" cy="604593"/>
            </a:xfrm>
            <a:prstGeom prst="rect">
              <a:avLst/>
            </a:prstGeom>
          </p:spPr>
        </p:pic>
      </p:grpSp>
      <p:pic>
        <p:nvPicPr>
          <p:cNvPr id="9" name="Content Placeholder 5">
            <a:extLst>
              <a:ext uri="{FF2B5EF4-FFF2-40B4-BE49-F238E27FC236}">
                <a16:creationId xmlns:a16="http://schemas.microsoft.com/office/drawing/2014/main" id="{A56EDA4B-022C-4142-8BC8-D933EA5AD91E}"/>
              </a:ext>
            </a:extLst>
          </p:cNvPr>
          <p:cNvPicPr>
            <a:picLocks noChangeAspect="1"/>
          </p:cNvPicPr>
          <p:nvPr/>
        </p:nvPicPr>
        <p:blipFill>
          <a:blip r:embed="rId4"/>
          <a:stretch>
            <a:fillRect/>
          </a:stretch>
        </p:blipFill>
        <p:spPr>
          <a:xfrm>
            <a:off x="502437" y="2200364"/>
            <a:ext cx="3299825" cy="2605635"/>
          </a:xfrm>
          <a:prstGeom prst="rect">
            <a:avLst/>
          </a:prstGeom>
        </p:spPr>
      </p:pic>
      <p:sp>
        <p:nvSpPr>
          <p:cNvPr id="16" name="Rectangle 15"/>
          <p:cNvSpPr/>
          <p:nvPr/>
        </p:nvSpPr>
        <p:spPr>
          <a:xfrm>
            <a:off x="4304632" y="2284523"/>
            <a:ext cx="4434398" cy="2308324"/>
          </a:xfrm>
          <a:prstGeom prst="rect">
            <a:avLst/>
          </a:prstGeom>
        </p:spPr>
        <p:txBody>
          <a:bodyPr wrap="square">
            <a:spAutoFit/>
          </a:bodyPr>
          <a:lstStyle/>
          <a:p>
            <a:pPr marL="285750" indent="-285750">
              <a:buFont typeface="Arial" panose="020B0604020202020204" pitchFamily="34" charset="0"/>
              <a:buChar char="•"/>
            </a:pPr>
            <a:r>
              <a:rPr lang="en-GB" dirty="0"/>
              <a:t>Differences between red and blue lines  in the post-intervention period indicates an increase in A&amp;E attendances in Northumberland CCG compared to the synthetic control after the opening of the hospital in June 2015. </a:t>
            </a:r>
          </a:p>
          <a:p>
            <a:r>
              <a:rPr lang="en-GB" dirty="0">
                <a:solidFill>
                  <a:srgbClr val="000000"/>
                </a:solidFill>
              </a:rPr>
              <a:t>		</a:t>
            </a:r>
          </a:p>
        </p:txBody>
      </p:sp>
    </p:spTree>
    <p:extLst>
      <p:ext uri="{BB962C8B-B14F-4D97-AF65-F5344CB8AC3E}">
        <p14:creationId xmlns:p14="http://schemas.microsoft.com/office/powerpoint/2010/main" val="21840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D4CC2-DDAE-4E1C-AF83-B342CEF14227}"/>
              </a:ext>
            </a:extLst>
          </p:cNvPr>
          <p:cNvSpPr>
            <a:spLocks noGrp="1"/>
          </p:cNvSpPr>
          <p:nvPr>
            <p:ph type="title"/>
          </p:nvPr>
        </p:nvSpPr>
        <p:spPr>
          <a:xfrm>
            <a:off x="199740" y="621430"/>
            <a:ext cx="8406469" cy="470898"/>
          </a:xfrm>
        </p:spPr>
        <p:txBody>
          <a:bodyPr/>
          <a:lstStyle/>
          <a:p>
            <a:r>
              <a:rPr lang="en-US" dirty="0"/>
              <a:t>Example 2| Results</a:t>
            </a:r>
            <a:endParaRPr lang="en-GB" dirty="0"/>
          </a:p>
        </p:txBody>
      </p:sp>
      <p:grpSp>
        <p:nvGrpSpPr>
          <p:cNvPr id="8" name="Group 7"/>
          <p:cNvGrpSpPr/>
          <p:nvPr/>
        </p:nvGrpSpPr>
        <p:grpSpPr>
          <a:xfrm>
            <a:off x="199740" y="1266920"/>
            <a:ext cx="4364245" cy="3200056"/>
            <a:chOff x="328260" y="1116392"/>
            <a:chExt cx="5487347" cy="4017132"/>
          </a:xfrm>
        </p:grpSpPr>
        <p:pic>
          <p:nvPicPr>
            <p:cNvPr id="6" name="Content Placeholder 5">
              <a:extLst>
                <a:ext uri="{FF2B5EF4-FFF2-40B4-BE49-F238E27FC236}">
                  <a16:creationId xmlns:a16="http://schemas.microsoft.com/office/drawing/2014/main" id="{F4F7F0E3-543F-4FB8-91BD-F62055BBD64A}"/>
                </a:ext>
              </a:extLst>
            </p:cNvPr>
            <p:cNvPicPr>
              <a:picLocks noChangeAspect="1"/>
            </p:cNvPicPr>
            <p:nvPr/>
          </p:nvPicPr>
          <p:blipFill>
            <a:blip r:embed="rId3"/>
            <a:stretch>
              <a:fillRect/>
            </a:stretch>
          </p:blipFill>
          <p:spPr>
            <a:xfrm>
              <a:off x="328260" y="1116392"/>
              <a:ext cx="5487347" cy="4017132"/>
            </a:xfrm>
            <a:prstGeom prst="rect">
              <a:avLst/>
            </a:prstGeom>
          </p:spPr>
        </p:pic>
        <p:sp>
          <p:nvSpPr>
            <p:cNvPr id="7" name="Rectangle 6">
              <a:extLst>
                <a:ext uri="{FF2B5EF4-FFF2-40B4-BE49-F238E27FC236}">
                  <a16:creationId xmlns:a16="http://schemas.microsoft.com/office/drawing/2014/main" id="{E0A22FDE-6DD0-4387-8991-43B6B2A9B028}"/>
                </a:ext>
              </a:extLst>
            </p:cNvPr>
            <p:cNvSpPr/>
            <p:nvPr/>
          </p:nvSpPr>
          <p:spPr>
            <a:xfrm>
              <a:off x="1402738" y="2112472"/>
              <a:ext cx="3848463" cy="402128"/>
            </a:xfrm>
            <a:prstGeom prst="rect">
              <a:avLst/>
            </a:prstGeom>
            <a:noFill/>
            <a:ln w="19050">
              <a:solidFill>
                <a:srgbClr val="E30514"/>
              </a:solidFill>
            </a:ln>
          </p:spPr>
          <p:style>
            <a:lnRef idx="1">
              <a:schemeClr val="accent1"/>
            </a:lnRef>
            <a:fillRef idx="3">
              <a:schemeClr val="accent1"/>
            </a:fillRef>
            <a:effectRef idx="2">
              <a:schemeClr val="accent1"/>
            </a:effectRef>
            <a:fontRef idx="minor">
              <a:schemeClr val="lt1"/>
            </a:fontRef>
          </p:style>
          <p:txBody>
            <a:bodyPr rtlCol="0" anchor="t"/>
            <a:lstStyle/>
            <a:p>
              <a:pPr algn="l"/>
              <a:endParaRPr lang="en-GB" sz="3000" dirty="0">
                <a:solidFill>
                  <a:schemeClr val="accent1"/>
                </a:solidFill>
                <a:latin typeface="Univers LT Std 65 Bold"/>
                <a:cs typeface="Univers LT Std 65 Bold"/>
              </a:endParaRPr>
            </a:p>
          </p:txBody>
        </p:sp>
        <p:sp>
          <p:nvSpPr>
            <p:cNvPr id="10" name="Rectangle 9">
              <a:extLst>
                <a:ext uri="{FF2B5EF4-FFF2-40B4-BE49-F238E27FC236}">
                  <a16:creationId xmlns:a16="http://schemas.microsoft.com/office/drawing/2014/main" id="{32E887E9-13B8-46AC-BFC2-82A2FCB9B11B}"/>
                </a:ext>
              </a:extLst>
            </p:cNvPr>
            <p:cNvSpPr/>
            <p:nvPr/>
          </p:nvSpPr>
          <p:spPr>
            <a:xfrm>
              <a:off x="1410754" y="3395837"/>
              <a:ext cx="3848463" cy="402128"/>
            </a:xfrm>
            <a:prstGeom prst="rect">
              <a:avLst/>
            </a:prstGeom>
            <a:noFill/>
            <a:ln w="19050">
              <a:solidFill>
                <a:srgbClr val="E30514"/>
              </a:solidFill>
            </a:ln>
          </p:spPr>
          <p:style>
            <a:lnRef idx="1">
              <a:schemeClr val="accent1"/>
            </a:lnRef>
            <a:fillRef idx="3">
              <a:schemeClr val="accent1"/>
            </a:fillRef>
            <a:effectRef idx="2">
              <a:schemeClr val="accent1"/>
            </a:effectRef>
            <a:fontRef idx="minor">
              <a:schemeClr val="lt1"/>
            </a:fontRef>
          </p:style>
          <p:txBody>
            <a:bodyPr rtlCol="0" anchor="t"/>
            <a:lstStyle/>
            <a:p>
              <a:pPr algn="l"/>
              <a:endParaRPr lang="en-GB" sz="3000" dirty="0">
                <a:solidFill>
                  <a:schemeClr val="accent1"/>
                </a:solidFill>
                <a:latin typeface="Univers LT Std 65 Bold"/>
                <a:cs typeface="Univers LT Std 65 Bold"/>
              </a:endParaRPr>
            </a:p>
          </p:txBody>
        </p:sp>
        <p:sp>
          <p:nvSpPr>
            <p:cNvPr id="11" name="Rectangle 10">
              <a:extLst>
                <a:ext uri="{FF2B5EF4-FFF2-40B4-BE49-F238E27FC236}">
                  <a16:creationId xmlns:a16="http://schemas.microsoft.com/office/drawing/2014/main" id="{761A8D6A-980B-4460-AAF5-BEE1617B44E9}"/>
                </a:ext>
              </a:extLst>
            </p:cNvPr>
            <p:cNvSpPr/>
            <p:nvPr/>
          </p:nvSpPr>
          <p:spPr>
            <a:xfrm>
              <a:off x="1410758" y="4466647"/>
              <a:ext cx="3848463" cy="402128"/>
            </a:xfrm>
            <a:prstGeom prst="rect">
              <a:avLst/>
            </a:prstGeom>
            <a:noFill/>
            <a:ln w="19050">
              <a:solidFill>
                <a:srgbClr val="E30514"/>
              </a:solidFill>
            </a:ln>
          </p:spPr>
          <p:style>
            <a:lnRef idx="1">
              <a:schemeClr val="accent1"/>
            </a:lnRef>
            <a:fillRef idx="3">
              <a:schemeClr val="accent1"/>
            </a:fillRef>
            <a:effectRef idx="2">
              <a:schemeClr val="accent1"/>
            </a:effectRef>
            <a:fontRef idx="minor">
              <a:schemeClr val="lt1"/>
            </a:fontRef>
          </p:style>
          <p:txBody>
            <a:bodyPr rtlCol="0" anchor="t"/>
            <a:lstStyle/>
            <a:p>
              <a:pPr algn="l"/>
              <a:endParaRPr lang="en-GB" sz="3000" dirty="0">
                <a:solidFill>
                  <a:schemeClr val="accent1"/>
                </a:solidFill>
                <a:latin typeface="Univers LT Std 65 Bold"/>
                <a:cs typeface="Univers LT Std 65 Bold"/>
              </a:endParaRPr>
            </a:p>
          </p:txBody>
        </p:sp>
      </p:grpSp>
      <p:sp>
        <p:nvSpPr>
          <p:cNvPr id="12" name="Rectangle 11"/>
          <p:cNvSpPr/>
          <p:nvPr/>
        </p:nvSpPr>
        <p:spPr>
          <a:xfrm>
            <a:off x="5210729" y="1092328"/>
            <a:ext cx="3833863" cy="3847207"/>
          </a:xfrm>
          <a:prstGeom prst="rect">
            <a:avLst/>
          </a:prstGeom>
        </p:spPr>
        <p:txBody>
          <a:bodyPr wrap="square">
            <a:spAutoFit/>
          </a:bodyPr>
          <a:lstStyle/>
          <a:p>
            <a:pPr marL="285750" indent="-285750">
              <a:buFont typeface="Arial" panose="020B0604020202020204" pitchFamily="34" charset="0"/>
              <a:buChar char="•"/>
            </a:pPr>
            <a:r>
              <a:rPr lang="en-GB" sz="1600" dirty="0"/>
              <a:t>Northumberland residents had a </a:t>
            </a:r>
            <a:r>
              <a:rPr lang="en-GB" sz="1600" dirty="0">
                <a:solidFill>
                  <a:srgbClr val="FF0000"/>
                </a:solidFill>
              </a:rPr>
              <a:t>13.6% </a:t>
            </a:r>
            <a:r>
              <a:rPr lang="en-GB" sz="1600" dirty="0"/>
              <a:t>increase in </a:t>
            </a:r>
            <a:r>
              <a:rPr lang="en-GB" sz="1600" dirty="0">
                <a:solidFill>
                  <a:srgbClr val="FF0000"/>
                </a:solidFill>
              </a:rPr>
              <a:t>rate of A&amp;E visits</a:t>
            </a:r>
          </a:p>
          <a:p>
            <a:pPr marL="285750" indent="-285750">
              <a:buFont typeface="Arial" panose="020B0604020202020204" pitchFamily="34" charset="0"/>
              <a:buChar char="•"/>
            </a:pPr>
            <a:endParaRPr lang="en-GB" sz="1600" dirty="0">
              <a:solidFill>
                <a:srgbClr val="FF0000"/>
              </a:solidFill>
            </a:endParaRPr>
          </a:p>
          <a:p>
            <a:pPr marL="285750" indent="-285750">
              <a:buFont typeface="Arial" panose="020B0604020202020204" pitchFamily="34" charset="0"/>
              <a:buChar char="•"/>
            </a:pPr>
            <a:r>
              <a:rPr lang="en-GB" sz="1600" dirty="0">
                <a:solidFill>
                  <a:srgbClr val="FF0000"/>
                </a:solidFill>
              </a:rPr>
              <a:t>91.8% </a:t>
            </a:r>
            <a:r>
              <a:rPr lang="en-GB" sz="1600" dirty="0"/>
              <a:t>of patients in Northumberland were admitted, transferred or discharged within 4 hours of attending A&amp;E, compared with 85.2% in the control area</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On average, the </a:t>
            </a:r>
            <a:r>
              <a:rPr lang="en-GB" sz="1600" dirty="0">
                <a:solidFill>
                  <a:srgbClr val="FF0000"/>
                </a:solidFill>
              </a:rPr>
              <a:t>duration of A&amp;E visits </a:t>
            </a:r>
            <a:r>
              <a:rPr lang="en-GB" sz="1600" dirty="0"/>
              <a:t>were </a:t>
            </a:r>
            <a:r>
              <a:rPr lang="en-GB" sz="1600" dirty="0">
                <a:solidFill>
                  <a:srgbClr val="FF0000"/>
                </a:solidFill>
              </a:rPr>
              <a:t>14.3 minutes </a:t>
            </a:r>
            <a:r>
              <a:rPr lang="en-GB" sz="1600" dirty="0"/>
              <a:t>shorter than expected</a:t>
            </a:r>
          </a:p>
          <a:p>
            <a:pPr marL="0" lvl="1"/>
            <a:endParaRPr lang="en-GB" sz="1600" dirty="0"/>
          </a:p>
          <a:p>
            <a:endParaRPr lang="en-GB" dirty="0"/>
          </a:p>
          <a:p>
            <a:r>
              <a:rPr lang="en-GB" dirty="0">
                <a:solidFill>
                  <a:srgbClr val="000000"/>
                </a:solidFill>
              </a:rPr>
              <a:t>		</a:t>
            </a:r>
          </a:p>
        </p:txBody>
      </p:sp>
    </p:spTree>
    <p:extLst>
      <p:ext uri="{BB962C8B-B14F-4D97-AF65-F5344CB8AC3E}">
        <p14:creationId xmlns:p14="http://schemas.microsoft.com/office/powerpoint/2010/main" val="4282700331"/>
      </p:ext>
    </p:extLst>
  </p:cSld>
  <p:clrMapOvr>
    <a:masterClrMapping/>
  </p:clrMapOvr>
</p:sld>
</file>

<file path=ppt/theme/theme1.xml><?xml version="1.0" encoding="utf-8"?>
<a:theme xmlns:a="http://schemas.openxmlformats.org/drawingml/2006/main" name="THF Theme with co-brand">
  <a:themeElements>
    <a:clrScheme name="Custom 7">
      <a:dk1>
        <a:srgbClr val="1C1C1C"/>
      </a:dk1>
      <a:lt1>
        <a:srgbClr val="FFFFFF"/>
      </a:lt1>
      <a:dk2>
        <a:srgbClr val="DD0031"/>
      </a:dk2>
      <a:lt2>
        <a:srgbClr val="E2DFD8"/>
      </a:lt2>
      <a:accent1>
        <a:srgbClr val="999390"/>
      </a:accent1>
      <a:accent2>
        <a:srgbClr val="EE9B90"/>
      </a:accent2>
      <a:accent3>
        <a:srgbClr val="9D8CB1"/>
      </a:accent3>
      <a:accent4>
        <a:srgbClr val="8BC68F"/>
      </a:accent4>
      <a:accent5>
        <a:srgbClr val="FFE996"/>
      </a:accent5>
      <a:accent6>
        <a:srgbClr val="A6D7D3"/>
      </a:accent6>
      <a:hlink>
        <a:srgbClr val="DD0031"/>
      </a:hlink>
      <a:folHlink>
        <a:srgbClr val="E2DFD8"/>
      </a:folHlink>
    </a:clrScheme>
    <a:fontScheme name="The Health Foundation">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tlCol="0" anchor="t"/>
      <a:lstStyle>
        <a:defPPr algn="l">
          <a:defRPr sz="1400">
            <a:solidFill>
              <a:schemeClr val="bg1"/>
            </a:solidFill>
            <a:latin typeface="+mj-lt"/>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rgbClr val="A6D7D3"/>
        </a:solidFill>
      </a:spPr>
      <a:bodyPr wrap="square" rtlCol="0">
        <a:noAutofit/>
      </a:bodyPr>
      <a:lstStyle>
        <a:defPPr>
          <a:defRPr sz="1400">
            <a:solidFill>
              <a:srgbClr val="FFFFFF"/>
            </a:solidFill>
            <a:latin typeface="+mj-lt"/>
          </a:defRPr>
        </a:defPPr>
      </a:lstStyle>
    </a:txDef>
  </a:objectDefaults>
  <a:extraClrSchemeLst/>
  <a:extLst>
    <a:ext uri="{05A4C25C-085E-4340-85A3-A5531E510DB2}">
      <thm15:themeFamily xmlns:thm15="http://schemas.microsoft.com/office/thememl/2012/main" name="16-9 cobranding" id="{B73AA6F2-C6CB-4336-8344-09C3595C941E}" vid="{CAAEBB45-1E87-4819-A2C7-84094032BB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16-9 cobranding</Template>
  <TotalTime>979</TotalTime>
  <Words>1316</Words>
  <Application>Microsoft Macintosh PowerPoint</Application>
  <PresentationFormat>On-screen Show (16:9)</PresentationFormat>
  <Paragraphs>141</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Georgia</vt:lpstr>
      <vt:lpstr>Univers LT Std 65 Bold</vt:lpstr>
      <vt:lpstr>Wingdings</vt:lpstr>
      <vt:lpstr>THF Theme with co-brand</vt:lpstr>
      <vt:lpstr>Synthetic Control Methods workshop: Examples and methods</vt:lpstr>
      <vt:lpstr>Contents</vt:lpstr>
      <vt:lpstr>Background </vt:lpstr>
      <vt:lpstr>Example 1 | Impact of California 1988 anti-tobacco policies on smoking rates (Abadie et al. 1993)</vt:lpstr>
      <vt:lpstr>Example 2| Impact of redesigning urgent and emergency care in Northumberland (IAU 2017)</vt:lpstr>
      <vt:lpstr>Example 2: Methods</vt:lpstr>
      <vt:lpstr>Example 2| Methods continued</vt:lpstr>
      <vt:lpstr>Example 2| Methods continued</vt:lpstr>
      <vt:lpstr>Example 2| Results</vt:lpstr>
      <vt:lpstr>Some maths </vt:lpstr>
      <vt:lpstr>Some maths </vt:lpstr>
      <vt:lpstr>ATT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Louise Smith</dc:creator>
  <cp:lastModifiedBy>Geraldine Clarke</cp:lastModifiedBy>
  <cp:revision>75</cp:revision>
  <cp:lastPrinted>2019-02-04T08:50:19Z</cp:lastPrinted>
  <dcterms:created xsi:type="dcterms:W3CDTF">2018-07-04T14:10:51Z</dcterms:created>
  <dcterms:modified xsi:type="dcterms:W3CDTF">2020-09-29T08:57:27Z</dcterms:modified>
</cp:coreProperties>
</file>