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28" r:id="rId1"/>
  </p:sldMasterIdLst>
  <p:notesMasterIdLst>
    <p:notesMasterId r:id="rId10"/>
  </p:notesMasterIdLst>
  <p:handoutMasterIdLst>
    <p:handoutMasterId r:id="rId11"/>
  </p:handoutMasterIdLst>
  <p:sldIdLst>
    <p:sldId id="539" r:id="rId2"/>
    <p:sldId id="543" r:id="rId3"/>
    <p:sldId id="550" r:id="rId4"/>
    <p:sldId id="551" r:id="rId5"/>
    <p:sldId id="552" r:id="rId6"/>
    <p:sldId id="554" r:id="rId7"/>
    <p:sldId id="553" r:id="rId8"/>
    <p:sldId id="549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Grande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B94"/>
    <a:srgbClr val="66FFFF"/>
    <a:srgbClr val="0000FF"/>
    <a:srgbClr val="CC3300"/>
    <a:srgbClr val="FF0037"/>
    <a:srgbClr val="0066FF"/>
    <a:srgbClr val="D56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2077" autoAdjust="0"/>
  </p:normalViewPr>
  <p:slideViewPr>
    <p:cSldViewPr snapToGrid="0">
      <p:cViewPr varScale="1">
        <p:scale>
          <a:sx n="128" d="100"/>
          <a:sy n="128" d="100"/>
        </p:scale>
        <p:origin x="10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defTabSz="935038">
              <a:defRPr sz="1200" dirty="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 dirty="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defTabSz="935038">
              <a:defRPr sz="1200" dirty="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6F9F8B1D-8E41-6F4A-A4C9-1197BCC60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34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dirty="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dirty="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dirty="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Lucida Grande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0B0F10DE-B0E6-D949-9736-00DF7E5F10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24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1" charset="0"/>
        <a:ea typeface="ＭＳ Ｐゴシック" pitchFamily="1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F10DE-B0E6-D949-9736-00DF7E5F107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xfrm>
            <a:off x="533400" y="4416425"/>
            <a:ext cx="5867400" cy="4183063"/>
          </a:xfrm>
          <a:noFill/>
          <a:ln/>
        </p:spPr>
        <p:txBody>
          <a:bodyPr/>
          <a:lstStyle/>
          <a:p>
            <a:endParaRPr lang="en-US" sz="1000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40EE7-BF3C-459A-9002-87A89B89A8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F10DE-B0E6-D949-9736-00DF7E5F107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4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670664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 baseline="0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</a:rPr>
              <a:t>Course Title Goes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28123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4A84"/>
                </a:solidFill>
                <a:latin typeface="Arial"/>
                <a:cs typeface="Arial"/>
              </a:rPr>
              <a:t>Johns Hopkins University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829806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92145"/>
                </a:solidFill>
                <a:effectLst/>
                <a:uLnTx/>
                <a:uFillTx/>
              </a:rPr>
              <a:t>Month Day, Year</a:t>
            </a: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325810"/>
            <a:ext cx="9144000" cy="532190"/>
            <a:chOff x="0" y="6325810"/>
            <a:chExt cx="9144000" cy="53219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325810"/>
              <a:ext cx="9144000" cy="532190"/>
            </a:xfrm>
            <a:prstGeom prst="rect">
              <a:avLst/>
            </a:prstGeom>
            <a:solidFill>
              <a:srgbClr val="19214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Times New Roman"/>
              </a:endParaRPr>
            </a:p>
          </p:txBody>
        </p:sp>
        <p:pic>
          <p:nvPicPr>
            <p:cNvPr id="13" name="Picture 12" descr="university.shield.small.white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3" y="6386286"/>
              <a:ext cx="390072" cy="41728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17337" y="6464906"/>
            <a:ext cx="476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cs typeface="Arial"/>
              </a:rPr>
              <a:t>ep.jhu.edu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40662" y="1684202"/>
            <a:ext cx="7108244" cy="3319470"/>
          </a:xfrm>
          <a:prstGeom prst="rect">
            <a:avLst/>
          </a:prstGeom>
        </p:spPr>
        <p:txBody>
          <a:bodyPr vert="horz"/>
          <a:lstStyle>
            <a:lvl1pPr marL="0" indent="0" algn="ctr">
              <a:spcBef>
                <a:spcPts val="0"/>
              </a:spcBef>
              <a:buFontTx/>
              <a:buNone/>
              <a:defRPr sz="44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4A84"/>
                </a:solidFill>
                <a:effectLst/>
                <a:uLnTx/>
                <a:uFillTx/>
              </a:rPr>
              <a:t>Title Slide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Lis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325810"/>
            <a:ext cx="9144000" cy="532190"/>
            <a:chOff x="0" y="6325810"/>
            <a:chExt cx="9144000" cy="53219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325810"/>
              <a:ext cx="9144000" cy="532190"/>
            </a:xfrm>
            <a:prstGeom prst="rect">
              <a:avLst/>
            </a:prstGeom>
            <a:solidFill>
              <a:srgbClr val="19214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Times New Roman"/>
              </a:endParaRPr>
            </a:p>
          </p:txBody>
        </p:sp>
        <p:pic>
          <p:nvPicPr>
            <p:cNvPr id="14" name="Picture 13" descr="university.shield.small.white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3" y="6386286"/>
              <a:ext cx="390072" cy="417286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17337" y="6464906"/>
            <a:ext cx="476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cs typeface="Arial"/>
              </a:rPr>
              <a:t>ep.jhu.edu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40662" y="485023"/>
            <a:ext cx="7108244" cy="553281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4A84"/>
                </a:solidFill>
                <a:effectLst/>
                <a:uLnTx/>
                <a:uFillTx/>
              </a:rPr>
              <a:t>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40661" y="1165640"/>
            <a:ext cx="7108244" cy="4549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400"/>
            </a:lvl1pPr>
            <a:lvl2pPr>
              <a:spcBef>
                <a:spcPts val="400"/>
              </a:spcBef>
              <a:spcAft>
                <a:spcPts val="700"/>
              </a:spcAft>
              <a:defRPr sz="2800" baseline="0"/>
            </a:lvl2pPr>
            <a:lvl3pPr>
              <a:lnSpc>
                <a:spcPts val="3600"/>
              </a:lnSpc>
              <a:spcBef>
                <a:spcPts val="1800"/>
              </a:spcBef>
              <a:defRPr sz="2400"/>
            </a:lvl3pPr>
          </a:lstStyle>
          <a:p>
            <a:pPr marL="0" marR="0" lvl="0" indent="0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Lorem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ipsum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dolor sit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consectetur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adipiscing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elit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Pellentesque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pretium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massa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at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auctor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tristique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lectus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ipsum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porttitor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metus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eget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rutrum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nisi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turpis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sem.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Praesent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luctus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orci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pretium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venenatis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libero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ipsum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pellentesque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sodales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interdum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eros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risus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malesuada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ante.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325810"/>
            <a:ext cx="9144000" cy="532190"/>
            <a:chOff x="0" y="6325810"/>
            <a:chExt cx="9144000" cy="53219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325810"/>
              <a:ext cx="9144000" cy="532190"/>
            </a:xfrm>
            <a:prstGeom prst="rect">
              <a:avLst/>
            </a:prstGeom>
            <a:solidFill>
              <a:srgbClr val="19214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Times New Roman"/>
              </a:endParaRPr>
            </a:p>
          </p:txBody>
        </p:sp>
        <p:pic>
          <p:nvPicPr>
            <p:cNvPr id="12" name="Picture 11" descr="university.shield.small.white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3" y="6386286"/>
              <a:ext cx="390072" cy="41728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17337" y="6464906"/>
            <a:ext cx="476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Arial"/>
                <a:cs typeface="Arial"/>
              </a:rPr>
              <a:t>ep.jhu.edu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40663" y="1165640"/>
            <a:ext cx="7108244" cy="4549775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200"/>
              </a:lnSpc>
              <a:spcAft>
                <a:spcPts val="400"/>
              </a:spcAft>
              <a:defRPr sz="3000"/>
            </a:lvl1pPr>
            <a:lvl2pPr>
              <a:spcBef>
                <a:spcPts val="400"/>
              </a:spcBef>
              <a:spcAft>
                <a:spcPts val="700"/>
              </a:spcAft>
              <a:defRPr sz="2800" baseline="0"/>
            </a:lvl2pPr>
            <a:lvl3pPr>
              <a:lnSpc>
                <a:spcPts val="3600"/>
              </a:lnSpc>
              <a:spcBef>
                <a:spcPts val="1800"/>
              </a:spcBef>
              <a:defRPr sz="2400"/>
            </a:lvl3pPr>
          </a:lstStyle>
          <a:p>
            <a:pPr marL="0" marR="0" lvl="0" indent="0" defTabSz="91440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to edit Master text styles</a:t>
            </a:r>
          </a:p>
          <a:p>
            <a:pPr marL="0" marR="0" lvl="1" indent="0" defTabSz="91440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Second level</a:t>
            </a:r>
          </a:p>
          <a:p>
            <a:pPr marL="0" marR="0" lvl="2" indent="0" defTabSz="91440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Third level</a:t>
            </a:r>
          </a:p>
          <a:p>
            <a:pPr marL="0" marR="0" lvl="3" indent="0" defTabSz="91440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Fourth level</a:t>
            </a:r>
          </a:p>
          <a:p>
            <a:pPr marL="0" marR="0" lvl="4" indent="0" defTabSz="91440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Fifth level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0662" y="485023"/>
            <a:ext cx="7108244" cy="553281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4A84"/>
                </a:solidFill>
                <a:effectLst/>
                <a:uLnTx/>
                <a:uFillTx/>
              </a:rPr>
              <a:t>Title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43575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3438"/>
            <a:ext cx="9144000" cy="681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43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3438"/>
            <a:ext cx="9144000" cy="68103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95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01D2FE4D-78EB-CB44-BB1A-06F59918AA5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4" r:id="rId5"/>
    <p:sldLayoutId id="2147484035" r:id="rId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5B94"/>
          </a:solidFill>
          <a:latin typeface="+mj-lt"/>
          <a:ea typeface="+mj-ea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5B94"/>
          </a:solidFill>
          <a:latin typeface="Arial" charset="0"/>
          <a:ea typeface="ＭＳ Ｐゴシック" pitchFamily="1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-107" charset="-128"/>
        </a:defRPr>
      </a:lvl1pPr>
      <a:lvl2pPr marL="625475" indent="-227013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-108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430338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773238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Deep weeds via deep fake</a:t>
            </a:r>
          </a:p>
          <a:p>
            <a:r>
              <a:rPr lang="en-US" sz="1600" dirty="0"/>
              <a:t>Deep Learning for Computer Vision, EN 525.733</a:t>
            </a:r>
          </a:p>
          <a:p>
            <a:r>
              <a:rPr lang="en-US" sz="1600" dirty="0"/>
              <a:t>April 27</a:t>
            </a:r>
            <a:r>
              <a:rPr lang="en-US" sz="1600" baseline="30000" dirty="0"/>
              <a:t>th</a:t>
            </a:r>
            <a:r>
              <a:rPr lang="en-US" sz="1600" dirty="0"/>
              <a:t>, 2022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06900" y="4880001"/>
            <a:ext cx="7190724" cy="1769805"/>
          </a:xfrm>
        </p:spPr>
        <p:txBody>
          <a:bodyPr anchor="b"/>
          <a:lstStyle/>
          <a:p>
            <a:endParaRPr lang="en-US" sz="12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6371D7-0DE2-5244-88E6-260F57132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51597"/>
              </p:ext>
            </p:extLst>
          </p:nvPr>
        </p:nvGraphicFramePr>
        <p:xfrm>
          <a:off x="2182971" y="4085794"/>
          <a:ext cx="6961029" cy="117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43">
                  <a:extLst>
                    <a:ext uri="{9D8B030D-6E8A-4147-A177-3AD203B41FA5}">
                      <a16:colId xmlns:a16="http://schemas.microsoft.com/office/drawing/2014/main" val="37439869"/>
                    </a:ext>
                  </a:extLst>
                </a:gridCol>
                <a:gridCol w="2320343">
                  <a:extLst>
                    <a:ext uri="{9D8B030D-6E8A-4147-A177-3AD203B41FA5}">
                      <a16:colId xmlns:a16="http://schemas.microsoft.com/office/drawing/2014/main" val="3615990944"/>
                    </a:ext>
                  </a:extLst>
                </a:gridCol>
                <a:gridCol w="2320343">
                  <a:extLst>
                    <a:ext uri="{9D8B030D-6E8A-4147-A177-3AD203B41FA5}">
                      <a16:colId xmlns:a16="http://schemas.microsoft.com/office/drawing/2014/main" val="3212491525"/>
                    </a:ext>
                  </a:extLst>
                </a:gridCol>
              </a:tblGrid>
              <a:tr h="11762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Mohammed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Rashed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Whiting School of Engineering,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Johns Hopkins University 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Gerald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McCollam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Whiting School of Engineering, 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Johns Hopkins University 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57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3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107" y="1500686"/>
            <a:ext cx="7499617" cy="4007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600" dirty="0">
                <a:latin typeface="+mj-lt"/>
              </a:rPr>
              <a:t>Problem: training a DNN model (deep weeds) to classify weeds requires extensive data collection to achieve optimal performance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600" dirty="0">
                <a:latin typeface="+mj-lt"/>
              </a:rPr>
              <a:t>Value: data augmentation with synthetic data could be an efficient way to train a weed classifier. 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600" dirty="0">
                <a:latin typeface="+mj-lt"/>
              </a:rPr>
              <a:t>Finding: </a:t>
            </a: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600" dirty="0">
                <a:latin typeface="+mj-lt"/>
              </a:rPr>
              <a:t>Synthetic data achievable with DCGAN and ACGAN</a:t>
            </a: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1600" dirty="0">
                <a:latin typeface="+mj-lt"/>
              </a:rPr>
              <a:t>Model X does best in </a:t>
            </a:r>
            <a:r>
              <a:rPr lang="en-US" sz="1600" dirty="0" err="1">
                <a:latin typeface="+mj-lt"/>
              </a:rPr>
              <a:t>deepweeds</a:t>
            </a:r>
            <a:r>
              <a:rPr lang="en-US" sz="1600" dirty="0">
                <a:latin typeface="+mj-lt"/>
              </a:rPr>
              <a:t> classification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803CC-EFE8-5944-BB48-10B74C766A6C}"/>
              </a:ext>
            </a:extLst>
          </p:cNvPr>
          <p:cNvSpPr txBox="1"/>
          <p:nvPr/>
        </p:nvSpPr>
        <p:spPr>
          <a:xfrm>
            <a:off x="7645832" y="14752"/>
            <a:ext cx="14686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Related Works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Experimental Details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Results and Analysis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6318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69E693-039C-44D0-AC17-405DFAB88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663" y="1326524"/>
            <a:ext cx="6493478" cy="4388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2845-1F7B-443B-A434-1D5EB285C9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CC915-A9F7-4357-A442-6BAB375282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71204-E95A-4458-8AEB-0DEEABEACCDF}"/>
              </a:ext>
            </a:extLst>
          </p:cNvPr>
          <p:cNvSpPr txBox="1"/>
          <p:nvPr/>
        </p:nvSpPr>
        <p:spPr>
          <a:xfrm>
            <a:off x="7645832" y="14752"/>
            <a:ext cx="13324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Related Works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Experimental Details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Results and Analysis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728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6DE6D3-DD4A-419E-8175-221CF95F4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663" y="1508575"/>
            <a:ext cx="5836655" cy="4206840"/>
          </a:xfrm>
        </p:spPr>
        <p:txBody>
          <a:bodyPr/>
          <a:lstStyle/>
          <a:p>
            <a:r>
              <a:rPr lang="en-US" dirty="0"/>
              <a:t>Survey GAN models for </a:t>
            </a:r>
            <a:r>
              <a:rPr lang="en-US" dirty="0" err="1"/>
              <a:t>deepweeds</a:t>
            </a:r>
            <a:r>
              <a:rPr lang="en-US" dirty="0"/>
              <a:t> - DC GAN and AC GAN</a:t>
            </a:r>
          </a:p>
          <a:p>
            <a:r>
              <a:rPr lang="en-US" dirty="0"/>
              <a:t>Augment training data with synthetic data</a:t>
            </a:r>
          </a:p>
          <a:p>
            <a:r>
              <a:rPr lang="en-US" dirty="0"/>
              <a:t>Fine-tune RseNet50</a:t>
            </a:r>
          </a:p>
          <a:p>
            <a:r>
              <a:rPr lang="en-US" dirty="0"/>
              <a:t>Compare with Inception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E3FD-92CC-44CB-A44F-019BCEF767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B1FDB-773C-404E-96E8-F973CBD5E1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07761-94CA-4987-BBE5-DBBE04D4519C}"/>
              </a:ext>
            </a:extLst>
          </p:cNvPr>
          <p:cNvSpPr txBox="1"/>
          <p:nvPr/>
        </p:nvSpPr>
        <p:spPr>
          <a:xfrm>
            <a:off x="7645832" y="14752"/>
            <a:ext cx="13789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Related Works</a:t>
            </a:r>
          </a:p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Proposed Approach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Methodology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Experimental Details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Results and Analysis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572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452E-0D37-4154-BA0B-CBB65E0A1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857" y="768111"/>
            <a:ext cx="6844255" cy="182600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191919"/>
                </a:solidFill>
                <a:effectLst/>
                <a:latin typeface="+mj-lt"/>
              </a:rPr>
              <a:t>We generated our first sample of synthetic images of weeds by training a DCGAN model on our entire dataset (17044 images). The model generates visually high-quality images however limited to 64x64 resolutions and it does not generate labels for the images. The generator hence requires training on individual classes (smaller sample, approx. 1:2 ratio) and augmenting each class 10 folds.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C8D1-0F3E-4D16-9952-579CA7599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662" y="136525"/>
            <a:ext cx="7108244" cy="553281"/>
          </a:xfrm>
        </p:spPr>
        <p:txBody>
          <a:bodyPr/>
          <a:lstStyle/>
          <a:p>
            <a:r>
              <a:rPr lang="en-US" sz="2400" dirty="0"/>
              <a:t>Methodology (Experiment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1BFA2-F581-4C6B-923A-72721484B7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DD380-1F16-4240-A990-FDEEF019C97E}"/>
              </a:ext>
            </a:extLst>
          </p:cNvPr>
          <p:cNvSpPr txBox="1"/>
          <p:nvPr/>
        </p:nvSpPr>
        <p:spPr>
          <a:xfrm>
            <a:off x="7645832" y="14752"/>
            <a:ext cx="13324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Related Works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Experimental Details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Results and Analysis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0F7DFD6-C42E-458F-995E-5EBCD9E3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4028"/>
              </p:ext>
            </p:extLst>
          </p:nvPr>
        </p:nvGraphicFramePr>
        <p:xfrm>
          <a:off x="928329" y="3949234"/>
          <a:ext cx="31623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34">
                  <a:extLst>
                    <a:ext uri="{9D8B030D-6E8A-4147-A177-3AD203B41FA5}">
                      <a16:colId xmlns:a16="http://schemas.microsoft.com/office/drawing/2014/main" val="3561142830"/>
                    </a:ext>
                  </a:extLst>
                </a:gridCol>
                <a:gridCol w="1625066">
                  <a:extLst>
                    <a:ext uri="{9D8B030D-6E8A-4147-A177-3AD203B41FA5}">
                      <a16:colId xmlns:a16="http://schemas.microsoft.com/office/drawing/2014/main" val="3131598163"/>
                    </a:ext>
                  </a:extLst>
                </a:gridCol>
              </a:tblGrid>
              <a:tr h="162266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26408"/>
                  </a:ext>
                </a:extLst>
              </a:tr>
              <a:tr h="466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</a:rPr>
                        <a:t>Deconv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</a:rPr>
                        <a:t>.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100 -&gt;{4x4x1024,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8x8x512,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16x16x256,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32x32x128,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64x64x64} -&gt; 64x64x3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93096"/>
                  </a:ext>
                </a:extLst>
              </a:tr>
              <a:tr h="709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</a:rPr>
                        <a:t>Conv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64x64x3 -&gt;{64x64x64, 32x32x128,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16x16x256,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4x4x1024,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8x8x512} -&gt; 0,1</a:t>
                      </a: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9003"/>
                  </a:ext>
                </a:extLst>
              </a:tr>
              <a:tr h="141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</a:rPr>
                        <a:t>Input/Output dim.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64x64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3096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712C675-455D-464D-B3E2-E5EB56973C78}"/>
              </a:ext>
            </a:extLst>
          </p:cNvPr>
          <p:cNvGrpSpPr/>
          <p:nvPr/>
        </p:nvGrpSpPr>
        <p:grpSpPr>
          <a:xfrm>
            <a:off x="928329" y="1836080"/>
            <a:ext cx="6511968" cy="2145371"/>
            <a:chOff x="923666" y="1184303"/>
            <a:chExt cx="6511968" cy="2145371"/>
          </a:xfrm>
        </p:grpSpPr>
        <p:pic>
          <p:nvPicPr>
            <p:cNvPr id="7" name="Picture 6" descr="A picture containing green, indoor, tiled, day&#10;&#10;Description automatically generated">
              <a:extLst>
                <a:ext uri="{FF2B5EF4-FFF2-40B4-BE49-F238E27FC236}">
                  <a16:creationId xmlns:a16="http://schemas.microsoft.com/office/drawing/2014/main" id="{43B76181-887A-4E31-B426-E1E473830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666" y="1193842"/>
              <a:ext cx="3162300" cy="1905000"/>
            </a:xfrm>
            <a:prstGeom prst="rect">
              <a:avLst/>
            </a:prstGeom>
          </p:spPr>
        </p:pic>
        <p:pic>
          <p:nvPicPr>
            <p:cNvPr id="9" name="Picture 8" descr="A picture containing green, indoor, tiled, forest&#10;&#10;Description automatically generated">
              <a:extLst>
                <a:ext uri="{FF2B5EF4-FFF2-40B4-BE49-F238E27FC236}">
                  <a16:creationId xmlns:a16="http://schemas.microsoft.com/office/drawing/2014/main" id="{C8B1ABA4-2756-406D-8C1A-E0B7BD53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334" y="1184303"/>
              <a:ext cx="3162300" cy="1905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B41518-5D55-44E7-8902-F29789593B15}"/>
                </a:ext>
              </a:extLst>
            </p:cNvPr>
            <p:cNvSpPr txBox="1"/>
            <p:nvPr/>
          </p:nvSpPr>
          <p:spPr>
            <a:xfrm>
              <a:off x="1948069" y="3098842"/>
              <a:ext cx="1277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Fig: Synthetic Images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A9E05F-0778-42F3-8BFF-3D0B13BB6849}"/>
                </a:ext>
              </a:extLst>
            </p:cNvPr>
            <p:cNvSpPr txBox="1"/>
            <p:nvPr/>
          </p:nvSpPr>
          <p:spPr>
            <a:xfrm>
              <a:off x="5349740" y="3098842"/>
              <a:ext cx="1277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Fig: Real Images</a:t>
              </a:r>
            </a:p>
          </p:txBody>
        </p:sp>
      </p:grp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ACFBB732-EDC6-41CB-B816-E7CA04CA3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44637"/>
              </p:ext>
            </p:extLst>
          </p:nvPr>
        </p:nvGraphicFramePr>
        <p:xfrm>
          <a:off x="4333461" y="3944330"/>
          <a:ext cx="3205861" cy="140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26">
                  <a:extLst>
                    <a:ext uri="{9D8B030D-6E8A-4147-A177-3AD203B41FA5}">
                      <a16:colId xmlns:a16="http://schemas.microsoft.com/office/drawing/2014/main" val="3561142830"/>
                    </a:ext>
                  </a:extLst>
                </a:gridCol>
                <a:gridCol w="1652135">
                  <a:extLst>
                    <a:ext uri="{9D8B030D-6E8A-4147-A177-3AD203B41FA5}">
                      <a16:colId xmlns:a16="http://schemas.microsoft.com/office/drawing/2014/main" val="3131598163"/>
                    </a:ext>
                  </a:extLst>
                </a:gridCol>
              </a:tblGrid>
              <a:tr h="240720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26408"/>
                  </a:ext>
                </a:extLst>
              </a:tr>
              <a:tr h="391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93096"/>
                  </a:ext>
                </a:extLst>
              </a:tr>
              <a:tr h="391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9003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/>
                        </a:rP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9518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E67DAD-E43C-4351-9B13-BD974D9C24B9}"/>
              </a:ext>
            </a:extLst>
          </p:cNvPr>
          <p:cNvSpPr txBox="1"/>
          <p:nvPr/>
        </p:nvSpPr>
        <p:spPr>
          <a:xfrm>
            <a:off x="1474563" y="5899954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Fig: Architecture Metadata for DC GAN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D2121-71BF-450E-82A3-3FC7A1073977}"/>
              </a:ext>
            </a:extLst>
          </p:cNvPr>
          <p:cNvSpPr txBox="1"/>
          <p:nvPr/>
        </p:nvSpPr>
        <p:spPr>
          <a:xfrm>
            <a:off x="5326452" y="5409833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Fig: Test Results</a:t>
            </a:r>
          </a:p>
        </p:txBody>
      </p:sp>
    </p:spTree>
    <p:extLst>
      <p:ext uri="{BB962C8B-B14F-4D97-AF65-F5344CB8AC3E}">
        <p14:creationId xmlns:p14="http://schemas.microsoft.com/office/powerpoint/2010/main" val="219317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452E-0D37-4154-BA0B-CBB65E0A1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663" y="1508575"/>
            <a:ext cx="6274537" cy="4206840"/>
          </a:xfrm>
        </p:spPr>
        <p:txBody>
          <a:bodyPr/>
          <a:lstStyle/>
          <a:p>
            <a:r>
              <a:rPr lang="en-US" dirty="0"/>
              <a:t>ACGAN with data augmentation.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C8D1-0F3E-4D16-9952-579CA7599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Methodology: GAN Journey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1BFA2-F581-4C6B-923A-72721484B7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DD380-1F16-4240-A990-FDEEF019C97E}"/>
              </a:ext>
            </a:extLst>
          </p:cNvPr>
          <p:cNvSpPr txBox="1"/>
          <p:nvPr/>
        </p:nvSpPr>
        <p:spPr>
          <a:xfrm>
            <a:off x="7645832" y="14752"/>
            <a:ext cx="13324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Related Works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Proposed Approach</a:t>
            </a:r>
          </a:p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Experimental Details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Results and Analysis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8512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634F4E-A6D0-4C3D-9497-EC42FE446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C19A-A63B-4315-AFE0-215B6C00FE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8293-3CFB-47D0-8090-9EA1483BB9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2FE4D-78EB-CB44-BB1A-06F59918AA5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657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Questions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3375417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2015_SMA_Visualization - video lectures</Template>
  <TotalTime>41329</TotalTime>
  <Words>338</Words>
  <Application>Microsoft Office PowerPoint</Application>
  <PresentationFormat>On-screen Show (4:3)</PresentationFormat>
  <Paragraphs>102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Lucida Grande</vt:lpstr>
      <vt:lpstr>Times New Roman</vt:lpstr>
      <vt:lpstr>Wingdings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2004 Test Drive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Russell Siddique</cp:lastModifiedBy>
  <cp:revision>769</cp:revision>
  <cp:lastPrinted>2012-01-16T14:28:34Z</cp:lastPrinted>
  <dcterms:created xsi:type="dcterms:W3CDTF">2011-01-10T03:55:36Z</dcterms:created>
  <dcterms:modified xsi:type="dcterms:W3CDTF">2022-04-23T00:03:20Z</dcterms:modified>
</cp:coreProperties>
</file>