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x="18288000" cy="10287000"/>
  <p:notesSz cx="6858000" cy="9144000"/>
  <p:embeddedFontLst>
    <p:embeddedFont>
      <p:font typeface="Calistoga" charset="1" panose="00000500000000000000"/>
      <p:regular r:id="rId2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fonts/font22.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13.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14.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15.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15.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16.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17.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5.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6.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7.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8.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9.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10.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11.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12.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8100000">
            <a:off x="-1249463" y="3604720"/>
            <a:ext cx="3077561" cy="3077561"/>
          </a:xfrm>
          <a:custGeom>
            <a:avLst/>
            <a:gdLst/>
            <a:ahLst/>
            <a:cxnLst/>
            <a:rect r="r" b="b" t="t" l="l"/>
            <a:pathLst>
              <a:path h="3077561" w="3077561">
                <a:moveTo>
                  <a:pt x="0" y="0"/>
                </a:moveTo>
                <a:lnTo>
                  <a:pt x="3077560" y="0"/>
                </a:lnTo>
                <a:lnTo>
                  <a:pt x="3077560" y="3077560"/>
                </a:lnTo>
                <a:lnTo>
                  <a:pt x="0" y="307756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2700000">
            <a:off x="16536813" y="3604720"/>
            <a:ext cx="3077561" cy="3077561"/>
          </a:xfrm>
          <a:custGeom>
            <a:avLst/>
            <a:gdLst/>
            <a:ahLst/>
            <a:cxnLst/>
            <a:rect r="r" b="b" t="t" l="l"/>
            <a:pathLst>
              <a:path h="3077561" w="3077561">
                <a:moveTo>
                  <a:pt x="0" y="0"/>
                </a:moveTo>
                <a:lnTo>
                  <a:pt x="3077561" y="0"/>
                </a:lnTo>
                <a:lnTo>
                  <a:pt x="3077561" y="3077560"/>
                </a:lnTo>
                <a:lnTo>
                  <a:pt x="0" y="307756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885702" y="8760313"/>
            <a:ext cx="20059405" cy="1750639"/>
          </a:xfrm>
          <a:custGeom>
            <a:avLst/>
            <a:gdLst/>
            <a:ahLst/>
            <a:cxnLst/>
            <a:rect r="r" b="b" t="t" l="l"/>
            <a:pathLst>
              <a:path h="1750639" w="20059405">
                <a:moveTo>
                  <a:pt x="0" y="0"/>
                </a:moveTo>
                <a:lnTo>
                  <a:pt x="20059404" y="0"/>
                </a:lnTo>
                <a:lnTo>
                  <a:pt x="20059404" y="1750639"/>
                </a:lnTo>
                <a:lnTo>
                  <a:pt x="0" y="175063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10800000">
            <a:off x="-885702" y="-221578"/>
            <a:ext cx="20059405" cy="1750639"/>
          </a:xfrm>
          <a:custGeom>
            <a:avLst/>
            <a:gdLst/>
            <a:ahLst/>
            <a:cxnLst/>
            <a:rect r="r" b="b" t="t" l="l"/>
            <a:pathLst>
              <a:path h="1750639" w="20059405">
                <a:moveTo>
                  <a:pt x="0" y="0"/>
                </a:moveTo>
                <a:lnTo>
                  <a:pt x="20059404" y="0"/>
                </a:lnTo>
                <a:lnTo>
                  <a:pt x="20059404" y="1750639"/>
                </a:lnTo>
                <a:lnTo>
                  <a:pt x="0" y="175063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6" id="6"/>
          <p:cNvSpPr txBox="true"/>
          <p:nvPr/>
        </p:nvSpPr>
        <p:spPr>
          <a:xfrm rot="0">
            <a:off x="2104998" y="3573128"/>
            <a:ext cx="14078004" cy="2047892"/>
          </a:xfrm>
          <a:prstGeom prst="rect">
            <a:avLst/>
          </a:prstGeom>
        </p:spPr>
        <p:txBody>
          <a:bodyPr anchor="t" rtlCol="false" tIns="0" lIns="0" bIns="0" rIns="0">
            <a:spAutoFit/>
          </a:bodyPr>
          <a:lstStyle/>
          <a:p>
            <a:pPr algn="ctr">
              <a:lnSpc>
                <a:spcPts val="16799"/>
              </a:lnSpc>
            </a:pPr>
            <a:r>
              <a:rPr lang="en-US" sz="11999">
                <a:solidFill>
                  <a:srgbClr val="000000"/>
                </a:solidFill>
                <a:latin typeface="Calistoga"/>
                <a:ea typeface="Calistoga"/>
                <a:cs typeface="Calistoga"/>
                <a:sym typeface="Calistoga"/>
              </a:rPr>
              <a:t>Property Listing</a:t>
            </a:r>
          </a:p>
        </p:txBody>
      </p:sp>
      <p:sp>
        <p:nvSpPr>
          <p:cNvPr name="TextBox 7" id="7"/>
          <p:cNvSpPr txBox="true"/>
          <p:nvPr/>
        </p:nvSpPr>
        <p:spPr>
          <a:xfrm rot="0">
            <a:off x="3235312" y="5554345"/>
            <a:ext cx="11817375" cy="596900"/>
          </a:xfrm>
          <a:prstGeom prst="rect">
            <a:avLst/>
          </a:prstGeom>
        </p:spPr>
        <p:txBody>
          <a:bodyPr anchor="t" rtlCol="false" tIns="0" lIns="0" bIns="0" rIns="0">
            <a:spAutoFit/>
          </a:bodyPr>
          <a:lstStyle/>
          <a:p>
            <a:pPr algn="ctr">
              <a:lnSpc>
                <a:spcPts val="4900"/>
              </a:lnSpc>
            </a:pPr>
            <a:r>
              <a:rPr lang="en-US" sz="3500">
                <a:solidFill>
                  <a:srgbClr val="000000"/>
                </a:solidFill>
                <a:latin typeface="Calistoga"/>
                <a:ea typeface="Calistoga"/>
                <a:cs typeface="Calistoga"/>
                <a:sym typeface="Calistoga"/>
              </a:rPr>
              <a:t>BY : Gerald Nathaniel Surya</a:t>
            </a:r>
          </a:p>
        </p:txBody>
      </p:sp>
      <p:sp>
        <p:nvSpPr>
          <p:cNvPr name="Freeform 8" id="8"/>
          <p:cNvSpPr/>
          <p:nvPr/>
        </p:nvSpPr>
        <p:spPr>
          <a:xfrm flipH="false" flipV="false" rot="-10800000">
            <a:off x="-733302" y="-69178"/>
            <a:ext cx="20059405" cy="1750639"/>
          </a:xfrm>
          <a:custGeom>
            <a:avLst/>
            <a:gdLst/>
            <a:ahLst/>
            <a:cxnLst/>
            <a:rect r="r" b="b" t="t" l="l"/>
            <a:pathLst>
              <a:path h="1750639" w="20059405">
                <a:moveTo>
                  <a:pt x="0" y="0"/>
                </a:moveTo>
                <a:lnTo>
                  <a:pt x="20059404" y="0"/>
                </a:lnTo>
                <a:lnTo>
                  <a:pt x="20059404" y="1750639"/>
                </a:lnTo>
                <a:lnTo>
                  <a:pt x="0" y="175063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10800000">
            <a:off x="-885702" y="-234910"/>
            <a:ext cx="20059405" cy="1750639"/>
          </a:xfrm>
          <a:custGeom>
            <a:avLst/>
            <a:gdLst/>
            <a:ahLst/>
            <a:cxnLst/>
            <a:rect r="r" b="b" t="t" l="l"/>
            <a:pathLst>
              <a:path h="1750639" w="20059405">
                <a:moveTo>
                  <a:pt x="0" y="0"/>
                </a:moveTo>
                <a:lnTo>
                  <a:pt x="20059404" y="0"/>
                </a:lnTo>
                <a:lnTo>
                  <a:pt x="20059404" y="1750639"/>
                </a:lnTo>
                <a:lnTo>
                  <a:pt x="0" y="175063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8100000">
            <a:off x="16384704" y="8610165"/>
            <a:ext cx="1296270" cy="1296270"/>
          </a:xfrm>
          <a:custGeom>
            <a:avLst/>
            <a:gdLst/>
            <a:ahLst/>
            <a:cxnLst/>
            <a:rect r="r" b="b" t="t" l="l"/>
            <a:pathLst>
              <a:path h="1296270" w="1296270">
                <a:moveTo>
                  <a:pt x="0" y="0"/>
                </a:moveTo>
                <a:lnTo>
                  <a:pt x="1296271" y="0"/>
                </a:lnTo>
                <a:lnTo>
                  <a:pt x="1296271" y="1296270"/>
                </a:lnTo>
                <a:lnTo>
                  <a:pt x="0" y="129627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855005" y="3271686"/>
            <a:ext cx="8909117" cy="5635360"/>
          </a:xfrm>
          <a:custGeom>
            <a:avLst/>
            <a:gdLst/>
            <a:ahLst/>
            <a:cxnLst/>
            <a:rect r="r" b="b" t="t" l="l"/>
            <a:pathLst>
              <a:path h="5635360" w="8909117">
                <a:moveTo>
                  <a:pt x="0" y="0"/>
                </a:moveTo>
                <a:lnTo>
                  <a:pt x="8909118" y="0"/>
                </a:lnTo>
                <a:lnTo>
                  <a:pt x="8909118" y="5635360"/>
                </a:lnTo>
                <a:lnTo>
                  <a:pt x="0" y="5635360"/>
                </a:lnTo>
                <a:lnTo>
                  <a:pt x="0" y="0"/>
                </a:lnTo>
                <a:close/>
              </a:path>
            </a:pathLst>
          </a:custGeom>
          <a:blipFill>
            <a:blip r:embed="rId6"/>
            <a:stretch>
              <a:fillRect l="0" t="0" r="0" b="0"/>
            </a:stretch>
          </a:blipFill>
        </p:spPr>
      </p:sp>
      <p:sp>
        <p:nvSpPr>
          <p:cNvPr name="Freeform 5" id="5"/>
          <p:cNvSpPr/>
          <p:nvPr/>
        </p:nvSpPr>
        <p:spPr>
          <a:xfrm flipH="false" flipV="false" rot="-2817685">
            <a:off x="592610" y="8609628"/>
            <a:ext cx="1296270" cy="1296270"/>
          </a:xfrm>
          <a:custGeom>
            <a:avLst/>
            <a:gdLst/>
            <a:ahLst/>
            <a:cxnLst/>
            <a:rect r="r" b="b" t="t" l="l"/>
            <a:pathLst>
              <a:path h="1296270" w="1296270">
                <a:moveTo>
                  <a:pt x="0" y="0"/>
                </a:moveTo>
                <a:lnTo>
                  <a:pt x="1296270" y="0"/>
                </a:lnTo>
                <a:lnTo>
                  <a:pt x="1296270" y="1296270"/>
                </a:lnTo>
                <a:lnTo>
                  <a:pt x="0" y="129627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6" id="6"/>
          <p:cNvSpPr txBox="true"/>
          <p:nvPr/>
        </p:nvSpPr>
        <p:spPr>
          <a:xfrm rot="0">
            <a:off x="2104998" y="1207205"/>
            <a:ext cx="14078004" cy="1717672"/>
          </a:xfrm>
          <a:prstGeom prst="rect">
            <a:avLst/>
          </a:prstGeom>
        </p:spPr>
        <p:txBody>
          <a:bodyPr anchor="t" rtlCol="false" tIns="0" lIns="0" bIns="0" rIns="0">
            <a:spAutoFit/>
          </a:bodyPr>
          <a:lstStyle/>
          <a:p>
            <a:pPr algn="ctr">
              <a:lnSpc>
                <a:spcPts val="14000"/>
              </a:lnSpc>
            </a:pPr>
            <a:r>
              <a:rPr lang="en-US" sz="10000">
                <a:solidFill>
                  <a:srgbClr val="000000"/>
                </a:solidFill>
                <a:latin typeface="Calistoga"/>
                <a:ea typeface="Calistoga"/>
                <a:cs typeface="Calistoga"/>
                <a:sym typeface="Calistoga"/>
              </a:rPr>
              <a:t>Graph of land size</a:t>
            </a:r>
          </a:p>
        </p:txBody>
      </p:sp>
      <p:sp>
        <p:nvSpPr>
          <p:cNvPr name="TextBox 7" id="7"/>
          <p:cNvSpPr txBox="true"/>
          <p:nvPr/>
        </p:nvSpPr>
        <p:spPr>
          <a:xfrm rot="0">
            <a:off x="10037392" y="4186195"/>
            <a:ext cx="6995448" cy="4177818"/>
          </a:xfrm>
          <a:prstGeom prst="rect">
            <a:avLst/>
          </a:prstGeom>
        </p:spPr>
        <p:txBody>
          <a:bodyPr anchor="t" rtlCol="false" tIns="0" lIns="0" bIns="0" rIns="0">
            <a:spAutoFit/>
          </a:bodyPr>
          <a:lstStyle/>
          <a:p>
            <a:pPr algn="just">
              <a:lnSpc>
                <a:spcPts val="3351"/>
              </a:lnSpc>
            </a:pPr>
            <a:r>
              <a:rPr lang="en-US" sz="2393">
                <a:solidFill>
                  <a:srgbClr val="000000"/>
                </a:solidFill>
                <a:latin typeface="Calistoga"/>
                <a:ea typeface="Calistoga"/>
                <a:cs typeface="Calistoga"/>
                <a:sym typeface="Calistoga"/>
              </a:rPr>
              <a:t>This is a summary of the land size in this data. Where in this chart, there are mean, median, min, and max for the land size that have from each property. The mean of the land size is 129.54 for the property. The median of the land size is 84. The minimal land size area on the property is 0. This is a strange value because its not logical for the minimal value of land size. And the maximum land size on this data is 23514. Its also a strange value for the maximal land size.</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10800000">
            <a:off x="-885702" y="-234910"/>
            <a:ext cx="20059405" cy="1750639"/>
          </a:xfrm>
          <a:custGeom>
            <a:avLst/>
            <a:gdLst/>
            <a:ahLst/>
            <a:cxnLst/>
            <a:rect r="r" b="b" t="t" l="l"/>
            <a:pathLst>
              <a:path h="1750639" w="20059405">
                <a:moveTo>
                  <a:pt x="0" y="0"/>
                </a:moveTo>
                <a:lnTo>
                  <a:pt x="20059404" y="0"/>
                </a:lnTo>
                <a:lnTo>
                  <a:pt x="20059404" y="1750639"/>
                </a:lnTo>
                <a:lnTo>
                  <a:pt x="0" y="175063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8100000">
            <a:off x="16384704" y="8610165"/>
            <a:ext cx="1296270" cy="1296270"/>
          </a:xfrm>
          <a:custGeom>
            <a:avLst/>
            <a:gdLst/>
            <a:ahLst/>
            <a:cxnLst/>
            <a:rect r="r" b="b" t="t" l="l"/>
            <a:pathLst>
              <a:path h="1296270" w="1296270">
                <a:moveTo>
                  <a:pt x="0" y="0"/>
                </a:moveTo>
                <a:lnTo>
                  <a:pt x="1296271" y="0"/>
                </a:lnTo>
                <a:lnTo>
                  <a:pt x="1296271" y="1296270"/>
                </a:lnTo>
                <a:lnTo>
                  <a:pt x="0" y="129627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028700" y="3286976"/>
            <a:ext cx="8796660" cy="5635360"/>
          </a:xfrm>
          <a:custGeom>
            <a:avLst/>
            <a:gdLst/>
            <a:ahLst/>
            <a:cxnLst/>
            <a:rect r="r" b="b" t="t" l="l"/>
            <a:pathLst>
              <a:path h="5635360" w="8796660">
                <a:moveTo>
                  <a:pt x="0" y="0"/>
                </a:moveTo>
                <a:lnTo>
                  <a:pt x="8796660" y="0"/>
                </a:lnTo>
                <a:lnTo>
                  <a:pt x="8796660" y="5635360"/>
                </a:lnTo>
                <a:lnTo>
                  <a:pt x="0" y="5635360"/>
                </a:lnTo>
                <a:lnTo>
                  <a:pt x="0" y="0"/>
                </a:lnTo>
                <a:close/>
              </a:path>
            </a:pathLst>
          </a:custGeom>
          <a:blipFill>
            <a:blip r:embed="rId6"/>
            <a:stretch>
              <a:fillRect l="0" t="0" r="0" b="0"/>
            </a:stretch>
          </a:blipFill>
        </p:spPr>
      </p:sp>
      <p:sp>
        <p:nvSpPr>
          <p:cNvPr name="Freeform 5" id="5"/>
          <p:cNvSpPr/>
          <p:nvPr/>
        </p:nvSpPr>
        <p:spPr>
          <a:xfrm flipH="false" flipV="false" rot="-2817685">
            <a:off x="592610" y="8609628"/>
            <a:ext cx="1296270" cy="1296270"/>
          </a:xfrm>
          <a:custGeom>
            <a:avLst/>
            <a:gdLst/>
            <a:ahLst/>
            <a:cxnLst/>
            <a:rect r="r" b="b" t="t" l="l"/>
            <a:pathLst>
              <a:path h="1296270" w="1296270">
                <a:moveTo>
                  <a:pt x="0" y="0"/>
                </a:moveTo>
                <a:lnTo>
                  <a:pt x="1296270" y="0"/>
                </a:lnTo>
                <a:lnTo>
                  <a:pt x="1296270" y="1296270"/>
                </a:lnTo>
                <a:lnTo>
                  <a:pt x="0" y="129627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6" id="6"/>
          <p:cNvSpPr txBox="true"/>
          <p:nvPr/>
        </p:nvSpPr>
        <p:spPr>
          <a:xfrm rot="0">
            <a:off x="2104998" y="1207205"/>
            <a:ext cx="14078004" cy="1717672"/>
          </a:xfrm>
          <a:prstGeom prst="rect">
            <a:avLst/>
          </a:prstGeom>
        </p:spPr>
        <p:txBody>
          <a:bodyPr anchor="t" rtlCol="false" tIns="0" lIns="0" bIns="0" rIns="0">
            <a:spAutoFit/>
          </a:bodyPr>
          <a:lstStyle/>
          <a:p>
            <a:pPr algn="ctr">
              <a:lnSpc>
                <a:spcPts val="14000"/>
              </a:lnSpc>
            </a:pPr>
            <a:r>
              <a:rPr lang="en-US" sz="10000">
                <a:solidFill>
                  <a:srgbClr val="000000"/>
                </a:solidFill>
                <a:latin typeface="Calistoga"/>
                <a:ea typeface="Calistoga"/>
                <a:cs typeface="Calistoga"/>
                <a:sym typeface="Calistoga"/>
              </a:rPr>
              <a:t>Graph of building size</a:t>
            </a:r>
          </a:p>
        </p:txBody>
      </p:sp>
      <p:sp>
        <p:nvSpPr>
          <p:cNvPr name="TextBox 7" id="7"/>
          <p:cNvSpPr txBox="true"/>
          <p:nvPr/>
        </p:nvSpPr>
        <p:spPr>
          <a:xfrm rot="0">
            <a:off x="10037392" y="4186195"/>
            <a:ext cx="6995448" cy="4596918"/>
          </a:xfrm>
          <a:prstGeom prst="rect">
            <a:avLst/>
          </a:prstGeom>
        </p:spPr>
        <p:txBody>
          <a:bodyPr anchor="t" rtlCol="false" tIns="0" lIns="0" bIns="0" rIns="0">
            <a:spAutoFit/>
          </a:bodyPr>
          <a:lstStyle/>
          <a:p>
            <a:pPr algn="just">
              <a:lnSpc>
                <a:spcPts val="3351"/>
              </a:lnSpc>
            </a:pPr>
            <a:r>
              <a:rPr lang="en-US" sz="2393">
                <a:solidFill>
                  <a:srgbClr val="000000"/>
                </a:solidFill>
                <a:latin typeface="Calistoga"/>
                <a:ea typeface="Calistoga"/>
                <a:cs typeface="Calistoga"/>
                <a:sym typeface="Calistoga"/>
              </a:rPr>
              <a:t>This is a summary of the building size in this data. Where in this chart, there are mean, median, min, and max for the building size that have from each property. The mean of the building size is 136.66 for the property. The median of the building size is 75. The minimal building size on the property is 0. This is a strange value because its not logical for the minimal value of building size. And the maximum building size on this data is 8190. Its also a strange value for the maximal building size because it seems doesn't make sense.</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10800000">
            <a:off x="-885702" y="-234910"/>
            <a:ext cx="20059405" cy="1750639"/>
          </a:xfrm>
          <a:custGeom>
            <a:avLst/>
            <a:gdLst/>
            <a:ahLst/>
            <a:cxnLst/>
            <a:rect r="r" b="b" t="t" l="l"/>
            <a:pathLst>
              <a:path h="1750639" w="20059405">
                <a:moveTo>
                  <a:pt x="0" y="0"/>
                </a:moveTo>
                <a:lnTo>
                  <a:pt x="20059404" y="0"/>
                </a:lnTo>
                <a:lnTo>
                  <a:pt x="20059404" y="1750639"/>
                </a:lnTo>
                <a:lnTo>
                  <a:pt x="0" y="175063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8100000">
            <a:off x="16384704" y="8610165"/>
            <a:ext cx="1296270" cy="1296270"/>
          </a:xfrm>
          <a:custGeom>
            <a:avLst/>
            <a:gdLst/>
            <a:ahLst/>
            <a:cxnLst/>
            <a:rect r="r" b="b" t="t" l="l"/>
            <a:pathLst>
              <a:path h="1296270" w="1296270">
                <a:moveTo>
                  <a:pt x="0" y="0"/>
                </a:moveTo>
                <a:lnTo>
                  <a:pt x="1296271" y="0"/>
                </a:lnTo>
                <a:lnTo>
                  <a:pt x="1296271" y="1296270"/>
                </a:lnTo>
                <a:lnTo>
                  <a:pt x="0" y="129627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240745" y="3120154"/>
            <a:ext cx="8400121" cy="5680658"/>
          </a:xfrm>
          <a:custGeom>
            <a:avLst/>
            <a:gdLst/>
            <a:ahLst/>
            <a:cxnLst/>
            <a:rect r="r" b="b" t="t" l="l"/>
            <a:pathLst>
              <a:path h="5680658" w="8400121">
                <a:moveTo>
                  <a:pt x="0" y="0"/>
                </a:moveTo>
                <a:lnTo>
                  <a:pt x="8400121" y="0"/>
                </a:lnTo>
                <a:lnTo>
                  <a:pt x="8400121" y="5680658"/>
                </a:lnTo>
                <a:lnTo>
                  <a:pt x="0" y="5680658"/>
                </a:lnTo>
                <a:lnTo>
                  <a:pt x="0" y="0"/>
                </a:lnTo>
                <a:close/>
              </a:path>
            </a:pathLst>
          </a:custGeom>
          <a:blipFill>
            <a:blip r:embed="rId6"/>
            <a:stretch>
              <a:fillRect l="0" t="0" r="0" b="0"/>
            </a:stretch>
          </a:blipFill>
        </p:spPr>
      </p:sp>
      <p:sp>
        <p:nvSpPr>
          <p:cNvPr name="Freeform 5" id="5"/>
          <p:cNvSpPr/>
          <p:nvPr/>
        </p:nvSpPr>
        <p:spPr>
          <a:xfrm flipH="false" flipV="false" rot="-2817685">
            <a:off x="592610" y="8609628"/>
            <a:ext cx="1296270" cy="1296270"/>
          </a:xfrm>
          <a:custGeom>
            <a:avLst/>
            <a:gdLst/>
            <a:ahLst/>
            <a:cxnLst/>
            <a:rect r="r" b="b" t="t" l="l"/>
            <a:pathLst>
              <a:path h="1296270" w="1296270">
                <a:moveTo>
                  <a:pt x="0" y="0"/>
                </a:moveTo>
                <a:lnTo>
                  <a:pt x="1296270" y="0"/>
                </a:lnTo>
                <a:lnTo>
                  <a:pt x="1296270" y="1296270"/>
                </a:lnTo>
                <a:lnTo>
                  <a:pt x="0" y="129627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6" id="6"/>
          <p:cNvSpPr txBox="true"/>
          <p:nvPr/>
        </p:nvSpPr>
        <p:spPr>
          <a:xfrm rot="0">
            <a:off x="2104998" y="1207205"/>
            <a:ext cx="14078004" cy="1717672"/>
          </a:xfrm>
          <a:prstGeom prst="rect">
            <a:avLst/>
          </a:prstGeom>
        </p:spPr>
        <p:txBody>
          <a:bodyPr anchor="t" rtlCol="false" tIns="0" lIns="0" bIns="0" rIns="0">
            <a:spAutoFit/>
          </a:bodyPr>
          <a:lstStyle/>
          <a:p>
            <a:pPr algn="ctr">
              <a:lnSpc>
                <a:spcPts val="14000"/>
              </a:lnSpc>
            </a:pPr>
            <a:r>
              <a:rPr lang="en-US" sz="10000">
                <a:solidFill>
                  <a:srgbClr val="000000"/>
                </a:solidFill>
                <a:latin typeface="Calistoga"/>
                <a:ea typeface="Calistoga"/>
                <a:cs typeface="Calistoga"/>
                <a:sym typeface="Calistoga"/>
              </a:rPr>
              <a:t>Graph of Garage</a:t>
            </a:r>
          </a:p>
        </p:txBody>
      </p:sp>
      <p:sp>
        <p:nvSpPr>
          <p:cNvPr name="TextBox 7" id="7"/>
          <p:cNvSpPr txBox="true"/>
          <p:nvPr/>
        </p:nvSpPr>
        <p:spPr>
          <a:xfrm rot="0">
            <a:off x="10037392" y="4186195"/>
            <a:ext cx="6995448" cy="2920518"/>
          </a:xfrm>
          <a:prstGeom prst="rect">
            <a:avLst/>
          </a:prstGeom>
        </p:spPr>
        <p:txBody>
          <a:bodyPr anchor="t" rtlCol="false" tIns="0" lIns="0" bIns="0" rIns="0">
            <a:spAutoFit/>
          </a:bodyPr>
          <a:lstStyle/>
          <a:p>
            <a:pPr algn="just">
              <a:lnSpc>
                <a:spcPts val="3351"/>
              </a:lnSpc>
            </a:pPr>
            <a:r>
              <a:rPr lang="en-US" sz="2393">
                <a:solidFill>
                  <a:srgbClr val="000000"/>
                </a:solidFill>
                <a:latin typeface="Calistoga"/>
                <a:ea typeface="Calistoga"/>
                <a:cs typeface="Calistoga"/>
                <a:sym typeface="Calistoga"/>
              </a:rPr>
              <a:t>This is a summary of the garages in this data. where show how many garages it has from each property. 750 properties have no garage,</a:t>
            </a:r>
            <a:r>
              <a:rPr lang="en-US" sz="2393">
                <a:solidFill>
                  <a:srgbClr val="000000"/>
                </a:solidFill>
                <a:latin typeface="Calistoga"/>
                <a:ea typeface="Calistoga"/>
                <a:cs typeface="Calistoga"/>
                <a:sym typeface="Calistoga"/>
              </a:rPr>
              <a:t> 142 properties have one garage,  54 properties have two garages, 2 properties have three garages, 6 properties have 4 garages,  and 46 properties have no value.</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10800000">
            <a:off x="-885702" y="-234910"/>
            <a:ext cx="20059405" cy="1750639"/>
          </a:xfrm>
          <a:custGeom>
            <a:avLst/>
            <a:gdLst/>
            <a:ahLst/>
            <a:cxnLst/>
            <a:rect r="r" b="b" t="t" l="l"/>
            <a:pathLst>
              <a:path h="1750639" w="20059405">
                <a:moveTo>
                  <a:pt x="0" y="0"/>
                </a:moveTo>
                <a:lnTo>
                  <a:pt x="20059404" y="0"/>
                </a:lnTo>
                <a:lnTo>
                  <a:pt x="20059404" y="1750639"/>
                </a:lnTo>
                <a:lnTo>
                  <a:pt x="0" y="175063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8100000">
            <a:off x="16384704" y="8610165"/>
            <a:ext cx="1296270" cy="1296270"/>
          </a:xfrm>
          <a:custGeom>
            <a:avLst/>
            <a:gdLst/>
            <a:ahLst/>
            <a:cxnLst/>
            <a:rect r="r" b="b" t="t" l="l"/>
            <a:pathLst>
              <a:path h="1296270" w="1296270">
                <a:moveTo>
                  <a:pt x="0" y="0"/>
                </a:moveTo>
                <a:lnTo>
                  <a:pt x="1296271" y="0"/>
                </a:lnTo>
                <a:lnTo>
                  <a:pt x="1296271" y="1296270"/>
                </a:lnTo>
                <a:lnTo>
                  <a:pt x="0" y="129627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240745" y="3120154"/>
            <a:ext cx="8400121" cy="5680658"/>
          </a:xfrm>
          <a:custGeom>
            <a:avLst/>
            <a:gdLst/>
            <a:ahLst/>
            <a:cxnLst/>
            <a:rect r="r" b="b" t="t" l="l"/>
            <a:pathLst>
              <a:path h="5680658" w="8400121">
                <a:moveTo>
                  <a:pt x="0" y="0"/>
                </a:moveTo>
                <a:lnTo>
                  <a:pt x="8400121" y="0"/>
                </a:lnTo>
                <a:lnTo>
                  <a:pt x="8400121" y="5680658"/>
                </a:lnTo>
                <a:lnTo>
                  <a:pt x="0" y="5680658"/>
                </a:lnTo>
                <a:lnTo>
                  <a:pt x="0" y="0"/>
                </a:lnTo>
                <a:close/>
              </a:path>
            </a:pathLst>
          </a:custGeom>
          <a:blipFill>
            <a:blip r:embed="rId6"/>
            <a:stretch>
              <a:fillRect l="0" t="0" r="0" b="0"/>
            </a:stretch>
          </a:blipFill>
        </p:spPr>
      </p:sp>
      <p:sp>
        <p:nvSpPr>
          <p:cNvPr name="Freeform 5" id="5"/>
          <p:cNvSpPr/>
          <p:nvPr/>
        </p:nvSpPr>
        <p:spPr>
          <a:xfrm flipH="false" flipV="false" rot="-2817685">
            <a:off x="592610" y="8609628"/>
            <a:ext cx="1296270" cy="1296270"/>
          </a:xfrm>
          <a:custGeom>
            <a:avLst/>
            <a:gdLst/>
            <a:ahLst/>
            <a:cxnLst/>
            <a:rect r="r" b="b" t="t" l="l"/>
            <a:pathLst>
              <a:path h="1296270" w="1296270">
                <a:moveTo>
                  <a:pt x="0" y="0"/>
                </a:moveTo>
                <a:lnTo>
                  <a:pt x="1296270" y="0"/>
                </a:lnTo>
                <a:lnTo>
                  <a:pt x="1296270" y="1296270"/>
                </a:lnTo>
                <a:lnTo>
                  <a:pt x="0" y="129627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6" id="6"/>
          <p:cNvSpPr txBox="true"/>
          <p:nvPr/>
        </p:nvSpPr>
        <p:spPr>
          <a:xfrm rot="0">
            <a:off x="2104998" y="1207205"/>
            <a:ext cx="14078004" cy="1717672"/>
          </a:xfrm>
          <a:prstGeom prst="rect">
            <a:avLst/>
          </a:prstGeom>
        </p:spPr>
        <p:txBody>
          <a:bodyPr anchor="t" rtlCol="false" tIns="0" lIns="0" bIns="0" rIns="0">
            <a:spAutoFit/>
          </a:bodyPr>
          <a:lstStyle/>
          <a:p>
            <a:pPr algn="ctr">
              <a:lnSpc>
                <a:spcPts val="14000"/>
              </a:lnSpc>
            </a:pPr>
            <a:r>
              <a:rPr lang="en-US" sz="10000">
                <a:solidFill>
                  <a:srgbClr val="000000"/>
                </a:solidFill>
                <a:latin typeface="Calistoga"/>
                <a:ea typeface="Calistoga"/>
                <a:cs typeface="Calistoga"/>
                <a:sym typeface="Calistoga"/>
              </a:rPr>
              <a:t>Graph of Garage</a:t>
            </a:r>
          </a:p>
        </p:txBody>
      </p:sp>
      <p:sp>
        <p:nvSpPr>
          <p:cNvPr name="TextBox 7" id="7"/>
          <p:cNvSpPr txBox="true"/>
          <p:nvPr/>
        </p:nvSpPr>
        <p:spPr>
          <a:xfrm rot="0">
            <a:off x="10037392" y="4186195"/>
            <a:ext cx="6995448" cy="2920518"/>
          </a:xfrm>
          <a:prstGeom prst="rect">
            <a:avLst/>
          </a:prstGeom>
        </p:spPr>
        <p:txBody>
          <a:bodyPr anchor="t" rtlCol="false" tIns="0" lIns="0" bIns="0" rIns="0">
            <a:spAutoFit/>
          </a:bodyPr>
          <a:lstStyle/>
          <a:p>
            <a:pPr algn="just">
              <a:lnSpc>
                <a:spcPts val="3351"/>
              </a:lnSpc>
            </a:pPr>
            <a:r>
              <a:rPr lang="en-US" sz="2393">
                <a:solidFill>
                  <a:srgbClr val="000000"/>
                </a:solidFill>
                <a:latin typeface="Calistoga"/>
                <a:ea typeface="Calistoga"/>
                <a:cs typeface="Calistoga"/>
                <a:sym typeface="Calistoga"/>
              </a:rPr>
              <a:t>This is a summary of the garages in this data. where show how many garages it has from each property. 750 properties have no garage,</a:t>
            </a:r>
            <a:r>
              <a:rPr lang="en-US" sz="2393">
                <a:solidFill>
                  <a:srgbClr val="000000"/>
                </a:solidFill>
                <a:latin typeface="Calistoga"/>
                <a:ea typeface="Calistoga"/>
                <a:cs typeface="Calistoga"/>
                <a:sym typeface="Calistoga"/>
              </a:rPr>
              <a:t> 142 properties have one garage,  54 properties have two garages, 2 properties have three garages, 6 properties have 4 garages,  and 46 properties have no value.</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10800000">
            <a:off x="-885702" y="-234910"/>
            <a:ext cx="20059405" cy="1750639"/>
          </a:xfrm>
          <a:custGeom>
            <a:avLst/>
            <a:gdLst/>
            <a:ahLst/>
            <a:cxnLst/>
            <a:rect r="r" b="b" t="t" l="l"/>
            <a:pathLst>
              <a:path h="1750639" w="20059405">
                <a:moveTo>
                  <a:pt x="0" y="0"/>
                </a:moveTo>
                <a:lnTo>
                  <a:pt x="20059404" y="0"/>
                </a:lnTo>
                <a:lnTo>
                  <a:pt x="20059404" y="1750639"/>
                </a:lnTo>
                <a:lnTo>
                  <a:pt x="0" y="175063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8100000">
            <a:off x="16384704" y="8610165"/>
            <a:ext cx="1296270" cy="1296270"/>
          </a:xfrm>
          <a:custGeom>
            <a:avLst/>
            <a:gdLst/>
            <a:ahLst/>
            <a:cxnLst/>
            <a:rect r="r" b="b" t="t" l="l"/>
            <a:pathLst>
              <a:path h="1296270" w="1296270">
                <a:moveTo>
                  <a:pt x="0" y="0"/>
                </a:moveTo>
                <a:lnTo>
                  <a:pt x="1296271" y="0"/>
                </a:lnTo>
                <a:lnTo>
                  <a:pt x="1296271" y="1296270"/>
                </a:lnTo>
                <a:lnTo>
                  <a:pt x="0" y="129627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941972" y="3323179"/>
            <a:ext cx="8808054" cy="5411484"/>
          </a:xfrm>
          <a:custGeom>
            <a:avLst/>
            <a:gdLst/>
            <a:ahLst/>
            <a:cxnLst/>
            <a:rect r="r" b="b" t="t" l="l"/>
            <a:pathLst>
              <a:path h="5411484" w="8808054">
                <a:moveTo>
                  <a:pt x="0" y="0"/>
                </a:moveTo>
                <a:lnTo>
                  <a:pt x="8808054" y="0"/>
                </a:lnTo>
                <a:lnTo>
                  <a:pt x="8808054" y="5411484"/>
                </a:lnTo>
                <a:lnTo>
                  <a:pt x="0" y="5411484"/>
                </a:lnTo>
                <a:lnTo>
                  <a:pt x="0" y="0"/>
                </a:lnTo>
                <a:close/>
              </a:path>
            </a:pathLst>
          </a:custGeom>
          <a:blipFill>
            <a:blip r:embed="rId6"/>
            <a:stretch>
              <a:fillRect l="0" t="0" r="0" b="0"/>
            </a:stretch>
          </a:blipFill>
        </p:spPr>
      </p:sp>
      <p:sp>
        <p:nvSpPr>
          <p:cNvPr name="Freeform 5" id="5"/>
          <p:cNvSpPr/>
          <p:nvPr/>
        </p:nvSpPr>
        <p:spPr>
          <a:xfrm flipH="false" flipV="false" rot="-2817685">
            <a:off x="592610" y="8609628"/>
            <a:ext cx="1296270" cy="1296270"/>
          </a:xfrm>
          <a:custGeom>
            <a:avLst/>
            <a:gdLst/>
            <a:ahLst/>
            <a:cxnLst/>
            <a:rect r="r" b="b" t="t" l="l"/>
            <a:pathLst>
              <a:path h="1296270" w="1296270">
                <a:moveTo>
                  <a:pt x="0" y="0"/>
                </a:moveTo>
                <a:lnTo>
                  <a:pt x="1296270" y="0"/>
                </a:lnTo>
                <a:lnTo>
                  <a:pt x="1296270" y="1296270"/>
                </a:lnTo>
                <a:lnTo>
                  <a:pt x="0" y="129627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6" id="6"/>
          <p:cNvSpPr txBox="true"/>
          <p:nvPr/>
        </p:nvSpPr>
        <p:spPr>
          <a:xfrm rot="0">
            <a:off x="2104998" y="1207205"/>
            <a:ext cx="14078004" cy="1717672"/>
          </a:xfrm>
          <a:prstGeom prst="rect">
            <a:avLst/>
          </a:prstGeom>
        </p:spPr>
        <p:txBody>
          <a:bodyPr anchor="t" rtlCol="false" tIns="0" lIns="0" bIns="0" rIns="0">
            <a:spAutoFit/>
          </a:bodyPr>
          <a:lstStyle/>
          <a:p>
            <a:pPr algn="ctr">
              <a:lnSpc>
                <a:spcPts val="14000"/>
              </a:lnSpc>
            </a:pPr>
            <a:r>
              <a:rPr lang="en-US" sz="10000">
                <a:solidFill>
                  <a:srgbClr val="000000"/>
                </a:solidFill>
                <a:latin typeface="Calistoga"/>
                <a:ea typeface="Calistoga"/>
                <a:cs typeface="Calistoga"/>
                <a:sym typeface="Calistoga"/>
              </a:rPr>
              <a:t>Graph of listing price</a:t>
            </a:r>
          </a:p>
        </p:txBody>
      </p:sp>
      <p:sp>
        <p:nvSpPr>
          <p:cNvPr name="TextBox 7" id="7"/>
          <p:cNvSpPr txBox="true"/>
          <p:nvPr/>
        </p:nvSpPr>
        <p:spPr>
          <a:xfrm rot="0">
            <a:off x="10037392" y="4149216"/>
            <a:ext cx="6995448" cy="3339618"/>
          </a:xfrm>
          <a:prstGeom prst="rect">
            <a:avLst/>
          </a:prstGeom>
        </p:spPr>
        <p:txBody>
          <a:bodyPr anchor="t" rtlCol="false" tIns="0" lIns="0" bIns="0" rIns="0">
            <a:spAutoFit/>
          </a:bodyPr>
          <a:lstStyle/>
          <a:p>
            <a:pPr algn="just">
              <a:lnSpc>
                <a:spcPts val="3351"/>
              </a:lnSpc>
            </a:pPr>
            <a:r>
              <a:rPr lang="en-US" sz="2393">
                <a:solidFill>
                  <a:srgbClr val="000000"/>
                </a:solidFill>
                <a:latin typeface="Calistoga"/>
                <a:ea typeface="Calistoga"/>
                <a:cs typeface="Calistoga"/>
                <a:sym typeface="Calistoga"/>
              </a:rPr>
              <a:t>This is a summary of the listing price in this data. Where in this chart, there are mean, median, min, and max for the listing price from the data. The mean of the listing price is Rp1,730,304,594. The median of the listing price is Rp1,025,794,824. The minimal listing price on the data is Rp285,519. And the maximal listing price on this data is 23,702,122,879. </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10800000">
            <a:off x="-885702" y="-234910"/>
            <a:ext cx="20059405" cy="1750639"/>
          </a:xfrm>
          <a:custGeom>
            <a:avLst/>
            <a:gdLst/>
            <a:ahLst/>
            <a:cxnLst/>
            <a:rect r="r" b="b" t="t" l="l"/>
            <a:pathLst>
              <a:path h="1750639" w="20059405">
                <a:moveTo>
                  <a:pt x="0" y="0"/>
                </a:moveTo>
                <a:lnTo>
                  <a:pt x="20059404" y="0"/>
                </a:lnTo>
                <a:lnTo>
                  <a:pt x="20059404" y="1750639"/>
                </a:lnTo>
                <a:lnTo>
                  <a:pt x="0" y="175063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8100000">
            <a:off x="16384704" y="8610165"/>
            <a:ext cx="1296270" cy="1296270"/>
          </a:xfrm>
          <a:custGeom>
            <a:avLst/>
            <a:gdLst/>
            <a:ahLst/>
            <a:cxnLst/>
            <a:rect r="r" b="b" t="t" l="l"/>
            <a:pathLst>
              <a:path h="1296270" w="1296270">
                <a:moveTo>
                  <a:pt x="0" y="0"/>
                </a:moveTo>
                <a:lnTo>
                  <a:pt x="1296271" y="0"/>
                </a:lnTo>
                <a:lnTo>
                  <a:pt x="1296271" y="1296270"/>
                </a:lnTo>
                <a:lnTo>
                  <a:pt x="0" y="129627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028700" y="3216270"/>
            <a:ext cx="8400121" cy="5680658"/>
          </a:xfrm>
          <a:custGeom>
            <a:avLst/>
            <a:gdLst/>
            <a:ahLst/>
            <a:cxnLst/>
            <a:rect r="r" b="b" t="t" l="l"/>
            <a:pathLst>
              <a:path h="5680658" w="8400121">
                <a:moveTo>
                  <a:pt x="0" y="0"/>
                </a:moveTo>
                <a:lnTo>
                  <a:pt x="8400121" y="0"/>
                </a:lnTo>
                <a:lnTo>
                  <a:pt x="8400121" y="5680657"/>
                </a:lnTo>
                <a:lnTo>
                  <a:pt x="0" y="5680657"/>
                </a:lnTo>
                <a:lnTo>
                  <a:pt x="0" y="0"/>
                </a:lnTo>
                <a:close/>
              </a:path>
            </a:pathLst>
          </a:custGeom>
          <a:blipFill>
            <a:blip r:embed="rId6"/>
            <a:stretch>
              <a:fillRect l="0" t="0" r="0" b="0"/>
            </a:stretch>
          </a:blipFill>
        </p:spPr>
      </p:sp>
      <p:sp>
        <p:nvSpPr>
          <p:cNvPr name="Freeform 5" id="5"/>
          <p:cNvSpPr/>
          <p:nvPr/>
        </p:nvSpPr>
        <p:spPr>
          <a:xfrm flipH="false" flipV="false" rot="-2817685">
            <a:off x="592610" y="8609628"/>
            <a:ext cx="1296270" cy="1296270"/>
          </a:xfrm>
          <a:custGeom>
            <a:avLst/>
            <a:gdLst/>
            <a:ahLst/>
            <a:cxnLst/>
            <a:rect r="r" b="b" t="t" l="l"/>
            <a:pathLst>
              <a:path h="1296270" w="1296270">
                <a:moveTo>
                  <a:pt x="0" y="0"/>
                </a:moveTo>
                <a:lnTo>
                  <a:pt x="1296270" y="0"/>
                </a:lnTo>
                <a:lnTo>
                  <a:pt x="1296270" y="1296270"/>
                </a:lnTo>
                <a:lnTo>
                  <a:pt x="0" y="129627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6" id="6"/>
          <p:cNvSpPr txBox="true"/>
          <p:nvPr/>
        </p:nvSpPr>
        <p:spPr>
          <a:xfrm rot="0">
            <a:off x="2104998" y="1207205"/>
            <a:ext cx="14078004" cy="1717672"/>
          </a:xfrm>
          <a:prstGeom prst="rect">
            <a:avLst/>
          </a:prstGeom>
        </p:spPr>
        <p:txBody>
          <a:bodyPr anchor="t" rtlCol="false" tIns="0" lIns="0" bIns="0" rIns="0">
            <a:spAutoFit/>
          </a:bodyPr>
          <a:lstStyle/>
          <a:p>
            <a:pPr algn="ctr">
              <a:lnSpc>
                <a:spcPts val="14000"/>
              </a:lnSpc>
            </a:pPr>
            <a:r>
              <a:rPr lang="en-US" sz="10000">
                <a:solidFill>
                  <a:srgbClr val="000000"/>
                </a:solidFill>
                <a:latin typeface="Calistoga"/>
                <a:ea typeface="Calistoga"/>
                <a:cs typeface="Calistoga"/>
                <a:sym typeface="Calistoga"/>
              </a:rPr>
              <a:t>Graph of Detail</a:t>
            </a:r>
          </a:p>
        </p:txBody>
      </p:sp>
      <p:sp>
        <p:nvSpPr>
          <p:cNvPr name="TextBox 7" id="7"/>
          <p:cNvSpPr txBox="true"/>
          <p:nvPr/>
        </p:nvSpPr>
        <p:spPr>
          <a:xfrm rot="0">
            <a:off x="10037392" y="4186195"/>
            <a:ext cx="6995448" cy="2082318"/>
          </a:xfrm>
          <a:prstGeom prst="rect">
            <a:avLst/>
          </a:prstGeom>
        </p:spPr>
        <p:txBody>
          <a:bodyPr anchor="t" rtlCol="false" tIns="0" lIns="0" bIns="0" rIns="0">
            <a:spAutoFit/>
          </a:bodyPr>
          <a:lstStyle/>
          <a:p>
            <a:pPr algn="just">
              <a:lnSpc>
                <a:spcPts val="3351"/>
              </a:lnSpc>
            </a:pPr>
            <a:r>
              <a:rPr lang="en-US" sz="2393">
                <a:solidFill>
                  <a:srgbClr val="000000"/>
                </a:solidFill>
                <a:latin typeface="Calistoga"/>
                <a:ea typeface="Calistoga"/>
                <a:cs typeface="Calistoga"/>
                <a:sym typeface="Calistoga"/>
              </a:rPr>
              <a:t>This is a summary of the detail in this data. where show how many properties that have sold or haven't sold. 169 are sold,</a:t>
            </a:r>
            <a:r>
              <a:rPr lang="en-US" sz="2393">
                <a:solidFill>
                  <a:srgbClr val="000000"/>
                </a:solidFill>
                <a:latin typeface="Calistoga"/>
                <a:ea typeface="Calistoga"/>
                <a:cs typeface="Calistoga"/>
                <a:sym typeface="Calistoga"/>
              </a:rPr>
              <a:t> 685 properties haven't sold, and 146 properties have no value for the detail.</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10800000">
            <a:off x="-885702" y="-237584"/>
            <a:ext cx="20059405" cy="1750639"/>
          </a:xfrm>
          <a:custGeom>
            <a:avLst/>
            <a:gdLst/>
            <a:ahLst/>
            <a:cxnLst/>
            <a:rect r="r" b="b" t="t" l="l"/>
            <a:pathLst>
              <a:path h="1750639" w="20059405">
                <a:moveTo>
                  <a:pt x="0" y="0"/>
                </a:moveTo>
                <a:lnTo>
                  <a:pt x="20059404" y="0"/>
                </a:lnTo>
                <a:lnTo>
                  <a:pt x="20059404" y="1750639"/>
                </a:lnTo>
                <a:lnTo>
                  <a:pt x="0" y="175063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885702" y="8725576"/>
            <a:ext cx="20059405" cy="1750639"/>
          </a:xfrm>
          <a:custGeom>
            <a:avLst/>
            <a:gdLst/>
            <a:ahLst/>
            <a:cxnLst/>
            <a:rect r="r" b="b" t="t" l="l"/>
            <a:pathLst>
              <a:path h="1750639" w="20059405">
                <a:moveTo>
                  <a:pt x="0" y="0"/>
                </a:moveTo>
                <a:lnTo>
                  <a:pt x="20059404" y="0"/>
                </a:lnTo>
                <a:lnTo>
                  <a:pt x="20059404" y="1750639"/>
                </a:lnTo>
                <a:lnTo>
                  <a:pt x="0" y="175063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8100000">
            <a:off x="-1337668" y="3604720"/>
            <a:ext cx="3077561" cy="3077561"/>
          </a:xfrm>
          <a:custGeom>
            <a:avLst/>
            <a:gdLst/>
            <a:ahLst/>
            <a:cxnLst/>
            <a:rect r="r" b="b" t="t" l="l"/>
            <a:pathLst>
              <a:path h="3077561" w="3077561">
                <a:moveTo>
                  <a:pt x="0" y="0"/>
                </a:moveTo>
                <a:lnTo>
                  <a:pt x="3077561" y="0"/>
                </a:lnTo>
                <a:lnTo>
                  <a:pt x="3077561" y="3077560"/>
                </a:lnTo>
                <a:lnTo>
                  <a:pt x="0" y="307756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2700000">
            <a:off x="16448609" y="3604720"/>
            <a:ext cx="3077561" cy="3077561"/>
          </a:xfrm>
          <a:custGeom>
            <a:avLst/>
            <a:gdLst/>
            <a:ahLst/>
            <a:cxnLst/>
            <a:rect r="r" b="b" t="t" l="l"/>
            <a:pathLst>
              <a:path h="3077561" w="3077561">
                <a:moveTo>
                  <a:pt x="0" y="0"/>
                </a:moveTo>
                <a:lnTo>
                  <a:pt x="3077561" y="0"/>
                </a:lnTo>
                <a:lnTo>
                  <a:pt x="3077561" y="3077560"/>
                </a:lnTo>
                <a:lnTo>
                  <a:pt x="0" y="307756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6" id="6"/>
          <p:cNvSpPr txBox="true"/>
          <p:nvPr/>
        </p:nvSpPr>
        <p:spPr>
          <a:xfrm rot="0">
            <a:off x="2104998" y="3147697"/>
            <a:ext cx="14078004" cy="4171967"/>
          </a:xfrm>
          <a:prstGeom prst="rect">
            <a:avLst/>
          </a:prstGeom>
        </p:spPr>
        <p:txBody>
          <a:bodyPr anchor="t" rtlCol="false" tIns="0" lIns="0" bIns="0" rIns="0">
            <a:spAutoFit/>
          </a:bodyPr>
          <a:lstStyle/>
          <a:p>
            <a:pPr algn="ctr">
              <a:lnSpc>
                <a:spcPts val="16799"/>
              </a:lnSpc>
            </a:pPr>
            <a:r>
              <a:rPr lang="en-US" sz="11999">
                <a:solidFill>
                  <a:srgbClr val="000000"/>
                </a:solidFill>
                <a:latin typeface="Calistoga"/>
                <a:ea typeface="Calistoga"/>
                <a:cs typeface="Calistoga"/>
                <a:sym typeface="Calistoga"/>
              </a:rPr>
              <a:t>THANK</a:t>
            </a:r>
          </a:p>
          <a:p>
            <a:pPr algn="ctr">
              <a:lnSpc>
                <a:spcPts val="16799"/>
              </a:lnSpc>
            </a:pPr>
            <a:r>
              <a:rPr lang="en-US" sz="11999">
                <a:solidFill>
                  <a:srgbClr val="000000"/>
                </a:solidFill>
                <a:latin typeface="Calistoga"/>
                <a:ea typeface="Calistoga"/>
                <a:cs typeface="Calistoga"/>
                <a:sym typeface="Calistoga"/>
              </a:rPr>
              <a:t>YOU</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10800000">
            <a:off x="-885702" y="-216179"/>
            <a:ext cx="20059405" cy="1750639"/>
          </a:xfrm>
          <a:custGeom>
            <a:avLst/>
            <a:gdLst/>
            <a:ahLst/>
            <a:cxnLst/>
            <a:rect r="r" b="b" t="t" l="l"/>
            <a:pathLst>
              <a:path h="1750639" w="20059405">
                <a:moveTo>
                  <a:pt x="0" y="0"/>
                </a:moveTo>
                <a:lnTo>
                  <a:pt x="20059404" y="0"/>
                </a:lnTo>
                <a:lnTo>
                  <a:pt x="20059404" y="1750639"/>
                </a:lnTo>
                <a:lnTo>
                  <a:pt x="0" y="175063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2817685">
            <a:off x="611341" y="8610165"/>
            <a:ext cx="1296270" cy="1296270"/>
          </a:xfrm>
          <a:custGeom>
            <a:avLst/>
            <a:gdLst/>
            <a:ahLst/>
            <a:cxnLst/>
            <a:rect r="r" b="b" t="t" l="l"/>
            <a:pathLst>
              <a:path h="1296270" w="1296270">
                <a:moveTo>
                  <a:pt x="0" y="0"/>
                </a:moveTo>
                <a:lnTo>
                  <a:pt x="1296270" y="0"/>
                </a:lnTo>
                <a:lnTo>
                  <a:pt x="1296270" y="1296270"/>
                </a:lnTo>
                <a:lnTo>
                  <a:pt x="0" y="129627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8100000">
            <a:off x="16397295" y="8609628"/>
            <a:ext cx="1296270" cy="1296270"/>
          </a:xfrm>
          <a:custGeom>
            <a:avLst/>
            <a:gdLst/>
            <a:ahLst/>
            <a:cxnLst/>
            <a:rect r="r" b="b" t="t" l="l"/>
            <a:pathLst>
              <a:path h="1296270" w="1296270">
                <a:moveTo>
                  <a:pt x="0" y="0"/>
                </a:moveTo>
                <a:lnTo>
                  <a:pt x="1296270" y="0"/>
                </a:lnTo>
                <a:lnTo>
                  <a:pt x="1296270" y="1296270"/>
                </a:lnTo>
                <a:lnTo>
                  <a:pt x="0" y="129627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1915247" y="3472394"/>
            <a:ext cx="3153887" cy="5933583"/>
          </a:xfrm>
          <a:custGeom>
            <a:avLst/>
            <a:gdLst/>
            <a:ahLst/>
            <a:cxnLst/>
            <a:rect r="r" b="b" t="t" l="l"/>
            <a:pathLst>
              <a:path h="5933583" w="3153887">
                <a:moveTo>
                  <a:pt x="0" y="0"/>
                </a:moveTo>
                <a:lnTo>
                  <a:pt x="3153887" y="0"/>
                </a:lnTo>
                <a:lnTo>
                  <a:pt x="3153887" y="5933584"/>
                </a:lnTo>
                <a:lnTo>
                  <a:pt x="0" y="5933584"/>
                </a:lnTo>
                <a:lnTo>
                  <a:pt x="0" y="0"/>
                </a:lnTo>
                <a:close/>
              </a:path>
            </a:pathLst>
          </a:custGeom>
          <a:blipFill>
            <a:blip r:embed="rId6"/>
            <a:stretch>
              <a:fillRect l="0" t="0" r="0" b="0"/>
            </a:stretch>
          </a:blipFill>
        </p:spPr>
      </p:sp>
      <p:sp>
        <p:nvSpPr>
          <p:cNvPr name="TextBox 6" id="6"/>
          <p:cNvSpPr txBox="true"/>
          <p:nvPr/>
        </p:nvSpPr>
        <p:spPr>
          <a:xfrm rot="0">
            <a:off x="2104998" y="1624824"/>
            <a:ext cx="14078004" cy="1717672"/>
          </a:xfrm>
          <a:prstGeom prst="rect">
            <a:avLst/>
          </a:prstGeom>
        </p:spPr>
        <p:txBody>
          <a:bodyPr anchor="t" rtlCol="false" tIns="0" lIns="0" bIns="0" rIns="0">
            <a:spAutoFit/>
          </a:bodyPr>
          <a:lstStyle/>
          <a:p>
            <a:pPr algn="ctr">
              <a:lnSpc>
                <a:spcPts val="14000"/>
              </a:lnSpc>
            </a:pPr>
            <a:r>
              <a:rPr lang="en-US" sz="10000">
                <a:solidFill>
                  <a:srgbClr val="000000"/>
                </a:solidFill>
                <a:latin typeface="Calistoga"/>
                <a:ea typeface="Calistoga"/>
                <a:cs typeface="Calistoga"/>
                <a:sym typeface="Calistoga"/>
              </a:rPr>
              <a:t>Data</a:t>
            </a:r>
          </a:p>
        </p:txBody>
      </p:sp>
      <p:sp>
        <p:nvSpPr>
          <p:cNvPr name="TextBox 7" id="7"/>
          <p:cNvSpPr txBox="true"/>
          <p:nvPr/>
        </p:nvSpPr>
        <p:spPr>
          <a:xfrm rot="0">
            <a:off x="7179991" y="4568821"/>
            <a:ext cx="10528663" cy="2077158"/>
          </a:xfrm>
          <a:prstGeom prst="rect">
            <a:avLst/>
          </a:prstGeom>
        </p:spPr>
        <p:txBody>
          <a:bodyPr anchor="t" rtlCol="false" tIns="0" lIns="0" bIns="0" rIns="0">
            <a:spAutoFit/>
          </a:bodyPr>
          <a:lstStyle/>
          <a:p>
            <a:pPr algn="just">
              <a:lnSpc>
                <a:spcPts val="4160"/>
              </a:lnSpc>
            </a:pPr>
            <a:r>
              <a:rPr lang="en-US" sz="2972">
                <a:solidFill>
                  <a:srgbClr val="000000"/>
                </a:solidFill>
                <a:latin typeface="Calistoga"/>
                <a:ea typeface="Calistoga"/>
                <a:cs typeface="Calistoga"/>
                <a:sym typeface="Calistoga"/>
              </a:rPr>
              <a:t>From the output, there are no duplicates in the data. However, there are many null values in those data. There are 642 null values from all columns. the detail of the Nulls value in each column is in the picture on the left side.</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10800000">
            <a:off x="-885702" y="-216179"/>
            <a:ext cx="20059405" cy="1750639"/>
          </a:xfrm>
          <a:custGeom>
            <a:avLst/>
            <a:gdLst/>
            <a:ahLst/>
            <a:cxnLst/>
            <a:rect r="r" b="b" t="t" l="l"/>
            <a:pathLst>
              <a:path h="1750639" w="20059405">
                <a:moveTo>
                  <a:pt x="0" y="0"/>
                </a:moveTo>
                <a:lnTo>
                  <a:pt x="20059404" y="0"/>
                </a:lnTo>
                <a:lnTo>
                  <a:pt x="20059404" y="1750639"/>
                </a:lnTo>
                <a:lnTo>
                  <a:pt x="0" y="175063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2817685">
            <a:off x="611341" y="8610165"/>
            <a:ext cx="1296270" cy="1296270"/>
          </a:xfrm>
          <a:custGeom>
            <a:avLst/>
            <a:gdLst/>
            <a:ahLst/>
            <a:cxnLst/>
            <a:rect r="r" b="b" t="t" l="l"/>
            <a:pathLst>
              <a:path h="1296270" w="1296270">
                <a:moveTo>
                  <a:pt x="0" y="0"/>
                </a:moveTo>
                <a:lnTo>
                  <a:pt x="1296270" y="0"/>
                </a:lnTo>
                <a:lnTo>
                  <a:pt x="1296270" y="1296270"/>
                </a:lnTo>
                <a:lnTo>
                  <a:pt x="0" y="129627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8100000">
            <a:off x="16397295" y="8609628"/>
            <a:ext cx="1296270" cy="1296270"/>
          </a:xfrm>
          <a:custGeom>
            <a:avLst/>
            <a:gdLst/>
            <a:ahLst/>
            <a:cxnLst/>
            <a:rect r="r" b="b" t="t" l="l"/>
            <a:pathLst>
              <a:path h="1296270" w="1296270">
                <a:moveTo>
                  <a:pt x="0" y="0"/>
                </a:moveTo>
                <a:lnTo>
                  <a:pt x="1296270" y="0"/>
                </a:lnTo>
                <a:lnTo>
                  <a:pt x="1296270" y="1296270"/>
                </a:lnTo>
                <a:lnTo>
                  <a:pt x="0" y="129627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1727062" y="3131522"/>
            <a:ext cx="4158266" cy="5008298"/>
          </a:xfrm>
          <a:custGeom>
            <a:avLst/>
            <a:gdLst/>
            <a:ahLst/>
            <a:cxnLst/>
            <a:rect r="r" b="b" t="t" l="l"/>
            <a:pathLst>
              <a:path h="5008298" w="4158266">
                <a:moveTo>
                  <a:pt x="0" y="0"/>
                </a:moveTo>
                <a:lnTo>
                  <a:pt x="4158266" y="0"/>
                </a:lnTo>
                <a:lnTo>
                  <a:pt x="4158266" y="5008298"/>
                </a:lnTo>
                <a:lnTo>
                  <a:pt x="0" y="5008298"/>
                </a:lnTo>
                <a:lnTo>
                  <a:pt x="0" y="0"/>
                </a:lnTo>
                <a:close/>
              </a:path>
            </a:pathLst>
          </a:custGeom>
          <a:blipFill>
            <a:blip r:embed="rId6"/>
            <a:stretch>
              <a:fillRect l="0" t="0" r="0" b="0"/>
            </a:stretch>
          </a:blipFill>
        </p:spPr>
      </p:sp>
      <p:sp>
        <p:nvSpPr>
          <p:cNvPr name="TextBox 6" id="6"/>
          <p:cNvSpPr txBox="true"/>
          <p:nvPr/>
        </p:nvSpPr>
        <p:spPr>
          <a:xfrm rot="0">
            <a:off x="2104998" y="1624824"/>
            <a:ext cx="14078004" cy="1717672"/>
          </a:xfrm>
          <a:prstGeom prst="rect">
            <a:avLst/>
          </a:prstGeom>
        </p:spPr>
        <p:txBody>
          <a:bodyPr anchor="t" rtlCol="false" tIns="0" lIns="0" bIns="0" rIns="0">
            <a:spAutoFit/>
          </a:bodyPr>
          <a:lstStyle/>
          <a:p>
            <a:pPr algn="ctr">
              <a:lnSpc>
                <a:spcPts val="14000"/>
              </a:lnSpc>
            </a:pPr>
            <a:r>
              <a:rPr lang="en-US" sz="10000">
                <a:solidFill>
                  <a:srgbClr val="000000"/>
                </a:solidFill>
                <a:latin typeface="Calistoga"/>
                <a:ea typeface="Calistoga"/>
                <a:cs typeface="Calistoga"/>
                <a:sym typeface="Calistoga"/>
              </a:rPr>
              <a:t>Data</a:t>
            </a:r>
          </a:p>
        </p:txBody>
      </p:sp>
      <p:sp>
        <p:nvSpPr>
          <p:cNvPr name="TextBox 7" id="7"/>
          <p:cNvSpPr txBox="true"/>
          <p:nvPr/>
        </p:nvSpPr>
        <p:spPr>
          <a:xfrm rot="0">
            <a:off x="7129316" y="4435417"/>
            <a:ext cx="10528663" cy="2077158"/>
          </a:xfrm>
          <a:prstGeom prst="rect">
            <a:avLst/>
          </a:prstGeom>
        </p:spPr>
        <p:txBody>
          <a:bodyPr anchor="t" rtlCol="false" tIns="0" lIns="0" bIns="0" rIns="0">
            <a:spAutoFit/>
          </a:bodyPr>
          <a:lstStyle/>
          <a:p>
            <a:pPr algn="just">
              <a:lnSpc>
                <a:spcPts val="4160"/>
              </a:lnSpc>
            </a:pPr>
            <a:r>
              <a:rPr lang="en-US" sz="2972">
                <a:solidFill>
                  <a:srgbClr val="000000"/>
                </a:solidFill>
                <a:latin typeface="Calistoga"/>
                <a:ea typeface="Calistoga"/>
                <a:cs typeface="Calistoga"/>
                <a:sym typeface="Calistoga"/>
              </a:rPr>
              <a:t>The usable percentage of these data from each column is in the picture on the left side. The data is still clean enough to be used for house pricing prediction. It can impute the value with “NA” or delete the data that don't have a value.</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10800000">
            <a:off x="-885702" y="-234910"/>
            <a:ext cx="20059405" cy="1750639"/>
          </a:xfrm>
          <a:custGeom>
            <a:avLst/>
            <a:gdLst/>
            <a:ahLst/>
            <a:cxnLst/>
            <a:rect r="r" b="b" t="t" l="l"/>
            <a:pathLst>
              <a:path h="1750639" w="20059405">
                <a:moveTo>
                  <a:pt x="0" y="0"/>
                </a:moveTo>
                <a:lnTo>
                  <a:pt x="20059404" y="0"/>
                </a:lnTo>
                <a:lnTo>
                  <a:pt x="20059404" y="1750639"/>
                </a:lnTo>
                <a:lnTo>
                  <a:pt x="0" y="175063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8100000">
            <a:off x="16384704" y="8610165"/>
            <a:ext cx="1296270" cy="1296270"/>
          </a:xfrm>
          <a:custGeom>
            <a:avLst/>
            <a:gdLst/>
            <a:ahLst/>
            <a:cxnLst/>
            <a:rect r="r" b="b" t="t" l="l"/>
            <a:pathLst>
              <a:path h="1296270" w="1296270">
                <a:moveTo>
                  <a:pt x="0" y="0"/>
                </a:moveTo>
                <a:lnTo>
                  <a:pt x="1296271" y="0"/>
                </a:lnTo>
                <a:lnTo>
                  <a:pt x="1296271" y="1296270"/>
                </a:lnTo>
                <a:lnTo>
                  <a:pt x="0" y="129627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2817685">
            <a:off x="592610" y="8609628"/>
            <a:ext cx="1296270" cy="1296270"/>
          </a:xfrm>
          <a:custGeom>
            <a:avLst/>
            <a:gdLst/>
            <a:ahLst/>
            <a:cxnLst/>
            <a:rect r="r" b="b" t="t" l="l"/>
            <a:pathLst>
              <a:path h="1296270" w="1296270">
                <a:moveTo>
                  <a:pt x="0" y="0"/>
                </a:moveTo>
                <a:lnTo>
                  <a:pt x="1296270" y="0"/>
                </a:lnTo>
                <a:lnTo>
                  <a:pt x="1296270" y="1296270"/>
                </a:lnTo>
                <a:lnTo>
                  <a:pt x="0" y="129627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324681" y="3175264"/>
            <a:ext cx="11098558" cy="4916048"/>
          </a:xfrm>
          <a:custGeom>
            <a:avLst/>
            <a:gdLst/>
            <a:ahLst/>
            <a:cxnLst/>
            <a:rect r="r" b="b" t="t" l="l"/>
            <a:pathLst>
              <a:path h="4916048" w="11098558">
                <a:moveTo>
                  <a:pt x="0" y="0"/>
                </a:moveTo>
                <a:lnTo>
                  <a:pt x="11098557" y="0"/>
                </a:lnTo>
                <a:lnTo>
                  <a:pt x="11098557" y="4916047"/>
                </a:lnTo>
                <a:lnTo>
                  <a:pt x="0" y="4916047"/>
                </a:lnTo>
                <a:lnTo>
                  <a:pt x="0" y="0"/>
                </a:lnTo>
                <a:close/>
              </a:path>
            </a:pathLst>
          </a:custGeom>
          <a:blipFill>
            <a:blip r:embed="rId6"/>
            <a:stretch>
              <a:fillRect l="0" t="0" r="-1826" b="0"/>
            </a:stretch>
          </a:blipFill>
        </p:spPr>
      </p:sp>
      <p:sp>
        <p:nvSpPr>
          <p:cNvPr name="TextBox 6" id="6"/>
          <p:cNvSpPr txBox="true"/>
          <p:nvPr/>
        </p:nvSpPr>
        <p:spPr>
          <a:xfrm rot="0">
            <a:off x="2104998" y="1207205"/>
            <a:ext cx="14078004" cy="1717672"/>
          </a:xfrm>
          <a:prstGeom prst="rect">
            <a:avLst/>
          </a:prstGeom>
        </p:spPr>
        <p:txBody>
          <a:bodyPr anchor="t" rtlCol="false" tIns="0" lIns="0" bIns="0" rIns="0">
            <a:spAutoFit/>
          </a:bodyPr>
          <a:lstStyle/>
          <a:p>
            <a:pPr algn="ctr">
              <a:lnSpc>
                <a:spcPts val="14000"/>
              </a:lnSpc>
            </a:pPr>
            <a:r>
              <a:rPr lang="en-US" sz="10000">
                <a:solidFill>
                  <a:srgbClr val="000000"/>
                </a:solidFill>
                <a:latin typeface="Calistoga"/>
                <a:ea typeface="Calistoga"/>
                <a:cs typeface="Calistoga"/>
                <a:sym typeface="Calistoga"/>
              </a:rPr>
              <a:t>Summary</a:t>
            </a:r>
          </a:p>
        </p:txBody>
      </p:sp>
      <p:sp>
        <p:nvSpPr>
          <p:cNvPr name="TextBox 7" id="7"/>
          <p:cNvSpPr txBox="true"/>
          <p:nvPr/>
        </p:nvSpPr>
        <p:spPr>
          <a:xfrm rot="0">
            <a:off x="12013731" y="3457969"/>
            <a:ext cx="5245569" cy="5016018"/>
          </a:xfrm>
          <a:prstGeom prst="rect">
            <a:avLst/>
          </a:prstGeom>
        </p:spPr>
        <p:txBody>
          <a:bodyPr anchor="t" rtlCol="false" tIns="0" lIns="0" bIns="0" rIns="0">
            <a:spAutoFit/>
          </a:bodyPr>
          <a:lstStyle/>
          <a:p>
            <a:pPr algn="just">
              <a:lnSpc>
                <a:spcPts val="3351"/>
              </a:lnSpc>
            </a:pPr>
            <a:r>
              <a:rPr lang="en-US" sz="2393">
                <a:solidFill>
                  <a:srgbClr val="000000"/>
                </a:solidFill>
                <a:latin typeface="Calistoga"/>
                <a:ea typeface="Calistoga"/>
                <a:cs typeface="Calistoga"/>
                <a:sym typeface="Calistoga"/>
              </a:rPr>
              <a:t>This is a summary of all columns in this data. But, there is a weird value from this data like the minimum value from bathrooms is -1 which is so strange. It should be at least have 1 bathroom. the maximum value from landsizeSummary is also weird. The landsize doesn't make sense. The maximum value from buildingSize is also weird because the maximum value of the buildingSize doesn't make sense </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10800000">
            <a:off x="-885702" y="-234910"/>
            <a:ext cx="20059405" cy="1750639"/>
          </a:xfrm>
          <a:custGeom>
            <a:avLst/>
            <a:gdLst/>
            <a:ahLst/>
            <a:cxnLst/>
            <a:rect r="r" b="b" t="t" l="l"/>
            <a:pathLst>
              <a:path h="1750639" w="20059405">
                <a:moveTo>
                  <a:pt x="0" y="0"/>
                </a:moveTo>
                <a:lnTo>
                  <a:pt x="20059404" y="0"/>
                </a:lnTo>
                <a:lnTo>
                  <a:pt x="20059404" y="1750639"/>
                </a:lnTo>
                <a:lnTo>
                  <a:pt x="0" y="175063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8100000">
            <a:off x="16384704" y="8610165"/>
            <a:ext cx="1296270" cy="1296270"/>
          </a:xfrm>
          <a:custGeom>
            <a:avLst/>
            <a:gdLst/>
            <a:ahLst/>
            <a:cxnLst/>
            <a:rect r="r" b="b" t="t" l="l"/>
            <a:pathLst>
              <a:path h="1296270" w="1296270">
                <a:moveTo>
                  <a:pt x="0" y="0"/>
                </a:moveTo>
                <a:lnTo>
                  <a:pt x="1296271" y="0"/>
                </a:lnTo>
                <a:lnTo>
                  <a:pt x="1296271" y="1296270"/>
                </a:lnTo>
                <a:lnTo>
                  <a:pt x="0" y="129627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2817685">
            <a:off x="592610" y="8609628"/>
            <a:ext cx="1296270" cy="1296270"/>
          </a:xfrm>
          <a:custGeom>
            <a:avLst/>
            <a:gdLst/>
            <a:ahLst/>
            <a:cxnLst/>
            <a:rect r="r" b="b" t="t" l="l"/>
            <a:pathLst>
              <a:path h="1296270" w="1296270">
                <a:moveTo>
                  <a:pt x="0" y="0"/>
                </a:moveTo>
                <a:lnTo>
                  <a:pt x="1296270" y="0"/>
                </a:lnTo>
                <a:lnTo>
                  <a:pt x="1296270" y="1296270"/>
                </a:lnTo>
                <a:lnTo>
                  <a:pt x="0" y="129627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1362880" y="2924877"/>
            <a:ext cx="8400121" cy="5680658"/>
          </a:xfrm>
          <a:custGeom>
            <a:avLst/>
            <a:gdLst/>
            <a:ahLst/>
            <a:cxnLst/>
            <a:rect r="r" b="b" t="t" l="l"/>
            <a:pathLst>
              <a:path h="5680658" w="8400121">
                <a:moveTo>
                  <a:pt x="0" y="0"/>
                </a:moveTo>
                <a:lnTo>
                  <a:pt x="8400122" y="0"/>
                </a:lnTo>
                <a:lnTo>
                  <a:pt x="8400122" y="5680657"/>
                </a:lnTo>
                <a:lnTo>
                  <a:pt x="0" y="5680657"/>
                </a:lnTo>
                <a:lnTo>
                  <a:pt x="0" y="0"/>
                </a:lnTo>
                <a:close/>
              </a:path>
            </a:pathLst>
          </a:custGeom>
          <a:blipFill>
            <a:blip r:embed="rId6"/>
            <a:stretch>
              <a:fillRect l="0" t="0" r="0" b="0"/>
            </a:stretch>
          </a:blipFill>
        </p:spPr>
      </p:sp>
      <p:sp>
        <p:nvSpPr>
          <p:cNvPr name="TextBox 6" id="6"/>
          <p:cNvSpPr txBox="true"/>
          <p:nvPr/>
        </p:nvSpPr>
        <p:spPr>
          <a:xfrm rot="0">
            <a:off x="2104998" y="1226255"/>
            <a:ext cx="14078004" cy="1625594"/>
          </a:xfrm>
          <a:prstGeom prst="rect">
            <a:avLst/>
          </a:prstGeom>
        </p:spPr>
        <p:txBody>
          <a:bodyPr anchor="t" rtlCol="false" tIns="0" lIns="0" bIns="0" rIns="0">
            <a:spAutoFit/>
          </a:bodyPr>
          <a:lstStyle/>
          <a:p>
            <a:pPr algn="ctr">
              <a:lnSpc>
                <a:spcPts val="13300"/>
              </a:lnSpc>
            </a:pPr>
            <a:r>
              <a:rPr lang="en-US" sz="9500">
                <a:solidFill>
                  <a:srgbClr val="000000"/>
                </a:solidFill>
                <a:latin typeface="Calistoga"/>
                <a:ea typeface="Calistoga"/>
                <a:cs typeface="Calistoga"/>
                <a:sym typeface="Calistoga"/>
              </a:rPr>
              <a:t>Graph of Property Type</a:t>
            </a:r>
          </a:p>
        </p:txBody>
      </p:sp>
      <p:sp>
        <p:nvSpPr>
          <p:cNvPr name="TextBox 7" id="7"/>
          <p:cNvSpPr txBox="true"/>
          <p:nvPr/>
        </p:nvSpPr>
        <p:spPr>
          <a:xfrm rot="0">
            <a:off x="10037392" y="4169303"/>
            <a:ext cx="6995448" cy="1244118"/>
          </a:xfrm>
          <a:prstGeom prst="rect">
            <a:avLst/>
          </a:prstGeom>
        </p:spPr>
        <p:txBody>
          <a:bodyPr anchor="t" rtlCol="false" tIns="0" lIns="0" bIns="0" rIns="0">
            <a:spAutoFit/>
          </a:bodyPr>
          <a:lstStyle/>
          <a:p>
            <a:pPr algn="just">
              <a:lnSpc>
                <a:spcPts val="3351"/>
              </a:lnSpc>
            </a:pPr>
            <a:r>
              <a:rPr lang="en-US" sz="2393">
                <a:solidFill>
                  <a:srgbClr val="000000"/>
                </a:solidFill>
                <a:latin typeface="Calistoga"/>
                <a:ea typeface="Calistoga"/>
                <a:cs typeface="Calistoga"/>
                <a:sym typeface="Calistoga"/>
              </a:rPr>
              <a:t>This is a summary of property type columns (_ptype) in this data. There are 820 houses, 127 Apartments, and 53 null datas.</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10800000">
            <a:off x="-885702" y="-234910"/>
            <a:ext cx="20059405" cy="1750639"/>
          </a:xfrm>
          <a:custGeom>
            <a:avLst/>
            <a:gdLst/>
            <a:ahLst/>
            <a:cxnLst/>
            <a:rect r="r" b="b" t="t" l="l"/>
            <a:pathLst>
              <a:path h="1750639" w="20059405">
                <a:moveTo>
                  <a:pt x="0" y="0"/>
                </a:moveTo>
                <a:lnTo>
                  <a:pt x="20059404" y="0"/>
                </a:lnTo>
                <a:lnTo>
                  <a:pt x="20059404" y="1750639"/>
                </a:lnTo>
                <a:lnTo>
                  <a:pt x="0" y="175063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8100000">
            <a:off x="16384704" y="8610165"/>
            <a:ext cx="1296270" cy="1296270"/>
          </a:xfrm>
          <a:custGeom>
            <a:avLst/>
            <a:gdLst/>
            <a:ahLst/>
            <a:cxnLst/>
            <a:rect r="r" b="b" t="t" l="l"/>
            <a:pathLst>
              <a:path h="1296270" w="1296270">
                <a:moveTo>
                  <a:pt x="0" y="0"/>
                </a:moveTo>
                <a:lnTo>
                  <a:pt x="1296271" y="0"/>
                </a:lnTo>
                <a:lnTo>
                  <a:pt x="1296271" y="1296270"/>
                </a:lnTo>
                <a:lnTo>
                  <a:pt x="0" y="129627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028700" y="3088498"/>
            <a:ext cx="8115300" cy="5488045"/>
          </a:xfrm>
          <a:custGeom>
            <a:avLst/>
            <a:gdLst/>
            <a:ahLst/>
            <a:cxnLst/>
            <a:rect r="r" b="b" t="t" l="l"/>
            <a:pathLst>
              <a:path h="5488045" w="8115300">
                <a:moveTo>
                  <a:pt x="0" y="0"/>
                </a:moveTo>
                <a:lnTo>
                  <a:pt x="8115300" y="0"/>
                </a:lnTo>
                <a:lnTo>
                  <a:pt x="8115300" y="5488045"/>
                </a:lnTo>
                <a:lnTo>
                  <a:pt x="0" y="5488045"/>
                </a:lnTo>
                <a:lnTo>
                  <a:pt x="0" y="0"/>
                </a:lnTo>
                <a:close/>
              </a:path>
            </a:pathLst>
          </a:custGeom>
          <a:blipFill>
            <a:blip r:embed="rId6"/>
            <a:stretch>
              <a:fillRect l="0" t="0" r="0" b="0"/>
            </a:stretch>
          </a:blipFill>
        </p:spPr>
      </p:sp>
      <p:sp>
        <p:nvSpPr>
          <p:cNvPr name="Freeform 5" id="5"/>
          <p:cNvSpPr/>
          <p:nvPr/>
        </p:nvSpPr>
        <p:spPr>
          <a:xfrm flipH="false" flipV="false" rot="-2817685">
            <a:off x="592610" y="8609628"/>
            <a:ext cx="1296270" cy="1296270"/>
          </a:xfrm>
          <a:custGeom>
            <a:avLst/>
            <a:gdLst/>
            <a:ahLst/>
            <a:cxnLst/>
            <a:rect r="r" b="b" t="t" l="l"/>
            <a:pathLst>
              <a:path h="1296270" w="1296270">
                <a:moveTo>
                  <a:pt x="0" y="0"/>
                </a:moveTo>
                <a:lnTo>
                  <a:pt x="1296270" y="0"/>
                </a:lnTo>
                <a:lnTo>
                  <a:pt x="1296270" y="1296270"/>
                </a:lnTo>
                <a:lnTo>
                  <a:pt x="0" y="129627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6" id="6"/>
          <p:cNvSpPr txBox="true"/>
          <p:nvPr/>
        </p:nvSpPr>
        <p:spPr>
          <a:xfrm rot="0">
            <a:off x="2104998" y="1226255"/>
            <a:ext cx="14078004" cy="1625594"/>
          </a:xfrm>
          <a:prstGeom prst="rect">
            <a:avLst/>
          </a:prstGeom>
        </p:spPr>
        <p:txBody>
          <a:bodyPr anchor="t" rtlCol="false" tIns="0" lIns="0" bIns="0" rIns="0">
            <a:spAutoFit/>
          </a:bodyPr>
          <a:lstStyle/>
          <a:p>
            <a:pPr algn="ctr">
              <a:lnSpc>
                <a:spcPts val="13300"/>
              </a:lnSpc>
            </a:pPr>
            <a:r>
              <a:rPr lang="en-US" sz="9500">
                <a:solidFill>
                  <a:srgbClr val="000000"/>
                </a:solidFill>
                <a:latin typeface="Calistoga"/>
                <a:ea typeface="Calistoga"/>
                <a:cs typeface="Calistoga"/>
                <a:sym typeface="Calistoga"/>
              </a:rPr>
              <a:t>Graph of Listing Type</a:t>
            </a:r>
          </a:p>
        </p:txBody>
      </p:sp>
      <p:sp>
        <p:nvSpPr>
          <p:cNvPr name="TextBox 7" id="7"/>
          <p:cNvSpPr txBox="true"/>
          <p:nvPr/>
        </p:nvSpPr>
        <p:spPr>
          <a:xfrm rot="0">
            <a:off x="10037392" y="4288079"/>
            <a:ext cx="6995448" cy="1663218"/>
          </a:xfrm>
          <a:prstGeom prst="rect">
            <a:avLst/>
          </a:prstGeom>
        </p:spPr>
        <p:txBody>
          <a:bodyPr anchor="t" rtlCol="false" tIns="0" lIns="0" bIns="0" rIns="0">
            <a:spAutoFit/>
          </a:bodyPr>
          <a:lstStyle/>
          <a:p>
            <a:pPr algn="just">
              <a:lnSpc>
                <a:spcPts val="3351"/>
              </a:lnSpc>
            </a:pPr>
            <a:r>
              <a:rPr lang="en-US" sz="2393">
                <a:solidFill>
                  <a:srgbClr val="000000"/>
                </a:solidFill>
                <a:latin typeface="Calistoga"/>
                <a:ea typeface="Calistoga"/>
                <a:cs typeface="Calistoga"/>
                <a:sym typeface="Calistoga"/>
              </a:rPr>
              <a:t>This is a summary of listing type columns (_ltype) in this data. There are 845 properties that are sale, 106 properties that are rent, and 49 Null data from Listing type columns.</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10800000">
            <a:off x="-885702" y="-234910"/>
            <a:ext cx="20059405" cy="1750639"/>
          </a:xfrm>
          <a:custGeom>
            <a:avLst/>
            <a:gdLst/>
            <a:ahLst/>
            <a:cxnLst/>
            <a:rect r="r" b="b" t="t" l="l"/>
            <a:pathLst>
              <a:path h="1750639" w="20059405">
                <a:moveTo>
                  <a:pt x="0" y="0"/>
                </a:moveTo>
                <a:lnTo>
                  <a:pt x="20059404" y="0"/>
                </a:lnTo>
                <a:lnTo>
                  <a:pt x="20059404" y="1750639"/>
                </a:lnTo>
                <a:lnTo>
                  <a:pt x="0" y="175063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8100000">
            <a:off x="16384704" y="8610165"/>
            <a:ext cx="1296270" cy="1296270"/>
          </a:xfrm>
          <a:custGeom>
            <a:avLst/>
            <a:gdLst/>
            <a:ahLst/>
            <a:cxnLst/>
            <a:rect r="r" b="b" t="t" l="l"/>
            <a:pathLst>
              <a:path h="1296270" w="1296270">
                <a:moveTo>
                  <a:pt x="0" y="0"/>
                </a:moveTo>
                <a:lnTo>
                  <a:pt x="1296271" y="0"/>
                </a:lnTo>
                <a:lnTo>
                  <a:pt x="1296271" y="1296270"/>
                </a:lnTo>
                <a:lnTo>
                  <a:pt x="0" y="129627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028700" y="2924877"/>
            <a:ext cx="8400121" cy="5680658"/>
          </a:xfrm>
          <a:custGeom>
            <a:avLst/>
            <a:gdLst/>
            <a:ahLst/>
            <a:cxnLst/>
            <a:rect r="r" b="b" t="t" l="l"/>
            <a:pathLst>
              <a:path h="5680658" w="8400121">
                <a:moveTo>
                  <a:pt x="0" y="0"/>
                </a:moveTo>
                <a:lnTo>
                  <a:pt x="8400121" y="0"/>
                </a:lnTo>
                <a:lnTo>
                  <a:pt x="8400121" y="5680657"/>
                </a:lnTo>
                <a:lnTo>
                  <a:pt x="0" y="5680657"/>
                </a:lnTo>
                <a:lnTo>
                  <a:pt x="0" y="0"/>
                </a:lnTo>
                <a:close/>
              </a:path>
            </a:pathLst>
          </a:custGeom>
          <a:blipFill>
            <a:blip r:embed="rId6"/>
            <a:stretch>
              <a:fillRect l="0" t="0" r="0" b="0"/>
            </a:stretch>
          </a:blipFill>
        </p:spPr>
      </p:sp>
      <p:sp>
        <p:nvSpPr>
          <p:cNvPr name="Freeform 5" id="5"/>
          <p:cNvSpPr/>
          <p:nvPr/>
        </p:nvSpPr>
        <p:spPr>
          <a:xfrm flipH="false" flipV="false" rot="-2817685">
            <a:off x="592610" y="8609628"/>
            <a:ext cx="1296270" cy="1296270"/>
          </a:xfrm>
          <a:custGeom>
            <a:avLst/>
            <a:gdLst/>
            <a:ahLst/>
            <a:cxnLst/>
            <a:rect r="r" b="b" t="t" l="l"/>
            <a:pathLst>
              <a:path h="1296270" w="1296270">
                <a:moveTo>
                  <a:pt x="0" y="0"/>
                </a:moveTo>
                <a:lnTo>
                  <a:pt x="1296270" y="0"/>
                </a:lnTo>
                <a:lnTo>
                  <a:pt x="1296270" y="1296270"/>
                </a:lnTo>
                <a:lnTo>
                  <a:pt x="0" y="129627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6" id="6"/>
          <p:cNvSpPr txBox="true"/>
          <p:nvPr/>
        </p:nvSpPr>
        <p:spPr>
          <a:xfrm rot="0">
            <a:off x="2104998" y="1207205"/>
            <a:ext cx="14078004" cy="1717672"/>
          </a:xfrm>
          <a:prstGeom prst="rect">
            <a:avLst/>
          </a:prstGeom>
        </p:spPr>
        <p:txBody>
          <a:bodyPr anchor="t" rtlCol="false" tIns="0" lIns="0" bIns="0" rIns="0">
            <a:spAutoFit/>
          </a:bodyPr>
          <a:lstStyle/>
          <a:p>
            <a:pPr algn="ctr">
              <a:lnSpc>
                <a:spcPts val="14000"/>
              </a:lnSpc>
            </a:pPr>
            <a:r>
              <a:rPr lang="en-US" sz="10000">
                <a:solidFill>
                  <a:srgbClr val="000000"/>
                </a:solidFill>
                <a:latin typeface="Calistoga"/>
                <a:ea typeface="Calistoga"/>
                <a:cs typeface="Calistoga"/>
                <a:sym typeface="Calistoga"/>
              </a:rPr>
              <a:t>Graph of kabkoId</a:t>
            </a:r>
          </a:p>
        </p:txBody>
      </p:sp>
      <p:sp>
        <p:nvSpPr>
          <p:cNvPr name="TextBox 7" id="7"/>
          <p:cNvSpPr txBox="true"/>
          <p:nvPr/>
        </p:nvSpPr>
        <p:spPr>
          <a:xfrm rot="0">
            <a:off x="10037392" y="4186195"/>
            <a:ext cx="6995448" cy="2501418"/>
          </a:xfrm>
          <a:prstGeom prst="rect">
            <a:avLst/>
          </a:prstGeom>
        </p:spPr>
        <p:txBody>
          <a:bodyPr anchor="t" rtlCol="false" tIns="0" lIns="0" bIns="0" rIns="0">
            <a:spAutoFit/>
          </a:bodyPr>
          <a:lstStyle/>
          <a:p>
            <a:pPr algn="just">
              <a:lnSpc>
                <a:spcPts val="3351"/>
              </a:lnSpc>
            </a:pPr>
            <a:r>
              <a:rPr lang="en-US" sz="2393">
                <a:solidFill>
                  <a:srgbClr val="000000"/>
                </a:solidFill>
                <a:latin typeface="Calistoga"/>
                <a:ea typeface="Calistoga"/>
                <a:cs typeface="Calistoga"/>
                <a:sym typeface="Calistoga"/>
              </a:rPr>
              <a:t>This is a summary of kabkoId column in this data. where there is a number of properties sold in each district or city based on their kabkoId. 283 properties that are listed in city with id 608,  670 properties that are listed in the city with id 618,  and  47 properties that  have no value.</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10800000">
            <a:off x="-885702" y="-234910"/>
            <a:ext cx="20059405" cy="1750639"/>
          </a:xfrm>
          <a:custGeom>
            <a:avLst/>
            <a:gdLst/>
            <a:ahLst/>
            <a:cxnLst/>
            <a:rect r="r" b="b" t="t" l="l"/>
            <a:pathLst>
              <a:path h="1750639" w="20059405">
                <a:moveTo>
                  <a:pt x="0" y="0"/>
                </a:moveTo>
                <a:lnTo>
                  <a:pt x="20059404" y="0"/>
                </a:lnTo>
                <a:lnTo>
                  <a:pt x="20059404" y="1750639"/>
                </a:lnTo>
                <a:lnTo>
                  <a:pt x="0" y="175063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8100000">
            <a:off x="16384704" y="8610165"/>
            <a:ext cx="1296270" cy="1296270"/>
          </a:xfrm>
          <a:custGeom>
            <a:avLst/>
            <a:gdLst/>
            <a:ahLst/>
            <a:cxnLst/>
            <a:rect r="r" b="b" t="t" l="l"/>
            <a:pathLst>
              <a:path h="1296270" w="1296270">
                <a:moveTo>
                  <a:pt x="0" y="0"/>
                </a:moveTo>
                <a:lnTo>
                  <a:pt x="1296271" y="0"/>
                </a:lnTo>
                <a:lnTo>
                  <a:pt x="1296271" y="1296270"/>
                </a:lnTo>
                <a:lnTo>
                  <a:pt x="0" y="129627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028700" y="3254868"/>
            <a:ext cx="8571745" cy="5635360"/>
          </a:xfrm>
          <a:custGeom>
            <a:avLst/>
            <a:gdLst/>
            <a:ahLst/>
            <a:cxnLst/>
            <a:rect r="r" b="b" t="t" l="l"/>
            <a:pathLst>
              <a:path h="5635360" w="8571745">
                <a:moveTo>
                  <a:pt x="0" y="0"/>
                </a:moveTo>
                <a:lnTo>
                  <a:pt x="8571745" y="0"/>
                </a:lnTo>
                <a:lnTo>
                  <a:pt x="8571745" y="5635361"/>
                </a:lnTo>
                <a:lnTo>
                  <a:pt x="0" y="5635361"/>
                </a:lnTo>
                <a:lnTo>
                  <a:pt x="0" y="0"/>
                </a:lnTo>
                <a:close/>
              </a:path>
            </a:pathLst>
          </a:custGeom>
          <a:blipFill>
            <a:blip r:embed="rId6"/>
            <a:stretch>
              <a:fillRect l="0" t="0" r="0" b="0"/>
            </a:stretch>
          </a:blipFill>
        </p:spPr>
      </p:sp>
      <p:sp>
        <p:nvSpPr>
          <p:cNvPr name="Freeform 5" id="5"/>
          <p:cNvSpPr/>
          <p:nvPr/>
        </p:nvSpPr>
        <p:spPr>
          <a:xfrm flipH="false" flipV="false" rot="-2817685">
            <a:off x="592610" y="8609628"/>
            <a:ext cx="1296270" cy="1296270"/>
          </a:xfrm>
          <a:custGeom>
            <a:avLst/>
            <a:gdLst/>
            <a:ahLst/>
            <a:cxnLst/>
            <a:rect r="r" b="b" t="t" l="l"/>
            <a:pathLst>
              <a:path h="1296270" w="1296270">
                <a:moveTo>
                  <a:pt x="0" y="0"/>
                </a:moveTo>
                <a:lnTo>
                  <a:pt x="1296270" y="0"/>
                </a:lnTo>
                <a:lnTo>
                  <a:pt x="1296270" y="1296270"/>
                </a:lnTo>
                <a:lnTo>
                  <a:pt x="0" y="129627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6" id="6"/>
          <p:cNvSpPr txBox="true"/>
          <p:nvPr/>
        </p:nvSpPr>
        <p:spPr>
          <a:xfrm rot="0">
            <a:off x="2104998" y="1207205"/>
            <a:ext cx="14078004" cy="1717672"/>
          </a:xfrm>
          <a:prstGeom prst="rect">
            <a:avLst/>
          </a:prstGeom>
        </p:spPr>
        <p:txBody>
          <a:bodyPr anchor="t" rtlCol="false" tIns="0" lIns="0" bIns="0" rIns="0">
            <a:spAutoFit/>
          </a:bodyPr>
          <a:lstStyle/>
          <a:p>
            <a:pPr algn="ctr">
              <a:lnSpc>
                <a:spcPts val="14000"/>
              </a:lnSpc>
            </a:pPr>
            <a:r>
              <a:rPr lang="en-US" sz="10000">
                <a:solidFill>
                  <a:srgbClr val="000000"/>
                </a:solidFill>
                <a:latin typeface="Calistoga"/>
                <a:ea typeface="Calistoga"/>
                <a:cs typeface="Calistoga"/>
                <a:sym typeface="Calistoga"/>
              </a:rPr>
              <a:t>Graph of bedrooms</a:t>
            </a:r>
          </a:p>
        </p:txBody>
      </p:sp>
      <p:sp>
        <p:nvSpPr>
          <p:cNvPr name="TextBox 7" id="7"/>
          <p:cNvSpPr txBox="true"/>
          <p:nvPr/>
        </p:nvSpPr>
        <p:spPr>
          <a:xfrm rot="0">
            <a:off x="10037392" y="4186195"/>
            <a:ext cx="6995448" cy="2920518"/>
          </a:xfrm>
          <a:prstGeom prst="rect">
            <a:avLst/>
          </a:prstGeom>
        </p:spPr>
        <p:txBody>
          <a:bodyPr anchor="t" rtlCol="false" tIns="0" lIns="0" bIns="0" rIns="0">
            <a:spAutoFit/>
          </a:bodyPr>
          <a:lstStyle/>
          <a:p>
            <a:pPr algn="just">
              <a:lnSpc>
                <a:spcPts val="3351"/>
              </a:lnSpc>
            </a:pPr>
            <a:r>
              <a:rPr lang="en-US" sz="2393">
                <a:solidFill>
                  <a:srgbClr val="000000"/>
                </a:solidFill>
                <a:latin typeface="Calistoga"/>
                <a:ea typeface="Calistoga"/>
                <a:cs typeface="Calistoga"/>
                <a:sym typeface="Calistoga"/>
              </a:rPr>
              <a:t>This is a summary of the bedroom in this data. Where in this chart, there are mean, median, min, and max for the bedrooms that have from each property. The mean of the bedrooms is 3 for the property. The median of the bedrooms is also 3. The minimal bedroom on the property is 0 and the maximal bedroom on the property is 9.</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10800000">
            <a:off x="-885702" y="-234910"/>
            <a:ext cx="20059405" cy="1750639"/>
          </a:xfrm>
          <a:custGeom>
            <a:avLst/>
            <a:gdLst/>
            <a:ahLst/>
            <a:cxnLst/>
            <a:rect r="r" b="b" t="t" l="l"/>
            <a:pathLst>
              <a:path h="1750639" w="20059405">
                <a:moveTo>
                  <a:pt x="0" y="0"/>
                </a:moveTo>
                <a:lnTo>
                  <a:pt x="20059404" y="0"/>
                </a:lnTo>
                <a:lnTo>
                  <a:pt x="20059404" y="1750639"/>
                </a:lnTo>
                <a:lnTo>
                  <a:pt x="0" y="175063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8100000">
            <a:off x="16384704" y="8610165"/>
            <a:ext cx="1296270" cy="1296270"/>
          </a:xfrm>
          <a:custGeom>
            <a:avLst/>
            <a:gdLst/>
            <a:ahLst/>
            <a:cxnLst/>
            <a:rect r="r" b="b" t="t" l="l"/>
            <a:pathLst>
              <a:path h="1296270" w="1296270">
                <a:moveTo>
                  <a:pt x="0" y="0"/>
                </a:moveTo>
                <a:lnTo>
                  <a:pt x="1296271" y="0"/>
                </a:lnTo>
                <a:lnTo>
                  <a:pt x="1296271" y="1296270"/>
                </a:lnTo>
                <a:lnTo>
                  <a:pt x="0" y="129627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028700" y="3265762"/>
            <a:ext cx="8495804" cy="5647357"/>
          </a:xfrm>
          <a:custGeom>
            <a:avLst/>
            <a:gdLst/>
            <a:ahLst/>
            <a:cxnLst/>
            <a:rect r="r" b="b" t="t" l="l"/>
            <a:pathLst>
              <a:path h="5647357" w="8495804">
                <a:moveTo>
                  <a:pt x="0" y="0"/>
                </a:moveTo>
                <a:lnTo>
                  <a:pt x="8495804" y="0"/>
                </a:lnTo>
                <a:lnTo>
                  <a:pt x="8495804" y="5647357"/>
                </a:lnTo>
                <a:lnTo>
                  <a:pt x="0" y="5647357"/>
                </a:lnTo>
                <a:lnTo>
                  <a:pt x="0" y="0"/>
                </a:lnTo>
                <a:close/>
              </a:path>
            </a:pathLst>
          </a:custGeom>
          <a:blipFill>
            <a:blip r:embed="rId6"/>
            <a:stretch>
              <a:fillRect l="0" t="0" r="0" b="0"/>
            </a:stretch>
          </a:blipFill>
        </p:spPr>
      </p:sp>
      <p:sp>
        <p:nvSpPr>
          <p:cNvPr name="Freeform 5" id="5"/>
          <p:cNvSpPr/>
          <p:nvPr/>
        </p:nvSpPr>
        <p:spPr>
          <a:xfrm flipH="false" flipV="false" rot="-2817685">
            <a:off x="592610" y="8609628"/>
            <a:ext cx="1296270" cy="1296270"/>
          </a:xfrm>
          <a:custGeom>
            <a:avLst/>
            <a:gdLst/>
            <a:ahLst/>
            <a:cxnLst/>
            <a:rect r="r" b="b" t="t" l="l"/>
            <a:pathLst>
              <a:path h="1296270" w="1296270">
                <a:moveTo>
                  <a:pt x="0" y="0"/>
                </a:moveTo>
                <a:lnTo>
                  <a:pt x="1296270" y="0"/>
                </a:lnTo>
                <a:lnTo>
                  <a:pt x="1296270" y="1296270"/>
                </a:lnTo>
                <a:lnTo>
                  <a:pt x="0" y="129627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6" id="6"/>
          <p:cNvSpPr txBox="true"/>
          <p:nvPr/>
        </p:nvSpPr>
        <p:spPr>
          <a:xfrm rot="0">
            <a:off x="2104998" y="1207205"/>
            <a:ext cx="14078004" cy="1717672"/>
          </a:xfrm>
          <a:prstGeom prst="rect">
            <a:avLst/>
          </a:prstGeom>
        </p:spPr>
        <p:txBody>
          <a:bodyPr anchor="t" rtlCol="false" tIns="0" lIns="0" bIns="0" rIns="0">
            <a:spAutoFit/>
          </a:bodyPr>
          <a:lstStyle/>
          <a:p>
            <a:pPr algn="ctr">
              <a:lnSpc>
                <a:spcPts val="14000"/>
              </a:lnSpc>
            </a:pPr>
            <a:r>
              <a:rPr lang="en-US" sz="10000">
                <a:solidFill>
                  <a:srgbClr val="000000"/>
                </a:solidFill>
                <a:latin typeface="Calistoga"/>
                <a:ea typeface="Calistoga"/>
                <a:cs typeface="Calistoga"/>
                <a:sym typeface="Calistoga"/>
              </a:rPr>
              <a:t>Graph of bathrooms</a:t>
            </a:r>
          </a:p>
        </p:txBody>
      </p:sp>
      <p:sp>
        <p:nvSpPr>
          <p:cNvPr name="TextBox 7" id="7"/>
          <p:cNvSpPr txBox="true"/>
          <p:nvPr/>
        </p:nvSpPr>
        <p:spPr>
          <a:xfrm rot="0">
            <a:off x="10037392" y="4186195"/>
            <a:ext cx="6995448" cy="3758718"/>
          </a:xfrm>
          <a:prstGeom prst="rect">
            <a:avLst/>
          </a:prstGeom>
        </p:spPr>
        <p:txBody>
          <a:bodyPr anchor="t" rtlCol="false" tIns="0" lIns="0" bIns="0" rIns="0">
            <a:spAutoFit/>
          </a:bodyPr>
          <a:lstStyle/>
          <a:p>
            <a:pPr algn="just">
              <a:lnSpc>
                <a:spcPts val="3351"/>
              </a:lnSpc>
            </a:pPr>
            <a:r>
              <a:rPr lang="en-US" sz="2393">
                <a:solidFill>
                  <a:srgbClr val="000000"/>
                </a:solidFill>
                <a:latin typeface="Calistoga"/>
                <a:ea typeface="Calistoga"/>
                <a:cs typeface="Calistoga"/>
                <a:sym typeface="Calistoga"/>
              </a:rPr>
              <a:t>This is a summary of the bathroom in this data. Where in this chart, there are mean, median, min, and max for the bathrooms that have from each property. The mean of the bathrooms is 2 for the property. The median of the bathrooms is also 2. The minimal bathrooms on the property is -1 which is a strange value because its not logical for the minimal value. The maximum number of bathrooms on the property is 12.</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DAGUaMIsSYo</dc:identifier>
  <dcterms:modified xsi:type="dcterms:W3CDTF">2011-08-01T06:04:30Z</dcterms:modified>
  <cp:revision>1</cp:revision>
  <dc:title>DataEngineering2</dc:title>
</cp:coreProperties>
</file>