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8" r:id="rId9"/>
    <p:sldId id="266" r:id="rId10"/>
    <p:sldId id="267" r:id="rId11"/>
    <p:sldId id="271" r:id="rId12"/>
    <p:sldId id="290" r:id="rId13"/>
    <p:sldId id="270" r:id="rId14"/>
    <p:sldId id="291" r:id="rId15"/>
    <p:sldId id="292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3" d="100"/>
          <a:sy n="93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1467-9407-465F-9695-6798FEA849D2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F64A-5D31-4FD2-87B3-14B27644E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8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1467-9407-465F-9695-6798FEA849D2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F64A-5D31-4FD2-87B3-14B27644E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2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1467-9407-465F-9695-6798FEA849D2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F64A-5D31-4FD2-87B3-14B27644E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4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1467-9407-465F-9695-6798FEA849D2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F64A-5D31-4FD2-87B3-14B27644E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1467-9407-465F-9695-6798FEA849D2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F64A-5D31-4FD2-87B3-14B27644E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6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1467-9407-465F-9695-6798FEA849D2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F64A-5D31-4FD2-87B3-14B27644E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7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1467-9407-465F-9695-6798FEA849D2}" type="datetimeFigureOut">
              <a:rPr lang="en-US" smtClean="0"/>
              <a:t>11/5/15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F64A-5D31-4FD2-87B3-14B27644E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8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1467-9407-465F-9695-6798FEA849D2}" type="datetimeFigureOut">
              <a:rPr lang="en-US" smtClean="0"/>
              <a:t>11/5/15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F64A-5D31-4FD2-87B3-14B27644E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3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1467-9407-465F-9695-6798FEA849D2}" type="datetimeFigureOut">
              <a:rPr lang="en-US" smtClean="0"/>
              <a:t>11/5/15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F64A-5D31-4FD2-87B3-14B27644E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1467-9407-465F-9695-6798FEA849D2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F64A-5D31-4FD2-87B3-14B27644E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3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1467-9407-465F-9695-6798FEA849D2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F64A-5D31-4FD2-87B3-14B27644E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9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7000">
              <a:schemeClr val="accent3">
                <a:lumMod val="50000"/>
              </a:schemeClr>
            </a:gs>
            <a:gs pos="58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51467-9407-465F-9695-6798FEA849D2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1F64A-5D31-4FD2-87B3-14B27644E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12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99502"/>
            <a:ext cx="7772400" cy="1162179"/>
          </a:xfrm>
        </p:spPr>
        <p:txBody>
          <a:bodyPr/>
          <a:lstStyle/>
          <a:p>
            <a:r>
              <a:rPr lang="en-US" dirty="0" smtClean="0"/>
              <a:t>Server Hardening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095324"/>
          </a:xfrm>
        </p:spPr>
        <p:txBody>
          <a:bodyPr>
            <a:normAutofit/>
          </a:bodyPr>
          <a:lstStyle/>
          <a:p>
            <a:r>
              <a:rPr lang="en-US" dirty="0" smtClean="0"/>
              <a:t>Moses Ike and Paul Murley</a:t>
            </a:r>
          </a:p>
          <a:p>
            <a:r>
              <a:rPr lang="en-US" dirty="0" err="1" smtClean="0"/>
              <a:t>TexSAW</a:t>
            </a:r>
            <a:r>
              <a:rPr lang="en-US" dirty="0" smtClean="0"/>
              <a:t> 2015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200" dirty="0" smtClean="0"/>
              <a:t>Credit to Daniel </a:t>
            </a:r>
            <a:r>
              <a:rPr lang="en-US" sz="1200" dirty="0" err="1" smtClean="0"/>
              <a:t>Waymel</a:t>
            </a:r>
            <a:r>
              <a:rPr lang="en-US" sz="1200" dirty="0" smtClean="0"/>
              <a:t> and Corrin Thompson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384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– A Better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SSH (Secure Shell) provides telnet functionality through an encrypted tunnel</a:t>
            </a:r>
          </a:p>
          <a:p>
            <a:endParaRPr lang="en-US" dirty="0"/>
          </a:p>
          <a:p>
            <a:r>
              <a:rPr lang="en-US" dirty="0" smtClean="0"/>
              <a:t>You can authenticate with a password, crypto keys, or both (more on this in a minute)</a:t>
            </a:r>
          </a:p>
          <a:p>
            <a:endParaRPr lang="en-US" dirty="0"/>
          </a:p>
          <a:p>
            <a:r>
              <a:rPr lang="en-US" dirty="0" smtClean="0"/>
              <a:t>Highly configurable based on your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82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951"/>
            <a:ext cx="7886700" cy="5082746"/>
          </a:xfrm>
        </p:spPr>
        <p:txBody>
          <a:bodyPr>
            <a:normAutofit/>
          </a:bodyPr>
          <a:lstStyle/>
          <a:p>
            <a:r>
              <a:rPr lang="en-US" dirty="0"/>
              <a:t>Restrict access via </a:t>
            </a:r>
            <a:r>
              <a:rPr lang="en-US" dirty="0" err="1" smtClean="0"/>
              <a:t>ssh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sshd_config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Additional </a:t>
            </a:r>
            <a:r>
              <a:rPr lang="en-US" dirty="0"/>
              <a:t>lines:</a:t>
            </a:r>
          </a:p>
          <a:p>
            <a:pPr marL="45720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PermitRootLogin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Disallows </a:t>
            </a:r>
            <a:r>
              <a:rPr lang="en-US" dirty="0" err="1"/>
              <a:t>ssh</a:t>
            </a:r>
            <a:r>
              <a:rPr lang="en-US" dirty="0"/>
              <a:t> access for root account</a:t>
            </a:r>
          </a:p>
        </p:txBody>
      </p:sp>
    </p:spTree>
    <p:extLst>
      <p:ext uri="{BB962C8B-B14F-4D97-AF65-F5344CB8AC3E}">
        <p14:creationId xmlns:p14="http://schemas.microsoft.com/office/powerpoint/2010/main" val="306981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SSH –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951"/>
            <a:ext cx="7886700" cy="5082746"/>
          </a:xfrm>
        </p:spPr>
        <p:txBody>
          <a:bodyPr>
            <a:normAutofit/>
          </a:bodyPr>
          <a:lstStyle/>
          <a:p>
            <a:r>
              <a:rPr lang="en-US" dirty="0" smtClean="0"/>
              <a:t>SSH must be installed on server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err="1" smtClean="0"/>
              <a:t>sudo</a:t>
            </a:r>
            <a:r>
              <a:rPr lang="en-US" i="1" dirty="0" smtClean="0"/>
              <a:t> apt-get install </a:t>
            </a:r>
            <a:r>
              <a:rPr lang="en-US" i="1" dirty="0" err="1" smtClean="0"/>
              <a:t>ssh</a:t>
            </a:r>
            <a:r>
              <a:rPr lang="en-US" i="1" dirty="0" smtClean="0"/>
              <a:t>” </a:t>
            </a:r>
            <a:r>
              <a:rPr lang="en-US" dirty="0" smtClean="0"/>
              <a:t>(while connected to internet)</a:t>
            </a:r>
          </a:p>
          <a:p>
            <a:endParaRPr lang="en-US" dirty="0"/>
          </a:p>
          <a:p>
            <a:r>
              <a:rPr lang="en-US" dirty="0" smtClean="0"/>
              <a:t>Client must know username, password, and IP of server</a:t>
            </a:r>
          </a:p>
        </p:txBody>
      </p:sp>
      <p:pic>
        <p:nvPicPr>
          <p:cNvPr id="2052" name="Picture 4" descr="http://linuxlove.eu/wp-content/uploads/2015/05/ssh-google-authenticator-ubuntu-15-04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854" y="4034571"/>
            <a:ext cx="5957844" cy="249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01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SSH – RSA Keys</a:t>
            </a:r>
            <a:endParaRPr lang="en-US" dirty="0"/>
          </a:p>
        </p:txBody>
      </p:sp>
      <p:pic>
        <p:nvPicPr>
          <p:cNvPr id="2050" name="Picture 2" descr="http://billatnapier.com/pics_rs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16" y="1515161"/>
            <a:ext cx="7925745" cy="524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90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SSH – RSA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951"/>
            <a:ext cx="7886700" cy="5082746"/>
          </a:xfrm>
        </p:spPr>
        <p:txBody>
          <a:bodyPr>
            <a:normAutofit/>
          </a:bodyPr>
          <a:lstStyle/>
          <a:p>
            <a:r>
              <a:rPr lang="en-US" dirty="0" smtClean="0"/>
              <a:t>On client system: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ssh-keygen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Now hit enter a few times…</a:t>
            </a:r>
          </a:p>
          <a:p>
            <a:pPr marL="45720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cd ~/.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ls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You should see at least two important files:</a:t>
            </a:r>
          </a:p>
          <a:p>
            <a:pPr lvl="1"/>
            <a:r>
              <a:rPr lang="en-US" dirty="0" err="1" smtClean="0">
                <a:cs typeface="Consolas" panose="020B0609020204030204" pitchFamily="49" charset="0"/>
              </a:rPr>
              <a:t>id_rsa</a:t>
            </a:r>
            <a:r>
              <a:rPr lang="en-US" dirty="0" smtClean="0">
                <a:cs typeface="Consolas" panose="020B0609020204030204" pitchFamily="49" charset="0"/>
              </a:rPr>
              <a:t> (private key file)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Id_rsa.pub (public key file)</a:t>
            </a:r>
          </a:p>
        </p:txBody>
      </p:sp>
    </p:spTree>
    <p:extLst>
      <p:ext uri="{BB962C8B-B14F-4D97-AF65-F5344CB8AC3E}">
        <p14:creationId xmlns:p14="http://schemas.microsoft.com/office/powerpoint/2010/main" val="418536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SSH – RSA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951"/>
            <a:ext cx="7886700" cy="5082746"/>
          </a:xfrm>
        </p:spPr>
        <p:txBody>
          <a:bodyPr>
            <a:normAutofit/>
          </a:bodyPr>
          <a:lstStyle/>
          <a:p>
            <a:r>
              <a:rPr lang="en-US" dirty="0" smtClean="0"/>
              <a:t>How do we let the server know it should trust the client?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By giving the server the public key of the client!</a:t>
            </a:r>
          </a:p>
          <a:p>
            <a:pPr lvl="1"/>
            <a:endParaRPr lang="en-US" dirty="0"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Trusted public keys should go in : </a:t>
            </a:r>
          </a:p>
          <a:p>
            <a:pPr marL="457200" lvl="1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~/.</a:t>
            </a:r>
            <a:r>
              <a:rPr lang="en-US" dirty="0" err="1" smtClean="0">
                <a:cs typeface="Consolas" panose="020B0609020204030204" pitchFamily="49" charset="0"/>
              </a:rPr>
              <a:t>ssh</a:t>
            </a:r>
            <a:r>
              <a:rPr lang="en-US" dirty="0" smtClean="0">
                <a:cs typeface="Consolas" panose="020B0609020204030204" pitchFamily="49" charset="0"/>
              </a:rPr>
              <a:t>/</a:t>
            </a:r>
            <a:r>
              <a:rPr lang="en-US" dirty="0" err="1" smtClean="0">
                <a:cs typeface="Consolas" panose="020B0609020204030204" pitchFamily="49" charset="0"/>
              </a:rPr>
              <a:t>authorized_keys</a:t>
            </a:r>
            <a:endParaRPr lang="en-US" dirty="0"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 smtClean="0"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How do we do this?</a:t>
            </a:r>
          </a:p>
        </p:txBody>
      </p:sp>
    </p:spTree>
    <p:extLst>
      <p:ext uri="{BB962C8B-B14F-4D97-AF65-F5344CB8AC3E}">
        <p14:creationId xmlns:p14="http://schemas.microsoft.com/office/powerpoint/2010/main" val="348067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92" y="3913844"/>
            <a:ext cx="7886700" cy="995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+mn-lt"/>
              </a:rPr>
              <a:t>Restricting Unwanted Access</a:t>
            </a:r>
            <a:endParaRPr lang="en-US" sz="4800" b="1" dirty="0">
              <a:latin typeface="+mn-lt"/>
            </a:endParaRPr>
          </a:p>
        </p:txBody>
      </p:sp>
      <p:pic>
        <p:nvPicPr>
          <p:cNvPr id="3" name="Picture 2" descr="unauthorized-acces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93" y="576728"/>
            <a:ext cx="4218641" cy="28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6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Objectives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18" y="1825624"/>
            <a:ext cx="8037232" cy="4703669"/>
          </a:xfrm>
        </p:spPr>
        <p:txBody>
          <a:bodyPr/>
          <a:lstStyle/>
          <a:p>
            <a:r>
              <a:rPr lang="en-US" dirty="0" smtClean="0"/>
              <a:t>Be reasonably confident that unauthorized access will be unsuccessful</a:t>
            </a:r>
          </a:p>
          <a:p>
            <a:endParaRPr lang="en-US" dirty="0"/>
          </a:p>
          <a:p>
            <a:r>
              <a:rPr lang="en-US" dirty="0" smtClean="0"/>
              <a:t>We will look at:</a:t>
            </a:r>
          </a:p>
          <a:p>
            <a:pPr lvl="1"/>
            <a:r>
              <a:rPr lang="en-US" dirty="0"/>
              <a:t>Lockout of IP addresses following failed access attempts</a:t>
            </a:r>
          </a:p>
          <a:p>
            <a:pPr lvl="1"/>
            <a:r>
              <a:rPr lang="en-US" dirty="0"/>
              <a:t>Basic firewall configuration (</a:t>
            </a:r>
            <a:r>
              <a:rPr lang="en-US" dirty="0" err="1"/>
              <a:t>iptables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Security by Obscurity: using </a:t>
            </a:r>
            <a:r>
              <a:rPr lang="en-US" dirty="0" err="1"/>
              <a:t>knockd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Other related topics:</a:t>
            </a:r>
          </a:p>
          <a:p>
            <a:pPr marL="457200" lvl="1" indent="0">
              <a:buNone/>
            </a:pPr>
            <a:r>
              <a:rPr lang="en-US" dirty="0" smtClean="0"/>
              <a:t>Network Intrusion Detection and Prevention Systems (IDS/IPS)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3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44" y="126067"/>
            <a:ext cx="7886700" cy="13255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FAIL2BAN</a:t>
            </a:r>
            <a:br>
              <a:rPr lang="en-US" b="1" dirty="0" smtClean="0">
                <a:latin typeface="+mn-lt"/>
              </a:rPr>
            </a:br>
            <a:r>
              <a:rPr lang="en-US" dirty="0" smtClean="0">
                <a:latin typeface="+mn-lt"/>
              </a:rPr>
              <a:t>Block bad SSH attempts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9177" y="2360701"/>
            <a:ext cx="8546353" cy="1494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7" y="1598706"/>
            <a:ext cx="8695765" cy="50501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Fail2ban allows easy lockouts following failed connection attempts. Uses </a:t>
            </a:r>
            <a:r>
              <a:rPr lang="en-US" sz="2400" dirty="0" err="1" smtClean="0"/>
              <a:t>Iptables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Sudo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cp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/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etc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/fail2ban/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jail.conf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/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etc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/fail2ban/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jail.local</a:t>
            </a:r>
            <a:endParaRPr lang="en-US" sz="2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Sudo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services fail2ban restart</a:t>
            </a:r>
          </a:p>
          <a:p>
            <a:endParaRPr lang="en-US" sz="2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cs typeface="Courier"/>
              </a:rPr>
              <a:t>Can edit </a:t>
            </a:r>
            <a:r>
              <a:rPr lang="en-US" sz="2400" dirty="0" err="1" smtClean="0">
                <a:cs typeface="Courier"/>
              </a:rPr>
              <a:t>jail.local</a:t>
            </a:r>
            <a:r>
              <a:rPr lang="en-US" sz="2400" dirty="0" smtClean="0">
                <a:cs typeface="Courier"/>
              </a:rPr>
              <a:t> to make changes</a:t>
            </a:r>
          </a:p>
          <a:p>
            <a:pPr lvl="1"/>
            <a:r>
              <a:rPr lang="en-US" dirty="0" smtClean="0">
                <a:cs typeface="Courier"/>
              </a:rPr>
              <a:t>Enable for more services besides SSH</a:t>
            </a:r>
          </a:p>
          <a:p>
            <a:pPr lvl="1"/>
            <a:r>
              <a:rPr lang="en-US" dirty="0" smtClean="0">
                <a:cs typeface="Courier"/>
              </a:rPr>
              <a:t>Change ban time</a:t>
            </a:r>
          </a:p>
          <a:p>
            <a:pPr lvl="1"/>
            <a:r>
              <a:rPr lang="en-US" dirty="0" smtClean="0">
                <a:cs typeface="Courier"/>
              </a:rPr>
              <a:t>Change allowed attempts</a:t>
            </a:r>
          </a:p>
          <a:p>
            <a:pPr lvl="1"/>
            <a:r>
              <a:rPr lang="en-US" dirty="0">
                <a:cs typeface="Courier"/>
              </a:rPr>
              <a:t>W</a:t>
            </a:r>
            <a:r>
              <a:rPr lang="en-US" dirty="0" smtClean="0">
                <a:cs typeface="Courier"/>
              </a:rPr>
              <a:t>hitelist IPs</a:t>
            </a:r>
          </a:p>
          <a:p>
            <a:pPr lvl="1"/>
            <a:r>
              <a:rPr lang="en-US" dirty="0" smtClean="0">
                <a:cs typeface="Courier"/>
              </a:rPr>
              <a:t>Send alerts by email (or SMS via email-to-SMS gateway)</a:t>
            </a:r>
            <a:endParaRPr lang="en-US" dirty="0">
              <a:cs typeface="Courier"/>
            </a:endParaRPr>
          </a:p>
          <a:p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30859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474" y="0"/>
            <a:ext cx="7886700" cy="13255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Firewalling Concept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9766"/>
            <a:ext cx="7886700" cy="5348940"/>
          </a:xfrm>
        </p:spPr>
        <p:txBody>
          <a:bodyPr/>
          <a:lstStyle/>
          <a:p>
            <a:r>
              <a:rPr lang="en-US" dirty="0" smtClean="0"/>
              <a:t>Two main approaches:	</a:t>
            </a:r>
          </a:p>
          <a:p>
            <a:pPr lvl="1"/>
            <a:r>
              <a:rPr lang="en-US" dirty="0" smtClean="0"/>
              <a:t>Specify what to allow  (</a:t>
            </a:r>
            <a:r>
              <a:rPr lang="en-US" sz="2800" b="1" dirty="0" smtClean="0"/>
              <a:t>Whitelisting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Allow only these IP addresses</a:t>
            </a:r>
          </a:p>
          <a:p>
            <a:pPr lvl="1"/>
            <a:r>
              <a:rPr lang="en-US" dirty="0" smtClean="0"/>
              <a:t>Specify what to not allow  (</a:t>
            </a:r>
            <a:r>
              <a:rPr lang="en-US" sz="2800" b="1" dirty="0" smtClean="0"/>
              <a:t>Blacklisting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Allow all except these IP addresses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In this scenario, whitelist is easy and more effective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1529" y="4317996"/>
            <a:ext cx="7455647" cy="24951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rewall1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94" y="4276908"/>
            <a:ext cx="6350000" cy="25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9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Securing Your Access</a:t>
            </a:r>
          </a:p>
          <a:p>
            <a:r>
              <a:rPr lang="en-US" dirty="0" smtClean="0"/>
              <a:t>Restrict Unwanted Access</a:t>
            </a:r>
          </a:p>
          <a:p>
            <a:r>
              <a:rPr lang="en-US" dirty="0" smtClean="0"/>
              <a:t>Monitoring and Alerts</a:t>
            </a:r>
          </a:p>
          <a:p>
            <a:endParaRPr lang="en-US" dirty="0"/>
          </a:p>
          <a:p>
            <a:r>
              <a:rPr lang="en-US" dirty="0" smtClean="0"/>
              <a:t>Note: Slides provide a good basic overview of material covered, but in-person demos will be important to a full understanding.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7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IPTABLES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 rules that runs with kernel privileges</a:t>
            </a:r>
          </a:p>
          <a:p>
            <a:r>
              <a:rPr lang="en-US" dirty="0" smtClean="0"/>
              <a:t>Firewall sits between your machine and the external world</a:t>
            </a:r>
          </a:p>
          <a:p>
            <a:r>
              <a:rPr lang="en-US" dirty="0" smtClean="0"/>
              <a:t>Rules are evaluated top-down.</a:t>
            </a:r>
          </a:p>
          <a:p>
            <a:r>
              <a:rPr lang="en-US" dirty="0" smtClean="0"/>
              <a:t>The first rule that fits is applied, and the rest rules are ignored</a:t>
            </a:r>
          </a:p>
          <a:p>
            <a:r>
              <a:rPr lang="en-US" dirty="0" smtClean="0"/>
              <a:t>This means that ordering of rules is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7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IPTABLES RULES</a:t>
            </a:r>
            <a:endParaRPr lang="en-US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3648" y="2211291"/>
            <a:ext cx="8486588" cy="1494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413" y="4246280"/>
            <a:ext cx="8414870" cy="1494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28056" cy="4351338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cs typeface="Courier"/>
              </a:rPr>
              <a:t>ALLOW SSH CONNECTIONS</a:t>
            </a:r>
          </a:p>
          <a:p>
            <a:r>
              <a:rPr lang="en-US" sz="1800" dirty="0" err="1" smtClean="0">
                <a:solidFill>
                  <a:schemeClr val="bg1"/>
                </a:solidFill>
                <a:latin typeface="Courier"/>
                <a:cs typeface="Courier"/>
              </a:rPr>
              <a:t>iptables</a:t>
            </a:r>
            <a:r>
              <a:rPr lang="en-US" sz="18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urier"/>
                <a:cs typeface="Courier"/>
              </a:rPr>
              <a:t>-A INPUT -</a:t>
            </a:r>
            <a:r>
              <a:rPr lang="en-US" sz="18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urier"/>
                <a:cs typeface="Courier"/>
              </a:rPr>
              <a:t> eth0 -p </a:t>
            </a:r>
            <a:r>
              <a:rPr lang="en-US" sz="1800" dirty="0" err="1">
                <a:solidFill>
                  <a:schemeClr val="bg1"/>
                </a:solidFill>
                <a:latin typeface="Courier"/>
                <a:cs typeface="Courier"/>
              </a:rPr>
              <a:t>tcp</a:t>
            </a:r>
            <a:r>
              <a:rPr lang="en-US" sz="1800" dirty="0">
                <a:solidFill>
                  <a:schemeClr val="bg1"/>
                </a:solidFill>
                <a:latin typeface="Courier"/>
                <a:cs typeface="Courier"/>
              </a:rPr>
              <a:t> --</a:t>
            </a:r>
            <a:r>
              <a:rPr lang="en-US" sz="1800" dirty="0" err="1">
                <a:solidFill>
                  <a:schemeClr val="bg1"/>
                </a:solidFill>
                <a:latin typeface="Courier"/>
                <a:cs typeface="Courier"/>
              </a:rPr>
              <a:t>dport</a:t>
            </a:r>
            <a:r>
              <a:rPr lang="en-US" sz="1800" dirty="0">
                <a:solidFill>
                  <a:schemeClr val="bg1"/>
                </a:solidFill>
                <a:latin typeface="Courier"/>
                <a:cs typeface="Courier"/>
              </a:rPr>
              <a:t> 22 -m state --state NEW,ESTABLISHED -j ACCEPT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iptables</a:t>
            </a:r>
            <a:r>
              <a:rPr lang="en-US" sz="1800" dirty="0">
                <a:solidFill>
                  <a:schemeClr val="bg1"/>
                </a:solidFill>
                <a:latin typeface="Courier"/>
                <a:cs typeface="Courier"/>
              </a:rPr>
              <a:t> -A OUTPUT -o eth0 -p </a:t>
            </a:r>
            <a:r>
              <a:rPr lang="en-US" sz="1800" dirty="0" err="1">
                <a:solidFill>
                  <a:schemeClr val="bg1"/>
                </a:solidFill>
                <a:latin typeface="Courier"/>
                <a:cs typeface="Courier"/>
              </a:rPr>
              <a:t>tcp</a:t>
            </a:r>
            <a:r>
              <a:rPr lang="en-US" sz="1800" dirty="0">
                <a:solidFill>
                  <a:schemeClr val="bg1"/>
                </a:solidFill>
                <a:latin typeface="Courier"/>
                <a:cs typeface="Courier"/>
              </a:rPr>
              <a:t> --sport 22 -m state --state ESTABLISHED -j </a:t>
            </a:r>
            <a:r>
              <a:rPr lang="en-US" sz="1800" dirty="0" smtClean="0">
                <a:solidFill>
                  <a:schemeClr val="bg1"/>
                </a:solidFill>
                <a:latin typeface="Courier"/>
                <a:cs typeface="Courier"/>
              </a:rPr>
              <a:t>ACCEPT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ALLOW SSH CONNECTION FROM A SPECIFIC NETWORK</a:t>
            </a:r>
            <a:endParaRPr lang="en-US" sz="2000" dirty="0">
              <a:cs typeface="Courier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iptables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-A INPUT -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eth0 -p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tcp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-s 192.168.100.0/24 --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dport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22 -m state --state NEW,ESTABLISHED -j ACCEPT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iptables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-A OUTPUT -o eth0 -p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tcp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--sport 22 -m state --state ESTABLISHED -j ACCEPT</a:t>
            </a:r>
          </a:p>
        </p:txBody>
      </p:sp>
    </p:spTree>
    <p:extLst>
      <p:ext uri="{BB962C8B-B14F-4D97-AF65-F5344CB8AC3E}">
        <p14:creationId xmlns:p14="http://schemas.microsoft.com/office/powerpoint/2010/main" val="169810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Rule ordering is important !</a:t>
            </a:r>
            <a:endParaRPr lang="en-US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72" y="2211290"/>
            <a:ext cx="8695764" cy="4093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1825625"/>
            <a:ext cx="827741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u="sng" dirty="0" smtClean="0">
                <a:cs typeface="Courier"/>
              </a:rPr>
              <a:t>ALLOW only HTTP and SSH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iptables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-A INPUT -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eth0 -p 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tcp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--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dport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80 -m state --state NEW,ESTABLISHED -j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ACCEPT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Iptables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–A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INPUT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–I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eth0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–p 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tcp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–j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DENY</a:t>
            </a:r>
            <a:endParaRPr lang="en-US" sz="2000" dirty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iptables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-A OUTPUT -o eth0 -p 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tcp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--sport 80 -m state --state ESTABLISHED -j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ACCEPT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iptables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-A INPUT -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eth0 -p 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tcp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-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dport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22 -m state --state NEW,ESTABLISHED -j ACCEPT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iptables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-A OUTPUT -o eth0 -p 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tcp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--sport 22 -m state --state ESTABLISHED -j ACCEPT</a:t>
            </a:r>
          </a:p>
        </p:txBody>
      </p:sp>
    </p:spTree>
    <p:extLst>
      <p:ext uri="{BB962C8B-B14F-4D97-AF65-F5344CB8AC3E}">
        <p14:creationId xmlns:p14="http://schemas.microsoft.com/office/powerpoint/2010/main" val="2235512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473" y="0"/>
            <a:ext cx="7886700" cy="13255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Authentication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529" y="1284941"/>
            <a:ext cx="8141821" cy="4892022"/>
          </a:xfrm>
        </p:spPr>
        <p:txBody>
          <a:bodyPr/>
          <a:lstStyle/>
          <a:p>
            <a:r>
              <a:rPr lang="en-US" dirty="0" smtClean="0"/>
              <a:t>Three possible ways to authenticate</a:t>
            </a:r>
          </a:p>
          <a:p>
            <a:pPr lvl="1"/>
            <a:r>
              <a:rPr lang="en-US" dirty="0" smtClean="0"/>
              <a:t>Something you know. (e.g. password)</a:t>
            </a:r>
          </a:p>
          <a:p>
            <a:pPr lvl="1"/>
            <a:r>
              <a:rPr lang="en-US" dirty="0" smtClean="0"/>
              <a:t>Something you have. (e.g. crypto card)</a:t>
            </a:r>
          </a:p>
          <a:p>
            <a:pPr lvl="1"/>
            <a:r>
              <a:rPr lang="en-US" dirty="0" smtClean="0"/>
              <a:t>Something you are. (e.g. physical identifiers, fingerprints)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Single-Factor Authentication: choose one type of the above</a:t>
            </a:r>
          </a:p>
          <a:p>
            <a:pPr marL="457200" lvl="1" indent="0">
              <a:buNone/>
            </a:pPr>
            <a:r>
              <a:rPr lang="en-US" dirty="0" smtClean="0"/>
              <a:t>Two-Factor Authentication: choose two types above</a:t>
            </a:r>
            <a:endParaRPr lang="en-US" dirty="0"/>
          </a:p>
        </p:txBody>
      </p:sp>
      <p:pic>
        <p:nvPicPr>
          <p:cNvPr id="4" name="Picture 3" descr="CRYPTOCard_KT_Seri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5" y="4870824"/>
            <a:ext cx="3122036" cy="1533632"/>
          </a:xfrm>
          <a:prstGeom prst="rect">
            <a:avLst/>
          </a:prstGeom>
        </p:spPr>
      </p:pic>
      <p:pic>
        <p:nvPicPr>
          <p:cNvPr id="7" name="Picture 6" descr="law-enforcement-is-about-to-start-using-retina-scans-to-identify-us-citize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16" y="4374029"/>
            <a:ext cx="3033059" cy="227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19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5676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+mn-lt"/>
              </a:rPr>
              <a:t>PORT KNOCKING</a:t>
            </a:r>
            <a:r>
              <a:rPr lang="en-US" b="1" dirty="0" smtClean="0">
                <a:latin typeface="+mn-lt"/>
              </a:rPr>
              <a:t/>
            </a:r>
            <a:br>
              <a:rPr lang="en-US" b="1" dirty="0" smtClean="0">
                <a:latin typeface="+mn-lt"/>
              </a:rPr>
            </a:br>
            <a:r>
              <a:rPr lang="en-US" dirty="0" smtClean="0"/>
              <a:t>ADDING ANOTHER LAYER OF SECURITY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Knocking is similar to two-factor authentication</a:t>
            </a:r>
          </a:p>
          <a:p>
            <a:r>
              <a:rPr lang="en-US" dirty="0" smtClean="0"/>
              <a:t>Our example case</a:t>
            </a:r>
          </a:p>
          <a:p>
            <a:pPr lvl="1"/>
            <a:r>
              <a:rPr lang="en-US" dirty="0" smtClean="0"/>
              <a:t>SSH is the only service we are running</a:t>
            </a:r>
          </a:p>
          <a:p>
            <a:pPr lvl="1"/>
            <a:r>
              <a:rPr lang="en-US" dirty="0" smtClean="0"/>
              <a:t>All ports are closed</a:t>
            </a:r>
          </a:p>
          <a:p>
            <a:pPr lvl="1"/>
            <a:r>
              <a:rPr lang="en-US" dirty="0" smtClean="0"/>
              <a:t>Requesting a connection (which will be refused as all ports are closed) on a pre-determined sequence of ports within a specified time period will open the port for SSH</a:t>
            </a:r>
          </a:p>
          <a:p>
            <a:pPr lvl="1"/>
            <a:r>
              <a:rPr lang="en-US" dirty="0" smtClean="0"/>
              <a:t>The port closes automatically after the allowed window has passed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32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5676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+mn-lt"/>
              </a:rPr>
              <a:t>PORT KNOCKING</a:t>
            </a:r>
            <a:r>
              <a:rPr lang="en-US" b="1" dirty="0" smtClean="0">
                <a:latin typeface="+mn-lt"/>
              </a:rPr>
              <a:t/>
            </a:r>
            <a:br>
              <a:rPr lang="en-US" b="1" dirty="0" smtClean="0">
                <a:latin typeface="+mn-lt"/>
              </a:rPr>
            </a:br>
            <a:r>
              <a:rPr lang="en-US" dirty="0" smtClean="0"/>
              <a:t>ADDING ANOTHER LAYER OF SECURITY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our scenario</a:t>
            </a:r>
          </a:p>
          <a:p>
            <a:pPr lvl="1"/>
            <a:r>
              <a:rPr lang="en-US" dirty="0" smtClean="0"/>
              <a:t>Must “Knock” on three ports in sequence within a 10 second period.</a:t>
            </a:r>
          </a:p>
          <a:p>
            <a:pPr lvl="1"/>
            <a:r>
              <a:rPr lang="en-US" dirty="0" smtClean="0"/>
              <a:t>Standard SSH port 22 will open for 10 seconds receiving connection attempts before closing automatically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Security through Obscurity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37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5676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+mn-lt"/>
              </a:rPr>
              <a:t>PORT KNOCKING</a:t>
            </a:r>
            <a:r>
              <a:rPr lang="en-US" b="1" dirty="0" smtClean="0">
                <a:latin typeface="+mn-lt"/>
              </a:rPr>
              <a:t/>
            </a:r>
            <a:br>
              <a:rPr lang="en-US" b="1" dirty="0" smtClean="0">
                <a:latin typeface="+mn-lt"/>
              </a:rPr>
            </a:br>
            <a:r>
              <a:rPr lang="en-US" dirty="0" smtClean="0"/>
              <a:t>SETTING UP PORT KNOCKING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sudo</a:t>
            </a:r>
            <a:r>
              <a:rPr lang="en-US" dirty="0" smtClean="0">
                <a:latin typeface="Courier"/>
                <a:cs typeface="Courier"/>
              </a:rPr>
              <a:t> apt-get install </a:t>
            </a:r>
            <a:r>
              <a:rPr lang="en-US" dirty="0" err="1" smtClean="0">
                <a:latin typeface="Courier"/>
                <a:cs typeface="Courier"/>
              </a:rPr>
              <a:t>knockd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This will install both the </a:t>
            </a:r>
            <a:r>
              <a:rPr lang="en-US" dirty="0" err="1" smtClean="0"/>
              <a:t>knockd</a:t>
            </a:r>
            <a:r>
              <a:rPr lang="en-US" dirty="0" smtClean="0"/>
              <a:t> daemon, as well as the knock utility</a:t>
            </a:r>
          </a:p>
          <a:p>
            <a:r>
              <a:rPr lang="en-US" dirty="0" smtClean="0"/>
              <a:t>Default configuration is to have one knock sequence to open a port, and another sequence to close the port</a:t>
            </a:r>
          </a:p>
          <a:p>
            <a:pPr lvl="1"/>
            <a:r>
              <a:rPr lang="en-US" dirty="0" smtClean="0"/>
              <a:t>Problem: What if you forget to close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5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886" y="4287373"/>
            <a:ext cx="7886700" cy="156956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+mn-lt"/>
              </a:rPr>
              <a:t>Monitoring and Alerts</a:t>
            </a:r>
            <a:endParaRPr lang="en-US" sz="4800" b="1" dirty="0">
              <a:latin typeface="+mn-lt"/>
            </a:endParaRPr>
          </a:p>
        </p:txBody>
      </p:sp>
      <p:pic>
        <p:nvPicPr>
          <p:cNvPr id="4" name="Picture 3" descr="webresponseaverag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4" y="386230"/>
            <a:ext cx="8247529" cy="37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16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awareness of important events on the remote system</a:t>
            </a:r>
          </a:p>
          <a:p>
            <a:r>
              <a:rPr lang="en-US" dirty="0" smtClean="0"/>
              <a:t>We will look at</a:t>
            </a:r>
          </a:p>
          <a:p>
            <a:pPr lvl="1"/>
            <a:r>
              <a:rPr lang="en-US" dirty="0" smtClean="0"/>
              <a:t>Automated email/SMS alerts</a:t>
            </a:r>
          </a:p>
          <a:p>
            <a:pPr lvl="1"/>
            <a:r>
              <a:rPr lang="en-US" dirty="0" smtClean="0"/>
              <a:t>System Logs</a:t>
            </a:r>
            <a:endParaRPr lang="en-US" dirty="0"/>
          </a:p>
          <a:p>
            <a:r>
              <a:rPr lang="en-US" dirty="0" smtClean="0"/>
              <a:t>Other related topics</a:t>
            </a:r>
          </a:p>
          <a:p>
            <a:pPr lvl="1"/>
            <a:r>
              <a:rPr lang="en-US" dirty="0" smtClean="0"/>
              <a:t>Anti-Virus</a:t>
            </a:r>
          </a:p>
          <a:p>
            <a:pPr lvl="1"/>
            <a:r>
              <a:rPr lang="en-US" dirty="0" smtClean="0"/>
              <a:t>Host-based 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55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Sending Email Notification</a:t>
            </a:r>
            <a:br>
              <a:rPr lang="en-US" b="1" dirty="0" smtClean="0">
                <a:latin typeface="+mn-lt"/>
              </a:rPr>
            </a:br>
            <a:r>
              <a:rPr lang="en-US" sz="3600" dirty="0" smtClean="0">
                <a:latin typeface="+mn-lt"/>
              </a:rPr>
              <a:t>SMTP CONFIGURATION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1825625"/>
            <a:ext cx="8246409" cy="4351338"/>
          </a:xfrm>
        </p:spPr>
        <p:txBody>
          <a:bodyPr/>
          <a:lstStyle/>
          <a:p>
            <a:r>
              <a:rPr lang="en-US" dirty="0" smtClean="0"/>
              <a:t>Monitoring for events and logging is good, but only if those logs and events are known</a:t>
            </a:r>
          </a:p>
          <a:p>
            <a:pPr lvl="1"/>
            <a:r>
              <a:rPr lang="en-US" dirty="0" smtClean="0"/>
              <a:t>Failed access attempts (SSH in our case)</a:t>
            </a:r>
          </a:p>
          <a:p>
            <a:pPr lvl="1"/>
            <a:r>
              <a:rPr lang="en-US" dirty="0" smtClean="0"/>
              <a:t>Unexpected system changes (flagged by IDS, such as tripwire)</a:t>
            </a:r>
          </a:p>
          <a:p>
            <a:pPr lvl="1"/>
            <a:r>
              <a:rPr lang="en-US" dirty="0" smtClean="0"/>
              <a:t>Benign events</a:t>
            </a:r>
          </a:p>
          <a:p>
            <a:pPr lvl="2"/>
            <a:r>
              <a:rPr lang="en-US" dirty="0" smtClean="0"/>
              <a:t>Task has completed</a:t>
            </a:r>
          </a:p>
          <a:p>
            <a:pPr lvl="2"/>
            <a:r>
              <a:rPr lang="en-US" dirty="0" smtClean="0"/>
              <a:t>Message received (ex. IRC)</a:t>
            </a:r>
          </a:p>
          <a:p>
            <a:pPr lvl="2"/>
            <a:r>
              <a:rPr lang="en-US" dirty="0" smtClean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5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(Ubuntu 14.04) Server</a:t>
            </a:r>
          </a:p>
          <a:p>
            <a:pPr lvl="1"/>
            <a:r>
              <a:rPr lang="en-US" dirty="0" smtClean="0"/>
              <a:t>Always on</a:t>
            </a:r>
          </a:p>
          <a:p>
            <a:pPr lvl="1"/>
            <a:r>
              <a:rPr lang="en-US" dirty="0" smtClean="0"/>
              <a:t>Always connected to the internet</a:t>
            </a:r>
          </a:p>
          <a:p>
            <a:r>
              <a:rPr lang="en-US" dirty="0" smtClean="0"/>
              <a:t>Client used to administer server</a:t>
            </a:r>
          </a:p>
          <a:p>
            <a:pPr lvl="1"/>
            <a:r>
              <a:rPr lang="en-US" dirty="0" smtClean="0"/>
              <a:t>Could be anything, we will use Ubuntu 14.04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Sending Email Notifications</a:t>
            </a:r>
            <a:br>
              <a:rPr lang="en-US" b="1" dirty="0" smtClean="0">
                <a:latin typeface="+mn-lt"/>
              </a:rPr>
            </a:br>
            <a:r>
              <a:rPr lang="en-US" sz="3600" dirty="0" smtClean="0"/>
              <a:t>SSMTP CONFIGURATION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824" y="1825625"/>
            <a:ext cx="8216526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Ssmtp</a:t>
            </a:r>
            <a:r>
              <a:rPr lang="en-US" dirty="0" smtClean="0"/>
              <a:t> can be used to easily send email notifications</a:t>
            </a:r>
          </a:p>
          <a:p>
            <a:endParaRPr lang="en-US" dirty="0" smtClean="0"/>
          </a:p>
          <a:p>
            <a:r>
              <a:rPr lang="en-US" dirty="0" smtClean="0"/>
              <a:t>For this scenario:</a:t>
            </a:r>
          </a:p>
          <a:p>
            <a:pPr lvl="1"/>
            <a:r>
              <a:rPr lang="en-US" sz="2800" dirty="0" smtClean="0"/>
              <a:t>Create a </a:t>
            </a:r>
            <a:r>
              <a:rPr lang="en-US" sz="2800" dirty="0" err="1" smtClean="0"/>
              <a:t>gmail</a:t>
            </a:r>
            <a:r>
              <a:rPr lang="en-US" sz="2800" dirty="0" smtClean="0"/>
              <a:t> account to use for sending</a:t>
            </a:r>
          </a:p>
          <a:p>
            <a:pPr lvl="1"/>
            <a:r>
              <a:rPr lang="en-US" sz="2800" dirty="0" smtClean="0"/>
              <a:t>Configure </a:t>
            </a:r>
            <a:r>
              <a:rPr lang="en-US" sz="2800" dirty="0" err="1" smtClean="0"/>
              <a:t>ssmtp</a:t>
            </a:r>
            <a:r>
              <a:rPr lang="en-US" sz="2800" dirty="0" smtClean="0"/>
              <a:t> on the system to use that account</a:t>
            </a:r>
          </a:p>
          <a:p>
            <a:pPr lvl="1"/>
            <a:r>
              <a:rPr lang="en-US" sz="2800" dirty="0" smtClean="0"/>
              <a:t>Create a script to streamline sending notifications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8912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SYSTEM LOGS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TRACKING EVENTS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logs related to topics covered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/log/</a:t>
            </a:r>
            <a:r>
              <a:rPr lang="en-US" dirty="0" err="1" smtClean="0">
                <a:latin typeface="Courier"/>
                <a:cs typeface="Courier"/>
              </a:rPr>
              <a:t>auth.log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/log/syslog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/log/fail2ban.log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/log/</a:t>
            </a:r>
            <a:r>
              <a:rPr lang="en-US" dirty="0" err="1" smtClean="0">
                <a:latin typeface="Courier"/>
                <a:cs typeface="Courier"/>
              </a:rPr>
              <a:t>mail.log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Courier"/>
                <a:cs typeface="Courier"/>
              </a:rPr>
              <a:t>~/</a:t>
            </a:r>
            <a:r>
              <a:rPr lang="en-US" dirty="0" err="1" smtClean="0">
                <a:latin typeface="Courier"/>
                <a:cs typeface="Courier"/>
              </a:rPr>
              <a:t>portknock.log</a:t>
            </a:r>
            <a:endParaRPr lang="en-US" dirty="0" smtClean="0">
              <a:latin typeface="Courier"/>
              <a:cs typeface="Courier"/>
            </a:endParaRPr>
          </a:p>
          <a:p>
            <a:pPr lvl="1"/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seful tool to determine what has happened on a given system. </a:t>
            </a:r>
          </a:p>
          <a:p>
            <a:r>
              <a:rPr lang="en-US" dirty="0" smtClean="0"/>
              <a:t>Acts as timeline of events, unauthorized access,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31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825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Covered the following</a:t>
            </a:r>
          </a:p>
          <a:p>
            <a:pPr lvl="1"/>
            <a:r>
              <a:rPr lang="en-US" dirty="0" smtClean="0"/>
              <a:t>Securing remote access</a:t>
            </a:r>
          </a:p>
          <a:p>
            <a:pPr lvl="2"/>
            <a:r>
              <a:rPr lang="en-US" sz="2400" dirty="0" smtClean="0"/>
              <a:t>Root Login, Public-key Login</a:t>
            </a:r>
          </a:p>
          <a:p>
            <a:pPr lvl="1"/>
            <a:r>
              <a:rPr lang="en-US" dirty="0" smtClean="0"/>
              <a:t>Restricting unauthorized access</a:t>
            </a:r>
          </a:p>
          <a:p>
            <a:pPr marL="914400" lvl="2" indent="0">
              <a:buNone/>
            </a:pPr>
            <a:r>
              <a:rPr lang="en-US" sz="2400" dirty="0" smtClean="0"/>
              <a:t>Configure Lockouts after bad access attempts, basic firewall rules, and a means of adding more layers of defense</a:t>
            </a:r>
          </a:p>
          <a:p>
            <a:pPr lvl="1"/>
            <a:r>
              <a:rPr lang="en-US" dirty="0" smtClean="0"/>
              <a:t>Setting up notification of system events</a:t>
            </a:r>
          </a:p>
          <a:p>
            <a:pPr lvl="2"/>
            <a:r>
              <a:rPr lang="en-US" sz="2400" dirty="0" smtClean="0"/>
              <a:t>Setup email/SMS alerts</a:t>
            </a:r>
          </a:p>
          <a:p>
            <a:pPr lvl="1"/>
            <a:r>
              <a:rPr lang="en-US" dirty="0" smtClean="0"/>
              <a:t>Brief Look at system logs</a:t>
            </a:r>
          </a:p>
          <a:p>
            <a:r>
              <a:rPr lang="en-US" sz="2400" dirty="0" smtClean="0"/>
              <a:t>What about a Windows system? Tablets, notebooks,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r>
              <a:rPr lang="en-US" sz="2400" dirty="0" smtClean="0"/>
              <a:t>(Discussion)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91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0593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5719"/>
            <a:ext cx="8227026" cy="51239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Covered </a:t>
            </a:r>
            <a:r>
              <a:rPr lang="en-US" dirty="0"/>
              <a:t>the following for a Linux system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Securing </a:t>
            </a:r>
            <a:r>
              <a:rPr lang="en-US" dirty="0"/>
              <a:t>(individual) remote access</a:t>
            </a:r>
          </a:p>
          <a:p>
            <a:pPr lvl="1"/>
            <a:r>
              <a:rPr lang="en-US" dirty="0" smtClean="0"/>
              <a:t>Login </a:t>
            </a:r>
            <a:r>
              <a:rPr lang="en-US" dirty="0"/>
              <a:t>using on-root account using </a:t>
            </a:r>
            <a:r>
              <a:rPr lang="en-US" dirty="0" err="1"/>
              <a:t>keyfiles</a:t>
            </a:r>
            <a:r>
              <a:rPr lang="en-US" dirty="0"/>
              <a:t> only; no remote </a:t>
            </a:r>
            <a:r>
              <a:rPr lang="en-US" dirty="0" smtClean="0"/>
              <a:t>root access permitted</a:t>
            </a:r>
            <a:endParaRPr lang="en-US" dirty="0"/>
          </a:p>
          <a:p>
            <a:r>
              <a:rPr lang="en-US" dirty="0" smtClean="0"/>
              <a:t>Restricting </a:t>
            </a:r>
            <a:r>
              <a:rPr lang="en-US" dirty="0"/>
              <a:t>unwanted access</a:t>
            </a:r>
          </a:p>
          <a:p>
            <a:pPr lvl="1"/>
            <a:r>
              <a:rPr lang="en-US" dirty="0" smtClean="0"/>
              <a:t>Configure </a:t>
            </a:r>
            <a:r>
              <a:rPr lang="en-US" dirty="0"/>
              <a:t>lockouts after bad access attempts, basic firewall rules, and a </a:t>
            </a:r>
            <a:r>
              <a:rPr lang="en-US" dirty="0" smtClean="0"/>
              <a:t>means of </a:t>
            </a:r>
            <a:r>
              <a:rPr lang="en-US" dirty="0"/>
              <a:t>adding more layers of defense</a:t>
            </a:r>
          </a:p>
          <a:p>
            <a:r>
              <a:rPr lang="en-US" dirty="0" smtClean="0"/>
              <a:t>Setting </a:t>
            </a:r>
            <a:r>
              <a:rPr lang="en-US" dirty="0"/>
              <a:t>up notification of system events</a:t>
            </a:r>
          </a:p>
          <a:p>
            <a:pPr lvl="1"/>
            <a:r>
              <a:rPr lang="en-US" dirty="0" smtClean="0"/>
              <a:t>Setup </a:t>
            </a:r>
            <a:r>
              <a:rPr lang="en-US" dirty="0"/>
              <a:t>email/SMS alerts; discussed means of system changes triggering alerts</a:t>
            </a:r>
          </a:p>
          <a:p>
            <a:r>
              <a:rPr lang="en-US" dirty="0" smtClean="0"/>
              <a:t>Brief </a:t>
            </a:r>
            <a:r>
              <a:rPr lang="en-US" dirty="0"/>
              <a:t>look at system </a:t>
            </a:r>
            <a:r>
              <a:rPr lang="en-US" dirty="0" smtClean="0"/>
              <a:t>logs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about a Windows system? Portable systems (tablets, notebooks, </a:t>
            </a:r>
            <a:r>
              <a:rPr lang="en-US" dirty="0" err="1"/>
              <a:t>etc</a:t>
            </a:r>
            <a:r>
              <a:rPr lang="en-US" dirty="0" smtClean="0"/>
              <a:t>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0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how to: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Configure secure remote access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Defend against basic network based attacks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Configure remote alerts and monitoring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Apply concepts we talk about in new and exciting 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5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55093"/>
            <a:ext cx="7886700" cy="995915"/>
          </a:xfrm>
        </p:spPr>
        <p:txBody>
          <a:bodyPr/>
          <a:lstStyle/>
          <a:p>
            <a:pPr algn="ctr"/>
            <a:r>
              <a:rPr lang="en-US" dirty="0" smtClean="0"/>
              <a:t>Securing Your Access</a:t>
            </a:r>
            <a:endParaRPr lang="en-US" dirty="0"/>
          </a:p>
        </p:txBody>
      </p:sp>
      <p:pic>
        <p:nvPicPr>
          <p:cNvPr id="1026" name="Picture 2" descr="http://www.softaculous.com/website/images/webuzo/sa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151" y="2951008"/>
            <a:ext cx="3393989" cy="339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52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740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Access your system securely and reliably via a command shell</a:t>
            </a:r>
          </a:p>
          <a:p>
            <a:endParaRPr lang="en-US" dirty="0" smtClean="0"/>
          </a:p>
          <a:p>
            <a:r>
              <a:rPr lang="en-US" dirty="0" smtClean="0"/>
              <a:t>Provide basic authentication measures to prevent others from accessing your server</a:t>
            </a:r>
          </a:p>
          <a:p>
            <a:endParaRPr lang="en-US" dirty="0"/>
          </a:p>
          <a:p>
            <a:r>
              <a:rPr lang="en-US" dirty="0" smtClean="0"/>
              <a:t>We will look at telnet (bad) and SSH (good)</a:t>
            </a:r>
          </a:p>
          <a:p>
            <a:r>
              <a:rPr lang="en-US" dirty="0" smtClean="0"/>
              <a:t>Other relevant protocols:</a:t>
            </a:r>
          </a:p>
          <a:p>
            <a:pPr lvl="1"/>
            <a:r>
              <a:rPr lang="en-US" dirty="0" smtClean="0"/>
              <a:t>SFTP (Secure File Transfer Protocol)</a:t>
            </a:r>
          </a:p>
          <a:p>
            <a:pPr lvl="1"/>
            <a:r>
              <a:rPr lang="en-US" dirty="0" smtClean="0"/>
              <a:t>HTTPS (Secure Hypertext Transfer Protocol)</a:t>
            </a:r>
          </a:p>
          <a:p>
            <a:pPr lvl="1"/>
            <a:r>
              <a:rPr lang="en-US" dirty="0" smtClean="0"/>
              <a:t>RDP (Remote Desktop Protocol)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6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Thing’s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server access</a:t>
            </a:r>
          </a:p>
          <a:p>
            <a:pPr lvl="1"/>
            <a:r>
              <a:rPr lang="en-US" dirty="0" smtClean="0"/>
              <a:t>Maybe physical access available</a:t>
            </a:r>
          </a:p>
          <a:p>
            <a:pPr lvl="1"/>
            <a:r>
              <a:rPr lang="en-US" dirty="0" smtClean="0"/>
              <a:t>Maybe not!</a:t>
            </a:r>
          </a:p>
          <a:p>
            <a:pPr lvl="1"/>
            <a:endParaRPr lang="en-US" dirty="0"/>
          </a:p>
          <a:p>
            <a:r>
              <a:rPr lang="en-US" dirty="0" smtClean="0"/>
              <a:t>In any case, we need to have a user on our server: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&lt;username&gt;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&lt;username&gt;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999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Telnet – The “Old School”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Username/Password authentication</a:t>
            </a:r>
          </a:p>
          <a:p>
            <a:endParaRPr lang="en-US" dirty="0"/>
          </a:p>
          <a:p>
            <a:r>
              <a:rPr lang="en-US" dirty="0" smtClean="0"/>
              <a:t>Grants shell on remote computer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*** TELNET IS COMPLETELY UNENCRYPTED! ***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do we care?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unatic.no/wp-content/uploads/2010/06/Screenshot-mactelnet-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03" y="561912"/>
            <a:ext cx="8335427" cy="572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40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1422</Words>
  <Application>Microsoft Macintosh PowerPoint</Application>
  <PresentationFormat>On-screen Show (4:3)</PresentationFormat>
  <Paragraphs>242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Server Hardening</vt:lpstr>
      <vt:lpstr>Outline</vt:lpstr>
      <vt:lpstr>Systems</vt:lpstr>
      <vt:lpstr>Objectives</vt:lpstr>
      <vt:lpstr>Securing Your Access</vt:lpstr>
      <vt:lpstr>Objectives</vt:lpstr>
      <vt:lpstr>First Thing’s First</vt:lpstr>
      <vt:lpstr>Telnet – The “Old School” Solution</vt:lpstr>
      <vt:lpstr>PowerPoint Presentation</vt:lpstr>
      <vt:lpstr>SSH – A Better Solution</vt:lpstr>
      <vt:lpstr>Securing SSH</vt:lpstr>
      <vt:lpstr>Securing SSH – Password</vt:lpstr>
      <vt:lpstr>Securing SSH – RSA Keys</vt:lpstr>
      <vt:lpstr>Securing SSH – RSA Keys</vt:lpstr>
      <vt:lpstr>Securing SSH – RSA Keys</vt:lpstr>
      <vt:lpstr>Restricting Unwanted Access</vt:lpstr>
      <vt:lpstr>Objectives</vt:lpstr>
      <vt:lpstr>FAIL2BAN Block bad SSH attempts</vt:lpstr>
      <vt:lpstr>Firewalling Concept</vt:lpstr>
      <vt:lpstr>IPTABLES</vt:lpstr>
      <vt:lpstr>IPTABLES RULES</vt:lpstr>
      <vt:lpstr>Rule ordering is important !</vt:lpstr>
      <vt:lpstr>Authentication</vt:lpstr>
      <vt:lpstr> PORT KNOCKING ADDING ANOTHER LAYER OF SECURITY </vt:lpstr>
      <vt:lpstr> PORT KNOCKING ADDING ANOTHER LAYER OF SECURITY </vt:lpstr>
      <vt:lpstr> PORT KNOCKING SETTING UP PORT KNOCKING </vt:lpstr>
      <vt:lpstr>Monitoring and Alerts</vt:lpstr>
      <vt:lpstr>Objectives</vt:lpstr>
      <vt:lpstr>Sending Email Notification SMTP CONFIGURATION</vt:lpstr>
      <vt:lpstr>Sending Email Notifications SSMTP CONFIGURATION</vt:lpstr>
      <vt:lpstr>SYSTEM LOGS TRACKING EVENTS</vt:lpstr>
      <vt:lpstr>RECAP</vt:lpstr>
      <vt:lpstr>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Hardening</dc:title>
  <dc:creator>Paul Murley</dc:creator>
  <cp:lastModifiedBy>Moses Ike</cp:lastModifiedBy>
  <cp:revision>15</cp:revision>
  <dcterms:created xsi:type="dcterms:W3CDTF">2015-10-20T16:47:30Z</dcterms:created>
  <dcterms:modified xsi:type="dcterms:W3CDTF">2015-11-05T20:15:20Z</dcterms:modified>
</cp:coreProperties>
</file>