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95"/>
  </p:notesMasterIdLst>
  <p:sldIdLst>
    <p:sldId id="256" r:id="rId2"/>
    <p:sldId id="368" r:id="rId3"/>
    <p:sldId id="257" r:id="rId4"/>
    <p:sldId id="258" r:id="rId5"/>
    <p:sldId id="259" r:id="rId6"/>
    <p:sldId id="260" r:id="rId7"/>
    <p:sldId id="301" r:id="rId8"/>
    <p:sldId id="302" r:id="rId9"/>
    <p:sldId id="303" r:id="rId10"/>
    <p:sldId id="304" r:id="rId11"/>
    <p:sldId id="305" r:id="rId12"/>
    <p:sldId id="332" r:id="rId13"/>
    <p:sldId id="306" r:id="rId14"/>
    <p:sldId id="307" r:id="rId15"/>
    <p:sldId id="331" r:id="rId16"/>
    <p:sldId id="333" r:id="rId17"/>
    <p:sldId id="308" r:id="rId18"/>
    <p:sldId id="310" r:id="rId19"/>
    <p:sldId id="311" r:id="rId20"/>
    <p:sldId id="312" r:id="rId21"/>
    <p:sldId id="313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7" r:id="rId34"/>
    <p:sldId id="278" r:id="rId35"/>
    <p:sldId id="369" r:id="rId36"/>
    <p:sldId id="370" r:id="rId37"/>
    <p:sldId id="371" r:id="rId38"/>
    <p:sldId id="372" r:id="rId39"/>
    <p:sldId id="279" r:id="rId40"/>
    <p:sldId id="281" r:id="rId41"/>
    <p:sldId id="314" r:id="rId42"/>
    <p:sldId id="344" r:id="rId43"/>
    <p:sldId id="345" r:id="rId44"/>
    <p:sldId id="346" r:id="rId45"/>
    <p:sldId id="316" r:id="rId46"/>
    <p:sldId id="373" r:id="rId47"/>
    <p:sldId id="347" r:id="rId48"/>
    <p:sldId id="334" r:id="rId49"/>
    <p:sldId id="335" r:id="rId50"/>
    <p:sldId id="374" r:id="rId51"/>
    <p:sldId id="319" r:id="rId52"/>
    <p:sldId id="322" r:id="rId53"/>
    <p:sldId id="323" r:id="rId54"/>
    <p:sldId id="338" r:id="rId55"/>
    <p:sldId id="339" r:id="rId56"/>
    <p:sldId id="325" r:id="rId57"/>
    <p:sldId id="326" r:id="rId58"/>
    <p:sldId id="340" r:id="rId59"/>
    <p:sldId id="348" r:id="rId60"/>
    <p:sldId id="328" r:id="rId61"/>
    <p:sldId id="342" r:id="rId62"/>
    <p:sldId id="343" r:id="rId63"/>
    <p:sldId id="349" r:id="rId64"/>
    <p:sldId id="350" r:id="rId65"/>
    <p:sldId id="285" r:id="rId66"/>
    <p:sldId id="284" r:id="rId67"/>
    <p:sldId id="286" r:id="rId68"/>
    <p:sldId id="359" r:id="rId69"/>
    <p:sldId id="287" r:id="rId70"/>
    <p:sldId id="353" r:id="rId71"/>
    <p:sldId id="354" r:id="rId72"/>
    <p:sldId id="355" r:id="rId73"/>
    <p:sldId id="356" r:id="rId74"/>
    <p:sldId id="357" r:id="rId75"/>
    <p:sldId id="358" r:id="rId76"/>
    <p:sldId id="290" r:id="rId77"/>
    <p:sldId id="292" r:id="rId78"/>
    <p:sldId id="291" r:id="rId79"/>
    <p:sldId id="293" r:id="rId80"/>
    <p:sldId id="295" r:id="rId81"/>
    <p:sldId id="360" r:id="rId82"/>
    <p:sldId id="367" r:id="rId83"/>
    <p:sldId id="361" r:id="rId84"/>
    <p:sldId id="362" r:id="rId85"/>
    <p:sldId id="364" r:id="rId86"/>
    <p:sldId id="365" r:id="rId87"/>
    <p:sldId id="363" r:id="rId88"/>
    <p:sldId id="366" r:id="rId89"/>
    <p:sldId id="296" r:id="rId90"/>
    <p:sldId id="297" r:id="rId91"/>
    <p:sldId id="298" r:id="rId92"/>
    <p:sldId id="299" r:id="rId93"/>
    <p:sldId id="375" r:id="rId94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>
      <p:cViewPr varScale="1">
        <p:scale>
          <a:sx n="72" d="100"/>
          <a:sy n="72" d="100"/>
        </p:scale>
        <p:origin x="136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B5BDB-8CAE-43A1-A3E2-E91A1004274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3500" y="1163638"/>
            <a:ext cx="4191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56E02-48B9-4EFD-BAA1-D8FFE95C1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88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Corrin</a:t>
            </a:r>
            <a:r>
              <a:rPr lang="en-US" baseline="0" dirty="0" smtClean="0"/>
              <a:t> and Jia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56E02-48B9-4EFD-BAA1-D8FFE95C13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57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56E02-48B9-4EFD-BAA1-D8FFE95C13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03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56E02-48B9-4EFD-BAA1-D8FFE95C13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33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56E02-48B9-4EFD-BAA1-D8FFE95C13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01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56E02-48B9-4EFD-BAA1-D8FFE95C136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2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56E02-48B9-4EFD-BAA1-D8FFE95C136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45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56E02-48B9-4EFD-BAA1-D8FFE95C136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48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56E02-48B9-4EFD-BAA1-D8FFE95C136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61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56E02-48B9-4EFD-BAA1-D8FFE95C136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83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56E02-48B9-4EFD-BAA1-D8FFE95C136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17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56E02-48B9-4EFD-BAA1-D8FFE95C136F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98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56E02-48B9-4EFD-BAA1-D8FFE95C13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24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56E02-48B9-4EFD-BAA1-D8FFE95C13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65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56E02-48B9-4EFD-BAA1-D8FFE95C13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45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56E02-48B9-4EFD-BAA1-D8FFE95C13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49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56E02-48B9-4EFD-BAA1-D8FFE95C13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2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56E02-48B9-4EFD-BAA1-D8FFE95C13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76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56E02-48B9-4EFD-BAA1-D8FFE95C13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5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56E02-48B9-4EFD-BAA1-D8FFE95C13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0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AAAC97D-9377-45E3-9D3E-608CCDABCF23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999661-A300-4A94-B8EE-705ADE84E9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C97D-9377-45E3-9D3E-608CCDABCF23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9661-A300-4A94-B8EE-705ADE84E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AAAC97D-9377-45E3-9D3E-608CCDABCF23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E999661-A300-4A94-B8EE-705ADE84E9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C97D-9377-45E3-9D3E-608CCDABCF23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999661-A300-4A94-B8EE-705ADE84E9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C97D-9377-45E3-9D3E-608CCDABCF23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E999661-A300-4A94-B8EE-705ADE84E9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AAAC97D-9377-45E3-9D3E-608CCDABCF23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E999661-A300-4A94-B8EE-705ADE84E9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AAAC97D-9377-45E3-9D3E-608CCDABCF23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E999661-A300-4A94-B8EE-705ADE84E9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C97D-9377-45E3-9D3E-608CCDABCF23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999661-A300-4A94-B8EE-705ADE84E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C97D-9377-45E3-9D3E-608CCDABCF23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999661-A300-4A94-B8EE-705ADE84E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C97D-9377-45E3-9D3E-608CCDABCF23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999661-A300-4A94-B8EE-705ADE84E98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AAAC97D-9377-45E3-9D3E-608CCDABCF23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E999661-A300-4A94-B8EE-705ADE84E9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AAAC97D-9377-45E3-9D3E-608CCDABCF23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E999661-A300-4A94-B8EE-705ADE84E9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xss-doc.appspot.com/demo/2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Security workshop</a:t>
            </a:r>
            <a:br>
              <a:rPr lang="en-US" dirty="0" smtClean="0"/>
            </a:br>
            <a:r>
              <a:rPr lang="en-US" err="1" smtClean="0"/>
              <a:t>TexSaw</a:t>
            </a:r>
            <a:r>
              <a:rPr lang="en-US" smtClean="0"/>
              <a:t>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6019800"/>
            <a:ext cx="6705600" cy="71603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Presented </a:t>
            </a:r>
            <a:r>
              <a:rPr lang="en-US" smtClean="0"/>
              <a:t>by Jiayang Wang and Corrin Thompson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7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8229600" cy="8732150"/>
          </a:xfrm>
        </p:spPr>
      </p:pic>
    </p:spTree>
    <p:extLst>
      <p:ext uri="{BB962C8B-B14F-4D97-AF65-F5344CB8AC3E}">
        <p14:creationId xmlns:p14="http://schemas.microsoft.com/office/powerpoint/2010/main" val="371320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Session </a:t>
            </a:r>
            <a:r>
              <a:rPr lang="en-US" dirty="0" smtClean="0">
                <a:latin typeface="Tw Cen MT" panose="020B0602020104020603" pitchFamily="34" charset="0"/>
              </a:rPr>
              <a:t>Demo</a:t>
            </a:r>
          </a:p>
          <a:p>
            <a:r>
              <a:rPr lang="en-US" dirty="0" smtClean="0">
                <a:latin typeface="Tw Cen MT" panose="020B0602020104020603" pitchFamily="34" charset="0"/>
              </a:rPr>
              <a:t>10.176.169.7/</a:t>
            </a:r>
            <a:r>
              <a:rPr lang="en-US" dirty="0" err="1" smtClean="0">
                <a:latin typeface="Tw Cen MT" panose="020B0602020104020603" pitchFamily="34" charset="0"/>
              </a:rPr>
              <a:t>web_demo</a:t>
            </a:r>
            <a:r>
              <a:rPr lang="en-US" dirty="0" smtClean="0">
                <a:latin typeface="Tw Cen MT" panose="020B0602020104020603" pitchFamily="34" charset="0"/>
              </a:rPr>
              <a:t>/week1/</a:t>
            </a:r>
            <a:r>
              <a:rPr lang="en-US" dirty="0" err="1" smtClean="0">
                <a:latin typeface="Tw Cen MT" panose="020B0602020104020603" pitchFamily="34" charset="0"/>
              </a:rPr>
              <a:t>sample.php</a:t>
            </a:r>
            <a:endParaRPr lang="en-US" dirty="0" smtClean="0">
              <a:latin typeface="Tw Cen MT" panose="020B0602020104020603" pitchFamily="34" charset="0"/>
            </a:endParaRPr>
          </a:p>
          <a:p>
            <a:r>
              <a:rPr lang="en-US" dirty="0" smtClean="0">
                <a:latin typeface="Tw Cen MT" panose="020B0602020104020603" pitchFamily="34" charset="0"/>
              </a:rPr>
              <a:t>Try refreshing the page a few times</a:t>
            </a:r>
          </a:p>
          <a:p>
            <a:r>
              <a:rPr lang="en-US" dirty="0" smtClean="0">
                <a:latin typeface="Tw Cen MT" panose="020B0602020104020603" pitchFamily="34" charset="0"/>
              </a:rPr>
              <a:t>What do you see? Which part of the page changed?</a:t>
            </a:r>
            <a:endParaRPr lang="en-US" dirty="0">
              <a:latin typeface="Tw Cen MT" panose="020B06020201040206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7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Line by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did they change? Here is the code: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2590800"/>
            <a:ext cx="8079182" cy="298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43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</a:t>
            </a:r>
          </a:p>
          <a:p>
            <a:r>
              <a:rPr lang="en-US" dirty="0" smtClean="0"/>
              <a:t>Embedded in HTML</a:t>
            </a:r>
          </a:p>
          <a:p>
            <a:r>
              <a:rPr lang="en-US" dirty="0" smtClean="0"/>
              <a:t>Interpreted Client </a:t>
            </a:r>
            <a:r>
              <a:rPr lang="en-US" dirty="0" smtClean="0"/>
              <a:t>Side</a:t>
            </a:r>
          </a:p>
          <a:p>
            <a:pPr lvl="1"/>
            <a:r>
              <a:rPr lang="en-US" dirty="0" smtClean="0"/>
              <a:t>Server sends web page with scripts to user’s browser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1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1425"/>
              </a:spcAft>
              <a:buClr>
                <a:srgbClr val="DD8047"/>
              </a:buClr>
              <a:buFont typeface="Wingdings" panose="05000000000000000000" pitchFamily="2" charset="2"/>
              <a:buChar char=""/>
            </a:pPr>
            <a:r>
              <a:rPr lang="en-US" dirty="0">
                <a:latin typeface="Tw Cen MT" panose="020B0602020104020603" pitchFamily="34" charset="0"/>
              </a:rPr>
              <a:t>Demo time!</a:t>
            </a:r>
          </a:p>
          <a:p>
            <a:pPr>
              <a:spcAft>
                <a:spcPts val="1425"/>
              </a:spcAft>
              <a:buClr>
                <a:srgbClr val="DD8047"/>
              </a:buClr>
              <a:buFont typeface="Wingdings" panose="05000000000000000000" pitchFamily="2" charset="2"/>
              <a:buChar char=""/>
            </a:pPr>
            <a:r>
              <a:rPr lang="en-US" dirty="0" smtClean="0">
                <a:latin typeface="Tw Cen MT" panose="020B0602020104020603" pitchFamily="34" charset="0"/>
              </a:rPr>
              <a:t>10.176.169.7/</a:t>
            </a:r>
            <a:r>
              <a:rPr lang="en-US" dirty="0" err="1" smtClean="0">
                <a:latin typeface="Tw Cen MT" panose="020B0602020104020603" pitchFamily="34" charset="0"/>
              </a:rPr>
              <a:t>web_demo</a:t>
            </a:r>
            <a:r>
              <a:rPr lang="en-US" dirty="0" smtClean="0">
                <a:latin typeface="Tw Cen MT" panose="020B0602020104020603" pitchFamily="34" charset="0"/>
              </a:rPr>
              <a:t>/week1/js.html</a:t>
            </a:r>
            <a:endParaRPr lang="en-US" dirty="0">
              <a:latin typeface="Tw Cen MT" panose="020B06020201040206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9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 Process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is a button on the site so that’s probably the first thing you want to try.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You end up on a page that informs you that you are not authorized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2743200"/>
            <a:ext cx="3722914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8" y="5257800"/>
            <a:ext cx="362243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485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 Process and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Time to check the page source! (Nothing useful here)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Lets go to the previous page and look at the source.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4267200" cy="41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42" y="3300202"/>
            <a:ext cx="363855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2793017" y="4648200"/>
            <a:ext cx="1474183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343400" y="4800600"/>
            <a:ext cx="1752600" cy="521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0" y="4648200"/>
            <a:ext cx="220980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Look here, “</a:t>
            </a:r>
            <a:r>
              <a:rPr lang="en-US" dirty="0" err="1" smtClean="0">
                <a:solidFill>
                  <a:srgbClr val="FF0000"/>
                </a:solidFill>
              </a:rPr>
              <a:t>url</a:t>
            </a:r>
            <a:r>
              <a:rPr lang="en-US" dirty="0" smtClean="0">
                <a:solidFill>
                  <a:srgbClr val="FF0000"/>
                </a:solidFill>
              </a:rPr>
              <a:t> + </a:t>
            </a:r>
            <a:r>
              <a:rPr lang="en-US" dirty="0" err="1" smtClean="0">
                <a:solidFill>
                  <a:srgbClr val="FF0000"/>
                </a:solidFill>
              </a:rPr>
              <a:t>loc</a:t>
            </a:r>
            <a:r>
              <a:rPr lang="en-US" dirty="0" smtClean="0">
                <a:solidFill>
                  <a:srgbClr val="FF0000"/>
                </a:solidFill>
              </a:rPr>
              <a:t>”, you know both the </a:t>
            </a:r>
            <a:r>
              <a:rPr lang="en-US" dirty="0" err="1" smtClean="0">
                <a:solidFill>
                  <a:srgbClr val="FF0000"/>
                </a:solidFill>
              </a:rPr>
              <a:t>url</a:t>
            </a:r>
            <a:r>
              <a:rPr lang="en-US" dirty="0" smtClean="0">
                <a:solidFill>
                  <a:srgbClr val="FF0000"/>
                </a:solidFill>
              </a:rPr>
              <a:t> and the </a:t>
            </a:r>
            <a:r>
              <a:rPr lang="en-US" dirty="0" err="1" smtClean="0">
                <a:solidFill>
                  <a:srgbClr val="FF0000"/>
                </a:solidFill>
              </a:rPr>
              <a:t>loc</a:t>
            </a:r>
            <a:r>
              <a:rPr lang="en-US" dirty="0" smtClean="0">
                <a:solidFill>
                  <a:srgbClr val="FF0000"/>
                </a:solidFill>
              </a:rPr>
              <a:t>, try concatenating them.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209800" y="4953000"/>
            <a:ext cx="2326292" cy="3164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 flipV="1">
            <a:off x="4536092" y="5111234"/>
            <a:ext cx="1559908" cy="1371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86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Structured Query Language</a:t>
            </a:r>
          </a:p>
          <a:p>
            <a:r>
              <a:rPr lang="en-US" dirty="0" smtClean="0"/>
              <a:t>Query </a:t>
            </a:r>
            <a:r>
              <a:rPr lang="en-US" dirty="0" smtClean="0"/>
              <a:t>Databases</a:t>
            </a:r>
          </a:p>
          <a:p>
            <a:r>
              <a:rPr lang="en-US" dirty="0" smtClean="0"/>
              <a:t>Most Common for CTFs</a:t>
            </a:r>
          </a:p>
          <a:p>
            <a:r>
              <a:rPr lang="en-US" dirty="0" smtClean="0"/>
              <a:t>Used to Access Data</a:t>
            </a:r>
          </a:p>
          <a:p>
            <a:pPr lvl="1"/>
            <a:r>
              <a:rPr lang="en-US" dirty="0" smtClean="0"/>
              <a:t>Usernames</a:t>
            </a:r>
          </a:p>
          <a:p>
            <a:pPr lvl="1"/>
            <a:r>
              <a:rPr lang="en-US" dirty="0" smtClean="0"/>
              <a:t>Passwords</a:t>
            </a:r>
          </a:p>
          <a:p>
            <a:pPr lvl="1"/>
            <a:r>
              <a:rPr lang="en-US" dirty="0" smtClean="0"/>
              <a:t>Credit Card #s</a:t>
            </a:r>
          </a:p>
          <a:p>
            <a:pPr lvl="1"/>
            <a:r>
              <a:rPr lang="en-US" dirty="0" smtClean="0"/>
              <a:t>Fun </a:t>
            </a:r>
            <a:r>
              <a:rPr lang="en-US" dirty="0"/>
              <a:t>S</a:t>
            </a:r>
            <a:r>
              <a:rPr lang="en-US" dirty="0" smtClean="0"/>
              <a:t>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4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1425"/>
              </a:spcAft>
              <a:buClr>
                <a:srgbClr val="DD8047"/>
              </a:buClr>
              <a:buFont typeface="Wingdings" panose="05000000000000000000" pitchFamily="2" charset="2"/>
              <a:buChar char=""/>
            </a:pPr>
            <a:r>
              <a:rPr lang="en-US" dirty="0">
                <a:latin typeface="Tw Cen MT" panose="020B0602020104020603" pitchFamily="34" charset="0"/>
              </a:rPr>
              <a:t>Describes Layout of Webpage</a:t>
            </a:r>
          </a:p>
          <a:p>
            <a:pPr>
              <a:spcAft>
                <a:spcPts val="1425"/>
              </a:spcAft>
              <a:buClr>
                <a:srgbClr val="DD8047"/>
              </a:buClr>
              <a:buFont typeface="Wingdings" panose="05000000000000000000" pitchFamily="2" charset="2"/>
              <a:buChar char=""/>
            </a:pPr>
            <a:r>
              <a:rPr lang="en-US" dirty="0">
                <a:latin typeface="Tw Cen MT" panose="020B0602020104020603" pitchFamily="34" charset="0"/>
              </a:rPr>
              <a:t>Sometimes Contains Debug Info</a:t>
            </a:r>
          </a:p>
          <a:p>
            <a:pPr>
              <a:spcAft>
                <a:spcPts val="1425"/>
              </a:spcAft>
              <a:buClr>
                <a:srgbClr val="DD8047"/>
              </a:buClr>
              <a:buFont typeface="Wingdings" panose="05000000000000000000" pitchFamily="2" charset="2"/>
              <a:buChar char=""/>
            </a:pPr>
            <a:r>
              <a:rPr lang="en-US" dirty="0">
                <a:latin typeface="Tw Cen MT" panose="020B0602020104020603" pitchFamily="34" charset="0"/>
              </a:rPr>
              <a:t>Usually not very interesting...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8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Protocol that provides the way to communicate over the web</a:t>
            </a:r>
          </a:p>
          <a:p>
            <a:r>
              <a:rPr lang="en-US" dirty="0" smtClean="0"/>
              <a:t>It is stateless and asynchronous</a:t>
            </a:r>
          </a:p>
          <a:p>
            <a:pPr lvl="1"/>
            <a:r>
              <a:rPr lang="en-US" dirty="0" smtClean="0"/>
              <a:t>Simulate state with sessions</a:t>
            </a:r>
          </a:p>
          <a:p>
            <a:pPr lvl="1"/>
            <a:r>
              <a:rPr lang="en-US" dirty="0" smtClean="0"/>
              <a:t>Your browser keeps session information</a:t>
            </a:r>
          </a:p>
          <a:p>
            <a:pPr lvl="1"/>
            <a:r>
              <a:rPr lang="en-US" dirty="0" smtClean="0"/>
              <a:t>The server uses this to keep track of your state</a:t>
            </a:r>
          </a:p>
          <a:p>
            <a:r>
              <a:rPr lang="en-US" dirty="0" smtClean="0"/>
              <a:t>Example: Shopping Cart</a:t>
            </a:r>
          </a:p>
          <a:p>
            <a:pPr lvl="1"/>
            <a:r>
              <a:rPr lang="en-US" dirty="0" smtClean="0"/>
              <a:t>Session has an ID tied to a cart in database</a:t>
            </a:r>
          </a:p>
          <a:p>
            <a:pPr lvl="1"/>
            <a:r>
              <a:rPr lang="en-US" dirty="0" smtClean="0"/>
              <a:t>Every page you visit has to establish your 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8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124200"/>
          </a:xfrm>
        </p:spPr>
        <p:txBody>
          <a:bodyPr/>
          <a:lstStyle/>
          <a:p>
            <a:r>
              <a:rPr lang="en-US" dirty="0" smtClean="0"/>
              <a:t>Do </a:t>
            </a:r>
            <a:r>
              <a:rPr lang="en-US" b="1" dirty="0" smtClean="0"/>
              <a:t>NOT</a:t>
            </a:r>
            <a:r>
              <a:rPr lang="en-US" dirty="0" smtClean="0"/>
              <a:t> use the methods shown on websites not specified for web security practice</a:t>
            </a:r>
            <a:endParaRPr lang="en-US" dirty="0"/>
          </a:p>
          <a:p>
            <a:r>
              <a:rPr lang="en-US" dirty="0" smtClean="0"/>
              <a:t>It is </a:t>
            </a:r>
            <a:r>
              <a:rPr lang="en-US" b="1" dirty="0" smtClean="0"/>
              <a:t>ILLEGAL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72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GET – asks server for information</a:t>
            </a:r>
          </a:p>
          <a:p>
            <a:pPr lvl="1"/>
            <a:r>
              <a:rPr lang="en-US" dirty="0" smtClean="0"/>
              <a:t>POST – gives server data</a:t>
            </a:r>
          </a:p>
          <a:p>
            <a:pPr lvl="1"/>
            <a:r>
              <a:rPr lang="en-US" dirty="0" smtClean="0"/>
              <a:t>PUT – tells server to modify or create data</a:t>
            </a:r>
          </a:p>
          <a:p>
            <a:pPr lvl="1"/>
            <a:r>
              <a:rPr lang="en-US" dirty="0" smtClean="0"/>
              <a:t>DELETE – tells server to delete data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GET shows your profile on a webpage</a:t>
            </a:r>
          </a:p>
          <a:p>
            <a:pPr lvl="1"/>
            <a:r>
              <a:rPr lang="en-US" dirty="0" smtClean="0"/>
              <a:t>POST is used to upload your picture</a:t>
            </a:r>
          </a:p>
          <a:p>
            <a:pPr lvl="1"/>
            <a:r>
              <a:rPr lang="en-US" dirty="0" smtClean="0"/>
              <a:t>PUT changes your bio</a:t>
            </a:r>
          </a:p>
          <a:p>
            <a:pPr lvl="1"/>
            <a:r>
              <a:rPr lang="en-US" dirty="0" smtClean="0"/>
              <a:t>DELETE gets rid of the embarrassing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9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Along with URL and method, requests carry data in the form of parameters</a:t>
            </a:r>
          </a:p>
          <a:p>
            <a:r>
              <a:rPr lang="en-US" dirty="0" smtClean="0"/>
              <a:t>GET</a:t>
            </a:r>
          </a:p>
          <a:p>
            <a:pPr lvl="1"/>
            <a:r>
              <a:rPr lang="en-US" dirty="0" smtClean="0"/>
              <a:t>Visible from URL:</a:t>
            </a:r>
            <a:br>
              <a:rPr lang="en-US" dirty="0" smtClean="0"/>
            </a:br>
            <a:r>
              <a:rPr lang="en-US" dirty="0" smtClean="0"/>
              <a:t>http://www.facespace.com/profile.php?id=13</a:t>
            </a:r>
          </a:p>
          <a:p>
            <a:pPr lvl="1"/>
            <a:r>
              <a:rPr lang="en-US" dirty="0" smtClean="0"/>
              <a:t>Can be used easily in hyperlinks</a:t>
            </a:r>
          </a:p>
          <a:p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Not visible in URL or link, embedded in request</a:t>
            </a:r>
          </a:p>
          <a:p>
            <a:pPr lvl="1"/>
            <a:r>
              <a:rPr lang="en-US" dirty="0" smtClean="0"/>
              <a:t>We can still alter these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59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Tampering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4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Very basic attack on HTTP protocol</a:t>
            </a:r>
          </a:p>
          <a:p>
            <a:r>
              <a:rPr lang="en-US" dirty="0" smtClean="0"/>
              <a:t>Exploits server’s misguided trust in data from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8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Game High Scores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2133600" y="22098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48000" y="2667000"/>
            <a:ext cx="2514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Magnetic Disk 7"/>
          <p:cNvSpPr/>
          <p:nvPr/>
        </p:nvSpPr>
        <p:spPr>
          <a:xfrm>
            <a:off x="5545667" y="2209800"/>
            <a:ext cx="973667" cy="9921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39325" y="2209800"/>
            <a:ext cx="173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 me a game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048000" y="2895600"/>
            <a:ext cx="249766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21098" y="2895600"/>
            <a:ext cx="115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7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Game High Scores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2133600" y="22098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48000" y="2667000"/>
            <a:ext cx="2514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Magnetic Disk 7"/>
          <p:cNvSpPr/>
          <p:nvPr/>
        </p:nvSpPr>
        <p:spPr>
          <a:xfrm>
            <a:off x="5545667" y="2209800"/>
            <a:ext cx="973667" cy="9921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2074333" y="4876800"/>
            <a:ext cx="973667" cy="9921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</a:t>
            </a:r>
          </a:p>
          <a:p>
            <a:pPr algn="ctr"/>
            <a:r>
              <a:rPr lang="en-US" dirty="0" smtClean="0"/>
              <a:t>(Local)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38400" y="3124200"/>
            <a:ext cx="1" cy="1752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696635" y="3124200"/>
            <a:ext cx="0" cy="16848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19400" y="388620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Game High Scores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2133600" y="22098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48000" y="2667000"/>
            <a:ext cx="2514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Magnetic Disk 7"/>
          <p:cNvSpPr/>
          <p:nvPr/>
        </p:nvSpPr>
        <p:spPr>
          <a:xfrm>
            <a:off x="5545667" y="2209800"/>
            <a:ext cx="973667" cy="9921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2074333" y="4876800"/>
            <a:ext cx="973667" cy="9921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</a:t>
            </a:r>
          </a:p>
          <a:p>
            <a:pPr algn="ctr"/>
            <a:r>
              <a:rPr lang="en-US" dirty="0" smtClean="0"/>
              <a:t>(Local)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96635" y="2667000"/>
            <a:ext cx="470777" cy="21420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19400" y="388620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429000" y="2895600"/>
            <a:ext cx="211666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21098" y="289560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Nice!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91168" y="2209800"/>
            <a:ext cx="19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how I did…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7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– Game High Scores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2133600" y="2209800"/>
            <a:ext cx="914400" cy="914400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48000" y="2667000"/>
            <a:ext cx="2514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Magnetic Disk 7"/>
          <p:cNvSpPr/>
          <p:nvPr/>
        </p:nvSpPr>
        <p:spPr>
          <a:xfrm>
            <a:off x="5545667" y="2209800"/>
            <a:ext cx="973667" cy="9921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2074333" y="4876800"/>
            <a:ext cx="973667" cy="9921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</a:t>
            </a:r>
          </a:p>
          <a:p>
            <a:pPr algn="ctr"/>
            <a:r>
              <a:rPr lang="en-US" dirty="0" smtClean="0"/>
              <a:t>(Local)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96635" y="2667000"/>
            <a:ext cx="470777" cy="21420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19400" y="388620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429000" y="2895600"/>
            <a:ext cx="211666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21098" y="289560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Nice!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53515" y="2209800"/>
            <a:ext cx="250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how I  SAY I did…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5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PayPal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2133600" y="22098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48000" y="2667000"/>
            <a:ext cx="2514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Magnetic Disk 7"/>
          <p:cNvSpPr/>
          <p:nvPr/>
        </p:nvSpPr>
        <p:spPr>
          <a:xfrm>
            <a:off x="5545667" y="2209800"/>
            <a:ext cx="1083733" cy="9921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Merchant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39325" y="2209800"/>
            <a:ext cx="1739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want to buy this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048000" y="2895600"/>
            <a:ext cx="249766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36385" y="2895600"/>
            <a:ext cx="2145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 for it with PayPal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0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PayPal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2133600" y="22098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48000" y="2667000"/>
            <a:ext cx="2514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Magnetic Disk 6"/>
          <p:cNvSpPr/>
          <p:nvPr/>
        </p:nvSpPr>
        <p:spPr>
          <a:xfrm>
            <a:off x="2074333" y="4876800"/>
            <a:ext cx="973667" cy="9921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PayPal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38400" y="3124200"/>
            <a:ext cx="1" cy="1752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696635" y="3124200"/>
            <a:ext cx="0" cy="16848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5909" y="3429000"/>
            <a:ext cx="1705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how much</a:t>
            </a:r>
            <a:br>
              <a:rPr lang="en-US" dirty="0" smtClean="0"/>
            </a:br>
            <a:r>
              <a:rPr lang="en-US" dirty="0" smtClean="0"/>
              <a:t>I owe you.</a:t>
            </a:r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5545667" y="2209800"/>
            <a:ext cx="1083733" cy="9921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Merchant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96635" y="35052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Sounds good.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0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and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8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PayPal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2133600" y="22098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48000" y="2667000"/>
            <a:ext cx="2514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Magnetic Disk 6"/>
          <p:cNvSpPr/>
          <p:nvPr/>
        </p:nvSpPr>
        <p:spPr>
          <a:xfrm>
            <a:off x="2074333" y="4876800"/>
            <a:ext cx="973667" cy="9921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PayPal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96635" y="2667000"/>
            <a:ext cx="470777" cy="21420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19400" y="3886200"/>
            <a:ext cx="1866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Tell them you paid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429000" y="2895600"/>
            <a:ext cx="211666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21098" y="289560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91168" y="220980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paid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5545667" y="2209800"/>
            <a:ext cx="1083733" cy="9921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Merchant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8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– PayPal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2133600" y="2209800"/>
            <a:ext cx="914400" cy="914400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48000" y="2667000"/>
            <a:ext cx="2514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Magnetic Disk 6"/>
          <p:cNvSpPr/>
          <p:nvPr/>
        </p:nvSpPr>
        <p:spPr>
          <a:xfrm>
            <a:off x="2074333" y="4876800"/>
            <a:ext cx="973667" cy="9921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PayPal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38400" y="3124200"/>
            <a:ext cx="1" cy="1752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696635" y="3124200"/>
            <a:ext cx="0" cy="16848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5909" y="3429000"/>
            <a:ext cx="1769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how much </a:t>
            </a:r>
          </a:p>
          <a:p>
            <a:r>
              <a:rPr lang="en-US" dirty="0" smtClean="0"/>
              <a:t>I say I owe you.</a:t>
            </a:r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5545667" y="2209800"/>
            <a:ext cx="1083733" cy="9921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Merchant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96635" y="35052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Sounds good.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31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– PayPal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2133600" y="2209800"/>
            <a:ext cx="914400" cy="914400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48000" y="2667000"/>
            <a:ext cx="2514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Magnetic Disk 6"/>
          <p:cNvSpPr/>
          <p:nvPr/>
        </p:nvSpPr>
        <p:spPr>
          <a:xfrm>
            <a:off x="2074333" y="4876800"/>
            <a:ext cx="973667" cy="9921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PayPal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96635" y="2667000"/>
            <a:ext cx="470777" cy="21420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19400" y="3886200"/>
            <a:ext cx="1866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Tell them you paid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429000" y="2895600"/>
            <a:ext cx="211666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21098" y="289560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91168" y="2209800"/>
            <a:ext cx="2074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paid what you said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5545667" y="2209800"/>
            <a:ext cx="1083733" cy="9921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Merchant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7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Never trust the integrity of data that a user can edit</a:t>
            </a:r>
          </a:p>
          <a:p>
            <a:r>
              <a:rPr lang="en-US" dirty="0" smtClean="0"/>
              <a:t>Web services can allow servers to talk and bypass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4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Databases are broken up into tables, each of which contains a set of information</a:t>
            </a:r>
          </a:p>
          <a:p>
            <a:r>
              <a:rPr lang="en-US" dirty="0" smtClean="0"/>
              <a:t>Modify/Insert/Delete information with queries</a:t>
            </a:r>
          </a:p>
          <a:p>
            <a:endParaRPr lang="en-US" dirty="0"/>
          </a:p>
        </p:txBody>
      </p:sp>
      <p:pic>
        <p:nvPicPr>
          <p:cNvPr id="1026" name="Picture 2" descr="https://i.gyazo.com/9546ab1ead2219b3b3213567f7474fd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6831152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88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</a:p>
          <a:p>
            <a:pPr lvl="1"/>
            <a:r>
              <a:rPr lang="en-US" dirty="0" smtClean="0"/>
              <a:t>CREATE – make a new entry in the database</a:t>
            </a:r>
          </a:p>
          <a:p>
            <a:pPr lvl="1"/>
            <a:r>
              <a:rPr lang="en-US" dirty="0" smtClean="0"/>
              <a:t>INSERT – put new data into a table</a:t>
            </a:r>
          </a:p>
          <a:p>
            <a:pPr lvl="1"/>
            <a:r>
              <a:rPr lang="en-US" dirty="0" smtClean="0"/>
              <a:t>UPDATE – modify existing records</a:t>
            </a:r>
          </a:p>
          <a:p>
            <a:pPr lvl="1"/>
            <a:r>
              <a:rPr lang="en-US" dirty="0" smtClean="0"/>
              <a:t>DELETE – remove an entry from the database</a:t>
            </a:r>
          </a:p>
          <a:p>
            <a:pPr lvl="1"/>
            <a:r>
              <a:rPr lang="en-US" dirty="0" smtClean="0"/>
              <a:t>SELECT – retrieve information</a:t>
            </a:r>
          </a:p>
          <a:p>
            <a:pPr lvl="1"/>
            <a:r>
              <a:rPr lang="en-US" dirty="0" smtClean="0"/>
              <a:t>WHERE – extract data that meets a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056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607552" cy="4495800"/>
          </a:xfrm>
        </p:spPr>
        <p:txBody>
          <a:bodyPr/>
          <a:lstStyle/>
          <a:p>
            <a:r>
              <a:rPr lang="en-US" dirty="0" smtClean="0"/>
              <a:t>We will be primarily concerned with SELECT and WHERE</a:t>
            </a:r>
            <a:endParaRPr lang="en-US" dirty="0"/>
          </a:p>
          <a:p>
            <a:pPr lvl="1"/>
            <a:r>
              <a:rPr lang="en-US" dirty="0"/>
              <a:t>To select a </a:t>
            </a:r>
            <a:r>
              <a:rPr lang="en-US" dirty="0" smtClean="0"/>
              <a:t>user: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users WHERE name = 'Bob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 smtClean="0"/>
              <a:t>The username is determined at runtime, so let’s make it:</a:t>
            </a:r>
          </a:p>
          <a:p>
            <a:pPr marL="45720" indent="0">
              <a:buNone/>
            </a:pP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from 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name = '$name';</a:t>
            </a:r>
          </a:p>
          <a:p>
            <a:pPr lvl="1"/>
            <a:r>
              <a:rPr lang="en-US" dirty="0"/>
              <a:t>For example, if $name is “Joe</a:t>
            </a:r>
            <a:r>
              <a:rPr lang="en-US" dirty="0" smtClean="0"/>
              <a:t>”:</a:t>
            </a:r>
          </a:p>
          <a:p>
            <a:pPr marL="45720" indent="0">
              <a:buNone/>
            </a:pP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from users WHERE name = 'Joe';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36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project WHERE </a:t>
            </a:r>
            <a:r>
              <a:rPr lang="en-US" sz="26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26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ProductX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endParaRPr lang="en-US" sz="2600" b="1" dirty="0" smtClean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 smtClean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600" b="1" dirty="0" smtClean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FROM project WHERE 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6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ProductX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 OR </a:t>
            </a:r>
            <a:r>
              <a:rPr lang="en-US" sz="26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sz="26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ProductY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 smtClean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2050" name="Picture 2" descr="https://i.gyazo.com/aa710c59a942ae6cf671a1aaceb6b6f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20982"/>
            <a:ext cx="7159752" cy="143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gyazo.com/2b08440407933a2ebf96ce4eac9b906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10" y="5257800"/>
            <a:ext cx="817683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557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Injection attacks </a:t>
            </a:r>
            <a:r>
              <a:rPr lang="en-US" dirty="0" smtClean="0"/>
              <a:t>– user takes advantage of poor input sanitization to insert data into the client application that is passed (and trusted) to a server application</a:t>
            </a:r>
          </a:p>
          <a:p>
            <a:r>
              <a:rPr lang="en-US" b="1" dirty="0" smtClean="0"/>
              <a:t>SQL injection </a:t>
            </a:r>
            <a:r>
              <a:rPr lang="en-US" dirty="0" smtClean="0"/>
              <a:t>– users exploits the trust that the database engine has in the web server by giving the web server data that alters a query</a:t>
            </a:r>
          </a:p>
          <a:p>
            <a:r>
              <a:rPr lang="en-US" dirty="0" smtClean="0"/>
              <a:t>Another injection is command injection – targets system process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4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Internet Browser (Firefox or Chrome)</a:t>
            </a:r>
          </a:p>
          <a:p>
            <a:r>
              <a:rPr lang="en-US" dirty="0" smtClean="0"/>
              <a:t>Extensions</a:t>
            </a:r>
          </a:p>
          <a:p>
            <a:pPr lvl="1"/>
            <a:r>
              <a:rPr lang="en-US" dirty="0" err="1"/>
              <a:t>TamperData</a:t>
            </a:r>
            <a:endParaRPr lang="en-US" dirty="0"/>
          </a:p>
          <a:p>
            <a:pPr lvl="1"/>
            <a:r>
              <a:rPr lang="en-US" dirty="0"/>
              <a:t>Live HTTP </a:t>
            </a:r>
            <a:r>
              <a:rPr lang="en-US" dirty="0" smtClean="0"/>
              <a:t>Headers</a:t>
            </a:r>
          </a:p>
          <a:p>
            <a:r>
              <a:rPr lang="en-US" dirty="0" smtClean="0"/>
              <a:t>Python or other scripting language</a:t>
            </a:r>
          </a:p>
          <a:p>
            <a:r>
              <a:rPr lang="en-US" dirty="0" err="1" smtClean="0"/>
              <a:t>BurpSuite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9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Let’s give it a string that will change the query once substituted into it.</a:t>
            </a:r>
          </a:p>
          <a:p>
            <a:r>
              <a:rPr lang="en-US" dirty="0" smtClean="0"/>
              <a:t>Attack string is:</a:t>
            </a:r>
            <a:br>
              <a:rPr lang="en-US" dirty="0" smtClean="0"/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or '1'='1</a:t>
            </a:r>
          </a:p>
          <a:p>
            <a:r>
              <a:rPr lang="en-US" dirty="0" smtClean="0"/>
              <a:t>When plugged into the query, the following is produced:</a:t>
            </a:r>
            <a:br>
              <a:rPr lang="en-US" dirty="0" smtClean="0"/>
            </a:b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users where NAME = 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'1'='1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dirty="0" smtClean="0"/>
              <a:t>This always returns a row</a:t>
            </a:r>
          </a:p>
        </p:txBody>
      </p:sp>
    </p:spTree>
    <p:extLst>
      <p:ext uri="{BB962C8B-B14F-4D97-AF65-F5344CB8AC3E}">
        <p14:creationId xmlns:p14="http://schemas.microsoft.com/office/powerpoint/2010/main" val="271684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10.176.169.7/</a:t>
            </a:r>
            <a:r>
              <a:rPr lang="en-US" dirty="0" err="1" smtClean="0"/>
              <a:t>web_demo</a:t>
            </a:r>
            <a:r>
              <a:rPr lang="en-US" dirty="0" smtClean="0"/>
              <a:t>/week2/welcome1.html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2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 Process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have a default login so you should probably try that first.</a:t>
            </a:r>
          </a:p>
          <a:p>
            <a:r>
              <a:rPr lang="en-US" dirty="0" smtClean="0"/>
              <a:t>User: </a:t>
            </a:r>
            <a:r>
              <a:rPr lang="en-US" dirty="0" err="1" smtClean="0"/>
              <a:t>newb</a:t>
            </a:r>
            <a:endParaRPr lang="en-US" dirty="0" smtClean="0"/>
          </a:p>
          <a:p>
            <a:r>
              <a:rPr lang="en-US" dirty="0" smtClean="0"/>
              <a:t>Password: password</a:t>
            </a:r>
          </a:p>
          <a:p>
            <a:r>
              <a:rPr lang="en-US" dirty="0" smtClean="0"/>
              <a:t>Consider the SQL string you are building with these inputs.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8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 Process and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Time to check the page source!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Clearly this gives a huge hint as how to break the SQL command.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38400"/>
            <a:ext cx="80010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2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 Process and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key here is making the Boolean always evaluate to TRUE.</a:t>
            </a:r>
          </a:p>
          <a:p>
            <a:r>
              <a:rPr lang="en-US" dirty="0"/>
              <a:t>User: admin</a:t>
            </a:r>
          </a:p>
          <a:p>
            <a:r>
              <a:rPr lang="en-US" dirty="0"/>
              <a:t>Pass: </a:t>
            </a:r>
            <a:r>
              <a:rPr lang="en-US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‘</a:t>
            </a:r>
            <a:r>
              <a:rPr lang="en-US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 = ‘1</a:t>
            </a:r>
            <a:endParaRPr lang="en-US" sz="2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SELECT * FROM passwords WHERE name='admin' AND pass='' OR '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1' = '1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--&gt;</a:t>
            </a:r>
            <a:endParaRPr lang="en-US" sz="2800" dirty="0" smtClean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 this case ‘1’ = ‘1’ is always TRUE the rest of the expression does not matter.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8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Blind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Only returns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Used to discover information about entries.</a:t>
            </a:r>
          </a:p>
          <a:p>
            <a:r>
              <a:rPr lang="en-US" dirty="0" smtClean="0"/>
              <a:t>Can </a:t>
            </a:r>
            <a:r>
              <a:rPr lang="en-US" dirty="0" smtClean="0"/>
              <a:t>make use of the LIKE operator.</a:t>
            </a:r>
          </a:p>
          <a:p>
            <a:r>
              <a:rPr lang="en-US" dirty="0" smtClean="0"/>
              <a:t>The LIKE operator uses pattern matching.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example </a:t>
            </a:r>
            <a:r>
              <a:rPr lang="en-US" dirty="0" smtClean="0"/>
              <a:t>the command below finds all employee names that start with ‘s’.</a:t>
            </a:r>
          </a:p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employees WHERE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employee_name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%';</a:t>
            </a:r>
            <a:endParaRPr lang="en-US" sz="2800" b="1" dirty="0" smtClean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‘P%';</a:t>
            </a:r>
          </a:p>
          <a:p>
            <a:endParaRPr lang="en-US" sz="28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 descr="https://i.gyazo.com/f0dcffe113a74b9597d8052ca733f9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71800"/>
            <a:ext cx="7334784" cy="199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6137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10.176.169.7/</a:t>
            </a:r>
            <a:r>
              <a:rPr lang="en-US" dirty="0" err="1" smtClean="0"/>
              <a:t>web_demo</a:t>
            </a:r>
            <a:r>
              <a:rPr lang="en-US" dirty="0" smtClean="0"/>
              <a:t>/week2/welcome1.html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0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 Process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Consider </a:t>
            </a:r>
            <a:r>
              <a:rPr lang="en-US" dirty="0"/>
              <a:t>our default login</a:t>
            </a:r>
            <a:r>
              <a:rPr lang="en-US" dirty="0" smtClean="0"/>
              <a:t>. If we place LIKE in the password field we can see if it contains certain characters.</a:t>
            </a:r>
          </a:p>
          <a:p>
            <a:r>
              <a:rPr lang="en-US" dirty="0" smtClean="0"/>
              <a:t>User: </a:t>
            </a:r>
            <a:r>
              <a:rPr lang="en-US" dirty="0" err="1" smtClean="0"/>
              <a:t>newb</a:t>
            </a:r>
            <a:endParaRPr lang="en-US" dirty="0" smtClean="0"/>
          </a:p>
          <a:p>
            <a:r>
              <a:rPr lang="en-US" dirty="0" smtClean="0"/>
              <a:t>Password: ‘ OR pass LIKE ‘pass</a:t>
            </a:r>
            <a:r>
              <a:rPr lang="en-US" dirty="0" smtClean="0"/>
              <a:t>%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checks if the </a:t>
            </a:r>
            <a:r>
              <a:rPr lang="en-US" dirty="0" err="1"/>
              <a:t>newb</a:t>
            </a:r>
            <a:r>
              <a:rPr lang="en-US" dirty="0"/>
              <a:t> password starts with ‘pass</a:t>
            </a:r>
            <a:r>
              <a:rPr lang="en-US" dirty="0" smtClean="0"/>
              <a:t>’. Since this logs in correctly we know that it evaluates to TRUE.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191000"/>
            <a:ext cx="7516186" cy="43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4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 Process and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we translate this over to our admin password we can discover the password.</a:t>
            </a:r>
          </a:p>
          <a:p>
            <a:r>
              <a:rPr lang="en-US" dirty="0" smtClean="0"/>
              <a:t>User: admin</a:t>
            </a:r>
          </a:p>
          <a:p>
            <a:r>
              <a:rPr lang="en-US" dirty="0" smtClean="0"/>
              <a:t>Password</a:t>
            </a:r>
            <a:r>
              <a:rPr lang="en-US" dirty="0"/>
              <a:t>: ‘ OR pass LIKE </a:t>
            </a:r>
            <a:r>
              <a:rPr lang="en-US" dirty="0" smtClean="0"/>
              <a:t>‘t%’</a:t>
            </a:r>
          </a:p>
          <a:p>
            <a:r>
              <a:rPr lang="en-US" dirty="0" smtClean="0"/>
              <a:t>Because the Boolean “pass LIKE ‘t%’” evaluates to TRUE we know that the password starts with t.</a:t>
            </a:r>
          </a:p>
          <a:p>
            <a:r>
              <a:rPr lang="en-US" dirty="0" smtClean="0"/>
              <a:t>Normally the rest of the password would be found through scripting.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3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Web Applications</a:t>
            </a:r>
          </a:p>
          <a:p>
            <a:pPr lvl="1"/>
            <a:r>
              <a:rPr lang="en-US" dirty="0" smtClean="0"/>
              <a:t>Web Pages</a:t>
            </a:r>
          </a:p>
          <a:p>
            <a:pPr lvl="1"/>
            <a:r>
              <a:rPr lang="en-US" dirty="0" smtClean="0"/>
              <a:t>Databases</a:t>
            </a:r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Steal data</a:t>
            </a:r>
          </a:p>
          <a:p>
            <a:pPr lvl="1"/>
            <a:r>
              <a:rPr lang="en-US" dirty="0" smtClean="0"/>
              <a:t>Gain access to system</a:t>
            </a:r>
          </a:p>
          <a:p>
            <a:pPr lvl="1"/>
            <a:r>
              <a:rPr lang="en-US" dirty="0" smtClean="0"/>
              <a:t>Bypass authentication barriers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5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UNION command combines the results of two SELECT statements</a:t>
            </a:r>
            <a:endParaRPr lang="en-US" dirty="0"/>
          </a:p>
        </p:txBody>
      </p:sp>
      <p:pic>
        <p:nvPicPr>
          <p:cNvPr id="4098" name="Picture 2" descr="https://i.gyazo.com/db94ac8f57633526eec5b5a82abb783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2819400"/>
            <a:ext cx="8115297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4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Use UNION SELECT to gain access to more data</a:t>
            </a:r>
          </a:p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money from users where id = $id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/>
              <a:t>We define value of $id</a:t>
            </a:r>
          </a:p>
          <a:p>
            <a:r>
              <a:rPr lang="en-US" sz="2700" dirty="0" smtClean="0"/>
              <a:t>Attack string:</a:t>
            </a:r>
          </a:p>
          <a:p>
            <a:pPr lvl="1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UNION SELECT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1,2,3,4</a:t>
            </a:r>
          </a:p>
          <a:p>
            <a:r>
              <a:rPr lang="en-US" sz="2700" dirty="0" smtClean="0"/>
              <a:t>Final query:</a:t>
            </a:r>
          </a:p>
          <a:p>
            <a:pPr lvl="1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money from users where id =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UNION SELECT 1,2,3,4;</a:t>
            </a:r>
          </a:p>
          <a:p>
            <a:r>
              <a:rPr lang="en-US" sz="2700" dirty="0" smtClean="0"/>
              <a:t>Now we have information on the first 4 columns of the table</a:t>
            </a:r>
            <a:endParaRPr lang="en-US" sz="27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1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33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Modification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Previously we exploited SELECT this exploits INSERT.</a:t>
            </a:r>
          </a:p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users VALUES (“string1”, “string2”)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86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10.176.169.7/</a:t>
            </a:r>
            <a:r>
              <a:rPr lang="en-US" dirty="0" err="1" smtClean="0"/>
              <a:t>web_demo</a:t>
            </a:r>
            <a:r>
              <a:rPr lang="en-US" dirty="0" smtClean="0"/>
              <a:t>/week2/welcome3.html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5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 Process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Lets go ahead and try our default user.</a:t>
            </a:r>
          </a:p>
          <a:p>
            <a:r>
              <a:rPr lang="en-US" dirty="0" smtClean="0"/>
              <a:t>Doing so we get the message</a:t>
            </a:r>
            <a:r>
              <a:rPr lang="en-US" dirty="0"/>
              <a:t>, </a:t>
            </a:r>
            <a:r>
              <a:rPr lang="en-US" dirty="0" smtClean="0"/>
              <a:t>“This </a:t>
            </a:r>
            <a:r>
              <a:rPr lang="en-US" dirty="0"/>
              <a:t>page is for admins only, sorry</a:t>
            </a:r>
            <a:r>
              <a:rPr lang="en-US" dirty="0" smtClean="0"/>
              <a:t>!”</a:t>
            </a:r>
          </a:p>
          <a:p>
            <a:r>
              <a:rPr lang="en-US" dirty="0" smtClean="0"/>
              <a:t>So lets give the register button a try.</a:t>
            </a:r>
          </a:p>
          <a:p>
            <a:r>
              <a:rPr lang="en-US" dirty="0" smtClean="0"/>
              <a:t>User: new</a:t>
            </a:r>
          </a:p>
          <a:p>
            <a:r>
              <a:rPr lang="en-US" dirty="0" smtClean="0"/>
              <a:t>Password: pass</a:t>
            </a:r>
          </a:p>
          <a:p>
            <a:r>
              <a:rPr lang="en-US" dirty="0" smtClean="0"/>
              <a:t>We look at the source and get.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INSERT INTO users VALUES ('new', 'pass', 0) --&gt;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4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 Process and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Intuitively we can guess we want to try registering a new user with 1 as the flag at the end.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 users VALUES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(‘user',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'pass',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</a:t>
            </a:r>
          </a:p>
          <a:p>
            <a:r>
              <a:rPr lang="en-US" dirty="0" smtClean="0"/>
              <a:t>The issue is that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‘, 0) </a:t>
            </a:r>
            <a:r>
              <a:rPr lang="en-US" dirty="0" smtClean="0"/>
              <a:t>is automatically tacked onto the end.</a:t>
            </a:r>
          </a:p>
          <a:p>
            <a:r>
              <a:rPr lang="en-US" dirty="0" smtClean="0"/>
              <a:t>The key is to use the SQL comment ‘#’.</a:t>
            </a:r>
          </a:p>
          <a:p>
            <a:r>
              <a:rPr lang="en-US" dirty="0"/>
              <a:t>User: any</a:t>
            </a:r>
          </a:p>
          <a:p>
            <a:r>
              <a:rPr lang="en-US" dirty="0"/>
              <a:t>Password: pass', 1</a:t>
            </a:r>
            <a:r>
              <a:rPr lang="en-US" dirty="0" smtClean="0"/>
              <a:t>);#</a:t>
            </a:r>
          </a:p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 users VALUES ('any', 'pass', 1);</a:t>
            </a:r>
            <a:r>
              <a:rPr lang="en-US" sz="2600" b="1" strike="sngStrike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#', 0</a:t>
            </a:r>
            <a:r>
              <a:rPr lang="en-US" sz="26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9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MYSQL there is a static table called INFORMATION_SCHEMA</a:t>
            </a:r>
          </a:p>
          <a:p>
            <a:r>
              <a:rPr lang="en-US" dirty="0" smtClean="0"/>
              <a:t>This reveals information about other tables.</a:t>
            </a:r>
          </a:p>
          <a:p>
            <a:r>
              <a:rPr lang="en-US" dirty="0" smtClean="0"/>
              <a:t>Combine with UNION SELECT to get other tables.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0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10.176.169.7/</a:t>
            </a:r>
            <a:r>
              <a:rPr lang="en-US" dirty="0" err="1" smtClean="0"/>
              <a:t>web_demo</a:t>
            </a:r>
            <a:r>
              <a:rPr lang="en-US" dirty="0" smtClean="0"/>
              <a:t>/week2/welcome2.html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Hint: When referring to a table within a schema, use syntax: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schema_name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&gt;.&lt;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There’s documentation online regarding the tables in INFORMATION_SCHEMA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5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 Process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Remember to peek at the source if you want to see the command you are building.</a:t>
            </a:r>
          </a:p>
          <a:p>
            <a:r>
              <a:rPr lang="en-US" dirty="0"/>
              <a:t>Username: </a:t>
            </a:r>
            <a:r>
              <a:rPr lang="en-US" dirty="0" err="1"/>
              <a:t>newb</a:t>
            </a:r>
            <a:endParaRPr lang="en-US" dirty="0"/>
          </a:p>
          <a:p>
            <a:r>
              <a:rPr lang="en-US" dirty="0"/>
              <a:t>Password: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UNION SELECT TABLE_NAME, 0 FROM INFORMATION_SCHEMA.TABLES;#</a:t>
            </a:r>
          </a:p>
          <a:p>
            <a:r>
              <a:rPr lang="en-US" dirty="0" smtClean="0"/>
              <a:t>We get a dump of all of the tables within the schema.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78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 Process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Username: </a:t>
            </a:r>
            <a:r>
              <a:rPr lang="en-US" dirty="0" err="1"/>
              <a:t>newb</a:t>
            </a:r>
            <a:endParaRPr lang="en-US" dirty="0"/>
          </a:p>
          <a:p>
            <a:r>
              <a:rPr lang="en-US" dirty="0"/>
              <a:t>Password: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UNION SELECT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COLUMN_NAME, 0 FROM INFORMATION_SCHEMA.COLUMNS WHERE TABLE_NAME='passwords</a:t>
            </a:r>
          </a:p>
          <a:p>
            <a:r>
              <a:rPr lang="en-US" dirty="0" smtClean="0"/>
              <a:t>This command shows us the columns within a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9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Web applications are Internet interfaces to web servers</a:t>
            </a:r>
          </a:p>
          <a:p>
            <a:r>
              <a:rPr lang="en-US" dirty="0" smtClean="0"/>
              <a:t>Example web servers:</a:t>
            </a:r>
          </a:p>
          <a:p>
            <a:pPr lvl="1"/>
            <a:r>
              <a:rPr lang="en-US" dirty="0" smtClean="0"/>
              <a:t>Apache</a:t>
            </a:r>
          </a:p>
          <a:p>
            <a:pPr lvl="1"/>
            <a:r>
              <a:rPr lang="en-US" dirty="0" smtClean="0"/>
              <a:t>IIS</a:t>
            </a:r>
          </a:p>
          <a:p>
            <a:pPr lvl="1"/>
            <a:r>
              <a:rPr lang="en-US" dirty="0" err="1" smtClean="0"/>
              <a:t>Nginx</a:t>
            </a:r>
            <a:endParaRPr lang="en-US" dirty="0" smtClean="0"/>
          </a:p>
          <a:p>
            <a:pPr lvl="1"/>
            <a:r>
              <a:rPr lang="en-US" dirty="0" smtClean="0"/>
              <a:t>Self contained servers (often called web services)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1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Final 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10.176.169.7/</a:t>
            </a:r>
            <a:r>
              <a:rPr lang="en-US" dirty="0" err="1" smtClean="0"/>
              <a:t>web_demo</a:t>
            </a:r>
            <a:r>
              <a:rPr lang="en-US" dirty="0" smtClean="0"/>
              <a:t>/week2/welcome2.html</a:t>
            </a:r>
          </a:p>
          <a:p>
            <a:r>
              <a:rPr lang="en-US" dirty="0"/>
              <a:t>Find the secret flag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156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 Process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Quest Hint: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UNION SELECT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name, pass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passwords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;#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8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 Process and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From the previous solution, we saw a dump of all the tables, within that, there is a secret.</a:t>
            </a:r>
          </a:p>
          <a:p>
            <a:r>
              <a:rPr lang="en-US" dirty="0"/>
              <a:t>Username: </a:t>
            </a:r>
            <a:r>
              <a:rPr lang="en-US" dirty="0" err="1"/>
              <a:t>newb</a:t>
            </a:r>
            <a:endParaRPr lang="en-US" dirty="0"/>
          </a:p>
          <a:p>
            <a:r>
              <a:rPr lang="en-US" dirty="0"/>
              <a:t>Password: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UNION SELECT TABLE_NAME, 0 FROM INFORMATION_SCHEMA.TABLES;#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343400"/>
            <a:ext cx="2286000" cy="154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7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 Process and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 that we know there is a table called secret, lets use the command we learned from earlier to discover the columns within secret.</a:t>
            </a:r>
          </a:p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 SELECT COLUMN_NAME, 0 FROM INFORMATION_SCHEMA.COLUMNS WHERE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TABLE_NAME=‘secret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145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 Process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Finally if we combine all of our gathered information within the given hint we can discover the data within secret.</a:t>
            </a:r>
          </a:p>
          <a:p>
            <a:r>
              <a:rPr lang="en-US" dirty="0" smtClean="0"/>
              <a:t>User: </a:t>
            </a:r>
            <a:r>
              <a:rPr lang="en-US" dirty="0" err="1" smtClean="0"/>
              <a:t>newb</a:t>
            </a:r>
            <a:endParaRPr lang="en-US" dirty="0" smtClean="0"/>
          </a:p>
          <a:p>
            <a:r>
              <a:rPr lang="en-US" sz="2800" dirty="0" smtClean="0"/>
              <a:t>Password: ' </a:t>
            </a:r>
            <a:r>
              <a:rPr lang="en-US" sz="2800" dirty="0"/>
              <a:t>UNION SELECT </a:t>
            </a:r>
            <a:r>
              <a:rPr lang="en-US" sz="2800" dirty="0" smtClean="0"/>
              <a:t>flag, 0 </a:t>
            </a:r>
            <a:r>
              <a:rPr lang="en-US" sz="2800" dirty="0"/>
              <a:t>FROM </a:t>
            </a:r>
            <a:r>
              <a:rPr lang="en-US" sz="2800" dirty="0" smtClean="0"/>
              <a:t>secret;#</a:t>
            </a:r>
            <a:endParaRPr lang="en-US" sz="2800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4191000"/>
            <a:ext cx="4662311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1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Parameterized queries. In PHP:</a:t>
            </a:r>
          </a:p>
          <a:p>
            <a:pPr lvl="1"/>
            <a:r>
              <a:rPr lang="en-US" dirty="0" smtClean="0"/>
              <a:t>Stupid way:</a:t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db</a:t>
            </a:r>
            <a:r>
              <a:rPr lang="en-US" dirty="0" smtClean="0"/>
              <a:t>-&gt;query(“select user where id = $id”);</a:t>
            </a:r>
          </a:p>
          <a:p>
            <a:pPr lvl="1"/>
            <a:r>
              <a:rPr lang="en-US" dirty="0" smtClean="0"/>
              <a:t>Smart way:</a:t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db</a:t>
            </a:r>
            <a:r>
              <a:rPr lang="en-US" dirty="0" smtClean="0"/>
              <a:t>-&gt;prepare(“select user where id = :id”);</a:t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db</a:t>
            </a:r>
            <a:r>
              <a:rPr lang="en-US" dirty="0" smtClean="0"/>
              <a:t>-&gt;execute(array(‘:id’ =&gt; $id));</a:t>
            </a:r>
          </a:p>
          <a:p>
            <a:r>
              <a:rPr lang="en-US" dirty="0" smtClean="0"/>
              <a:t>This is better because the DB doesn’t need to trust the web server since the actual query doesn’t change</a:t>
            </a:r>
          </a:p>
          <a:p>
            <a:r>
              <a:rPr lang="en-US" dirty="0" smtClean="0"/>
              <a:t>DON’T FILTER, USE PREPARED STATEMENTS / PARAMETERIZED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8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Cross Site Scripting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3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Exploits the trust a browser places in a site by running code (usually JS) in browser</a:t>
            </a:r>
          </a:p>
          <a:p>
            <a:r>
              <a:rPr lang="en-US" dirty="0"/>
              <a:t>E</a:t>
            </a:r>
            <a:r>
              <a:rPr lang="en-US" dirty="0" smtClean="0"/>
              <a:t>xploits </a:t>
            </a:r>
            <a:r>
              <a:rPr lang="en-US" dirty="0"/>
              <a:t>the trust a user has for a particular site</a:t>
            </a:r>
            <a:endParaRPr lang="en-US" dirty="0" smtClean="0"/>
          </a:p>
          <a:p>
            <a:r>
              <a:rPr lang="en-US" dirty="0" smtClean="0"/>
              <a:t>Reflected: user is tricked into running some code</a:t>
            </a:r>
          </a:p>
          <a:p>
            <a:pPr lvl="1"/>
            <a:r>
              <a:rPr lang="en-US" dirty="0" smtClean="0"/>
              <a:t>In URL: site.com/?</a:t>
            </a:r>
            <a:r>
              <a:rPr lang="en-US" dirty="0" err="1" smtClean="0"/>
              <a:t>msg</a:t>
            </a:r>
            <a:r>
              <a:rPr lang="en-US" dirty="0" smtClean="0"/>
              <a:t>=&lt;script&gt;…&lt;/script&gt;</a:t>
            </a:r>
          </a:p>
          <a:p>
            <a:pPr lvl="1"/>
            <a:r>
              <a:rPr lang="en-US" dirty="0" smtClean="0"/>
              <a:t>Pasted into address bar</a:t>
            </a:r>
          </a:p>
          <a:p>
            <a:r>
              <a:rPr lang="en-US" dirty="0" smtClean="0"/>
              <a:t>Stored: the malicious code is stored persistently on the compromised website</a:t>
            </a:r>
          </a:p>
          <a:p>
            <a:pPr lvl="1"/>
            <a:r>
              <a:rPr lang="en-US" dirty="0" smtClean="0"/>
              <a:t>Unfiltered comments</a:t>
            </a:r>
          </a:p>
          <a:p>
            <a:pPr lvl="1"/>
            <a:r>
              <a:rPr lang="en-US" dirty="0" smtClean="0"/>
              <a:t>SQL injections allowing user control where not intended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9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pic>
        <p:nvPicPr>
          <p:cNvPr id="1026" name="Picture 2" descr="http://hwang.cisdept.cpp.edu/swanew/images/SXSS.g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7400"/>
            <a:ext cx="55245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238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Payloads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Steal cookies</a:t>
            </a:r>
          </a:p>
          <a:p>
            <a:r>
              <a:rPr lang="en-US" dirty="0" smtClean="0"/>
              <a:t>Open a hidden IFRAME</a:t>
            </a:r>
          </a:p>
          <a:p>
            <a:r>
              <a:rPr lang="en-US" dirty="0" smtClean="0"/>
              <a:t>Spam advertisements</a:t>
            </a:r>
          </a:p>
          <a:p>
            <a:r>
              <a:rPr lang="en-US" dirty="0" smtClean="0"/>
              <a:t>Redirect to another page</a:t>
            </a:r>
          </a:p>
          <a:p>
            <a:r>
              <a:rPr lang="en-US" dirty="0" smtClean="0"/>
              <a:t>Click jacking</a:t>
            </a:r>
          </a:p>
          <a:p>
            <a:r>
              <a:rPr lang="en-US" dirty="0" smtClean="0"/>
              <a:t>Many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4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https://xss-doc.appspot.com/demo/2</a:t>
            </a:r>
            <a:endParaRPr lang="en-US" dirty="0"/>
          </a:p>
          <a:p>
            <a:r>
              <a:rPr lang="en-US" dirty="0" smtClean="0"/>
              <a:t>Try to see if the site is vulnerable to XSS</a:t>
            </a:r>
          </a:p>
          <a:p>
            <a:pPr lvl="1"/>
            <a:r>
              <a:rPr lang="en-US" dirty="0" smtClean="0"/>
              <a:t>Hint: See if you can run a simple script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634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 Process and Solution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Just by viewing this page, we know that its some sort of search engine. Lets test it out by using it normally.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438400"/>
            <a:ext cx="32004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162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 Process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looks like there were no results for this search query, now lets try adding some html to the search query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133600"/>
            <a:ext cx="33051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732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 Process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I’m going to try the italicize tag &lt;</a:t>
            </a:r>
            <a:r>
              <a:rPr lang="en-US" dirty="0" err="1" smtClean="0"/>
              <a:t>i</a:t>
            </a:r>
            <a:r>
              <a:rPr lang="en-US" dirty="0" smtClean="0"/>
              <a:t>&gt;&lt;/</a:t>
            </a:r>
            <a:r>
              <a:rPr lang="en-US" dirty="0" err="1" smtClean="0"/>
              <a:t>i</a:t>
            </a:r>
            <a:r>
              <a:rPr lang="en-US" dirty="0" smtClean="0"/>
              <a:t>&gt; which just italicizes the text.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I type that query in, this is what I get back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876800"/>
            <a:ext cx="3162300" cy="152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876800"/>
            <a:ext cx="3228975" cy="1419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2671011"/>
            <a:ext cx="3228975" cy="1428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2667000"/>
            <a:ext cx="31623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331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 Process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 we know that the form also accepts html tags, how about lets try the script tag &lt;script&gt;&lt;/script&gt;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90" y="3505200"/>
            <a:ext cx="3114675" cy="1476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719" y="2615364"/>
            <a:ext cx="3419475" cy="3695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14" y="5981198"/>
            <a:ext cx="43910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288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 Process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you can see, this site is vulnerable to XSS because it does not sanitize the input the user </a:t>
            </a:r>
            <a:r>
              <a:rPr lang="en-US" smtClean="0"/>
              <a:t>inserted.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94462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Developers</a:t>
            </a:r>
          </a:p>
          <a:p>
            <a:pPr lvl="1"/>
            <a:r>
              <a:rPr lang="en-US" dirty="0" smtClean="0"/>
              <a:t>Don’t allow users to post HTML</a:t>
            </a:r>
          </a:p>
          <a:p>
            <a:pPr lvl="1"/>
            <a:r>
              <a:rPr lang="en-US" dirty="0" smtClean="0"/>
              <a:t>Keep an eye out for places where attackers could modify what other peoples’ browsers render</a:t>
            </a:r>
          </a:p>
          <a:p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NoScript</a:t>
            </a:r>
            <a:r>
              <a:rPr lang="en-US" dirty="0" smtClean="0"/>
              <a:t> or similar whitelisting plugin</a:t>
            </a:r>
          </a:p>
          <a:p>
            <a:pPr lvl="1"/>
            <a:r>
              <a:rPr lang="en-US" dirty="0" smtClean="0"/>
              <a:t>Don’t click or paste a link with JavaScript in it</a:t>
            </a:r>
          </a:p>
        </p:txBody>
      </p:sp>
    </p:spTree>
    <p:extLst>
      <p:ext uri="{BB962C8B-B14F-4D97-AF65-F5344CB8AC3E}">
        <p14:creationId xmlns:p14="http://schemas.microsoft.com/office/powerpoint/2010/main" val="52163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Server Request Forgery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1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Similar to XSS</a:t>
            </a:r>
          </a:p>
          <a:p>
            <a:r>
              <a:rPr lang="en-US" dirty="0"/>
              <a:t>E</a:t>
            </a:r>
            <a:r>
              <a:rPr lang="en-US" dirty="0" smtClean="0"/>
              <a:t>xploits </a:t>
            </a:r>
            <a:r>
              <a:rPr lang="en-US" dirty="0"/>
              <a:t>the trust that a site has in a user's </a:t>
            </a:r>
            <a:r>
              <a:rPr lang="en-US" dirty="0" smtClean="0"/>
              <a:t>browser</a:t>
            </a:r>
          </a:p>
          <a:p>
            <a:r>
              <a:rPr lang="en-US" dirty="0" smtClean="0"/>
              <a:t>It’s very difficult for a web server to know whether a request your computer sent it was sent with your knowledge or approval</a:t>
            </a:r>
          </a:p>
          <a:p>
            <a:r>
              <a:rPr lang="en-US" dirty="0" smtClean="0"/>
              <a:t>Different than XSS, but XSS is often an attack vector for CSRF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71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br>
              <a:rPr lang="en-US" dirty="0" smtClean="0"/>
            </a:br>
            <a:r>
              <a:rPr lang="en-US" sz="2000" dirty="0" smtClean="0"/>
              <a:t>&lt;</a:t>
            </a:r>
            <a:r>
              <a:rPr lang="en-US" sz="2000" dirty="0" err="1" smtClean="0"/>
              <a:t>img</a:t>
            </a:r>
            <a:r>
              <a:rPr lang="en-US" sz="2000" dirty="0" smtClean="0"/>
              <a:t> </a:t>
            </a:r>
            <a:r>
              <a:rPr lang="en-US" sz="2000" dirty="0" err="1" smtClean="0"/>
              <a:t>src</a:t>
            </a:r>
            <a:r>
              <a:rPr lang="en-US" sz="2000" dirty="0" smtClean="0"/>
              <a:t>=“bank.com/</a:t>
            </a:r>
            <a:r>
              <a:rPr lang="en-US" sz="2000" dirty="0" err="1" smtClean="0"/>
              <a:t>transfer.php?to</a:t>
            </a:r>
            <a:r>
              <a:rPr lang="en-US" sz="2000" dirty="0" smtClean="0"/>
              <a:t>=</a:t>
            </a:r>
            <a:r>
              <a:rPr lang="en-US" sz="2000" dirty="0" err="1" smtClean="0"/>
              <a:t>me&amp;amount</a:t>
            </a:r>
            <a:r>
              <a:rPr lang="en-US" sz="2000" dirty="0" smtClean="0"/>
              <a:t>=1000000” /&gt;</a:t>
            </a:r>
          </a:p>
          <a:p>
            <a:r>
              <a:rPr lang="en-US" dirty="0" smtClean="0"/>
              <a:t>XSS</a:t>
            </a:r>
            <a:br>
              <a:rPr lang="en-US" dirty="0" smtClean="0"/>
            </a:br>
            <a:r>
              <a:rPr lang="en-US" sz="2000" dirty="0" smtClean="0"/>
              <a:t>$.post(‘bank.com/</a:t>
            </a:r>
            <a:r>
              <a:rPr lang="en-US" sz="2000" dirty="0" err="1" smtClean="0"/>
              <a:t>transfer.php</a:t>
            </a:r>
            <a:r>
              <a:rPr lang="en-US" sz="2000" dirty="0" smtClean="0"/>
              <a:t>’, {to: ‘me’, amount: 1000000});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4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PHP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Only trust requests from your domain</a:t>
            </a:r>
          </a:p>
          <a:p>
            <a:r>
              <a:rPr lang="en-US" dirty="0" smtClean="0"/>
              <a:t>Use CSRF protection tokens – included in many web frameworks</a:t>
            </a:r>
          </a:p>
          <a:p>
            <a:r>
              <a:rPr lang="en-US" dirty="0" smtClean="0"/>
              <a:t>Use the appropriate HTTP request, don’t use GET for something that modifies data</a:t>
            </a:r>
          </a:p>
          <a:p>
            <a:r>
              <a:rPr lang="en-US" dirty="0" smtClean="0"/>
              <a:t>Not much to do as a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0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Combo of XSS and CSRF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44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Your Favorite Online Forums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38056" y="3962400"/>
            <a:ext cx="29483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54257" y="4841359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pic>
        <p:nvPicPr>
          <p:cNvPr id="1028" name="Picture 4" descr="http://simpleicon.com/wp-content/uploads/user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31" y="2971800"/>
            <a:ext cx="2054225" cy="20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406" y="3151052"/>
            <a:ext cx="2755452" cy="17759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29400" y="4841359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Bank.com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2949" y="3496725"/>
            <a:ext cx="300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log into your bank website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538056" y="4267200"/>
            <a:ext cx="29483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71269" y="4385034"/>
            <a:ext cx="2626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are assigned a session</a:t>
            </a:r>
          </a:p>
          <a:p>
            <a:r>
              <a:rPr lang="en-US" dirty="0" smtClean="0"/>
              <a:t>That identifies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094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Your </a:t>
            </a:r>
            <a:r>
              <a:rPr lang="en-US" dirty="0"/>
              <a:t>F</a:t>
            </a:r>
            <a:r>
              <a:rPr lang="en-US" dirty="0" smtClean="0"/>
              <a:t>avorite Online Forums</a:t>
            </a:r>
            <a:endParaRPr lang="en-US" dirty="0"/>
          </a:p>
        </p:txBody>
      </p:sp>
      <p:pic>
        <p:nvPicPr>
          <p:cNvPr id="2050" name="Picture 2" descr="http://www.guildlaunch.com/guild/forums/templates/newScreens/123-smaller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90800"/>
            <a:ext cx="3810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00254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Your Favorite Online Forums</a:t>
            </a:r>
          </a:p>
        </p:txBody>
      </p:sp>
      <p:pic>
        <p:nvPicPr>
          <p:cNvPr id="4" name="Picture 2" descr="http://www.guildlaunch.com/guild/forums/templates/newScreens/123-smaller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3810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icons.iconarchive.com/icons/hopstarter/malware/256/Spy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590800" y="3810000"/>
            <a:ext cx="2057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08166" y="4800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attacker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68165" y="2609671"/>
            <a:ext cx="2380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Posts a XSS Script</a:t>
            </a:r>
          </a:p>
          <a:p>
            <a:r>
              <a:rPr lang="en-US" dirty="0" smtClean="0"/>
              <a:t>That opens a hidden</a:t>
            </a:r>
          </a:p>
          <a:p>
            <a:r>
              <a:rPr lang="en-US" dirty="0" smtClean="0"/>
              <a:t>Iframe to the attacker’s </a:t>
            </a:r>
          </a:p>
          <a:p>
            <a:r>
              <a:rPr lang="en-US" dirty="0" smtClean="0"/>
              <a:t>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109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Your Favorite Online Forums</a:t>
            </a:r>
          </a:p>
        </p:txBody>
      </p:sp>
      <p:pic>
        <p:nvPicPr>
          <p:cNvPr id="4" name="Picture 2" descr="http://www.guildlaunch.com/guild/forums/templates/newScreens/123-smaller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3810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590800" y="3810000"/>
            <a:ext cx="2057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56063" y="45074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68462" y="3011269"/>
            <a:ext cx="162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Visits the victim </a:t>
            </a:r>
          </a:p>
          <a:p>
            <a:r>
              <a:rPr lang="en-US" dirty="0" smtClean="0"/>
              <a:t>Website </a:t>
            </a:r>
            <a:endParaRPr lang="en-US" dirty="0"/>
          </a:p>
        </p:txBody>
      </p:sp>
      <p:pic>
        <p:nvPicPr>
          <p:cNvPr id="1028" name="Picture 4" descr="http://simpleicon.com/wp-content/uploads/user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7" y="2637909"/>
            <a:ext cx="2054225" cy="20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2590800" y="3962400"/>
            <a:ext cx="20677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5704" y="4045803"/>
            <a:ext cx="163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Evil script opens</a:t>
            </a:r>
          </a:p>
          <a:p>
            <a:r>
              <a:rPr lang="en-US" dirty="0" smtClean="0"/>
              <a:t>Hidden iframe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5933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Your Favorite Online Forums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4466" y="1981200"/>
            <a:ext cx="852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="http://</a:t>
            </a:r>
            <a:r>
              <a:rPr lang="en-US" dirty="0" smtClean="0"/>
              <a:t>bank.com/</a:t>
            </a:r>
            <a:r>
              <a:rPr lang="en-US" b="1" dirty="0" err="1" smtClean="0">
                <a:solidFill>
                  <a:srgbClr val="FF0000"/>
                </a:solidFill>
              </a:rPr>
              <a:t>transfer.do?acct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r>
              <a:rPr lang="en-US" b="1" dirty="0" err="1" smtClean="0">
                <a:solidFill>
                  <a:srgbClr val="FF0000"/>
                </a:solidFill>
              </a:rPr>
              <a:t>EVILPERSON&amp;amount</a:t>
            </a:r>
            <a:r>
              <a:rPr lang="en-US" b="1" dirty="0" smtClean="0">
                <a:solidFill>
                  <a:srgbClr val="FF0000"/>
                </a:solidFill>
              </a:rPr>
              <a:t>=100000</a:t>
            </a:r>
            <a:r>
              <a:rPr lang="en-US" dirty="0"/>
              <a:t>" width="0" height="0" border="0"&gt;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203" y="2971800"/>
            <a:ext cx="2758288" cy="326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071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Your Favorite Online Forums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this image tag </a:t>
            </a:r>
            <a:r>
              <a:rPr lang="en-US" dirty="0" smtClean="0"/>
              <a:t>was on the evil website, you wouldn't </a:t>
            </a:r>
            <a:r>
              <a:rPr lang="en-US" dirty="0"/>
              <a:t>see anything. However, the browser will still submit the request to bank.com without any visual indication that the transfer has taken place.</a:t>
            </a:r>
          </a:p>
        </p:txBody>
      </p:sp>
    </p:spTree>
    <p:extLst>
      <p:ext uri="{BB962C8B-B14F-4D97-AF65-F5344CB8AC3E}">
        <p14:creationId xmlns:p14="http://schemas.microsoft.com/office/powerpoint/2010/main" val="39491359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Your Favorite Online Forums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38056" y="2703512"/>
            <a:ext cx="2057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56063" y="3545959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pic>
        <p:nvPicPr>
          <p:cNvPr id="1028" name="Picture 4" descr="http://simpleicon.com/wp-content/uploads/user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7" y="1676400"/>
            <a:ext cx="2054225" cy="20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1879963" y="5651476"/>
            <a:ext cx="20677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http://timesofindia.indiatimes.com/thumb/msid-11865765,width-400,resizemode-4/1186576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540727"/>
            <a:ext cx="381000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31933" y="4182664"/>
            <a:ext cx="130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Evil Website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429" y="4763507"/>
            <a:ext cx="2755452" cy="17759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22423" y="6453814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Bank.com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03863" y="1739741"/>
            <a:ext cx="2037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indirectly visit</a:t>
            </a:r>
          </a:p>
          <a:p>
            <a:r>
              <a:rPr lang="en-US" dirty="0" smtClean="0"/>
              <a:t>Evil website with a </a:t>
            </a:r>
          </a:p>
          <a:p>
            <a:r>
              <a:rPr lang="en-US" dirty="0" smtClean="0"/>
              <a:t>Malicious image tag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603863" y="3048000"/>
            <a:ext cx="2085485" cy="1503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79963" y="3716783"/>
            <a:ext cx="1801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submit money</a:t>
            </a:r>
          </a:p>
          <a:p>
            <a:r>
              <a:rPr lang="en-US" dirty="0" smtClean="0"/>
              <a:t>Transfer request</a:t>
            </a:r>
          </a:p>
          <a:p>
            <a:r>
              <a:rPr lang="en-US" dirty="0" smtClean="0"/>
              <a:t>To bank</a:t>
            </a:r>
            <a:endParaRPr lang="en-US" dirty="0"/>
          </a:p>
        </p:txBody>
      </p:sp>
      <p:pic>
        <p:nvPicPr>
          <p:cNvPr id="20" name="Picture 2" descr="http://icons.iconarchive.com/icons/hopstarter/malware/256/Spy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6789" y="416362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76577" y="6525829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attacker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86005" y="5799197"/>
            <a:ext cx="1655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 validates</a:t>
            </a:r>
          </a:p>
          <a:p>
            <a:r>
              <a:rPr lang="en-US" dirty="0" smtClean="0"/>
              <a:t>Session and </a:t>
            </a:r>
          </a:p>
          <a:p>
            <a:r>
              <a:rPr lang="en-US" dirty="0" smtClean="0"/>
              <a:t>Transfers 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8419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Interpreted Server </a:t>
            </a:r>
            <a:r>
              <a:rPr lang="en-US" dirty="0" smtClean="0"/>
              <a:t>Side</a:t>
            </a:r>
          </a:p>
          <a:p>
            <a:pPr lvl="1"/>
            <a:r>
              <a:rPr lang="en-US" dirty="0" smtClean="0"/>
              <a:t>Script on page is interpreted on Server before sent to client (think  sessions)</a:t>
            </a:r>
            <a:endParaRPr lang="en-US" dirty="0" smtClean="0"/>
          </a:p>
          <a:p>
            <a:r>
              <a:rPr lang="en-US" dirty="0" smtClean="0"/>
              <a:t>Dynamic</a:t>
            </a:r>
          </a:p>
          <a:p>
            <a:r>
              <a:rPr lang="en-US" dirty="0" smtClean="0"/>
              <a:t>Handles </a:t>
            </a:r>
            <a:r>
              <a:rPr lang="en-US" dirty="0" smtClean="0"/>
              <a:t>GET/POST</a:t>
            </a:r>
          </a:p>
          <a:p>
            <a:r>
              <a:rPr lang="en-US" dirty="0" smtClean="0"/>
              <a:t>Has </a:t>
            </a:r>
            <a:r>
              <a:rPr lang="en-US" dirty="0" smtClean="0"/>
              <a:t>Own Set of Vulnerabilities</a:t>
            </a:r>
          </a:p>
          <a:p>
            <a:pPr lvl="1"/>
            <a:r>
              <a:rPr lang="en-US" dirty="0" smtClean="0"/>
              <a:t>Not Covered Here</a:t>
            </a:r>
          </a:p>
        </p:txBody>
      </p:sp>
    </p:spTree>
    <p:extLst>
      <p:ext uri="{BB962C8B-B14F-4D97-AF65-F5344CB8AC3E}">
        <p14:creationId xmlns:p14="http://schemas.microsoft.com/office/powerpoint/2010/main" val="5932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Requests!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TamperData</a:t>
            </a:r>
            <a:r>
              <a:rPr lang="en-US" dirty="0" smtClean="0"/>
              <a:t>, Firebug, Chrome Developer Tools, Live HTTP Headers, </a:t>
            </a:r>
            <a:r>
              <a:rPr lang="en-US" dirty="0" err="1" smtClean="0"/>
              <a:t>BurpSuite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The idea is to find things we can alter</a:t>
            </a:r>
          </a:p>
          <a:p>
            <a:r>
              <a:rPr lang="en-US" dirty="0" smtClean="0"/>
              <a:t>The goal is to invalidate trust that the developer put in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0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 Everything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your data goes into a database query, try SQL injection</a:t>
            </a:r>
          </a:p>
          <a:p>
            <a:r>
              <a:rPr lang="en-US" dirty="0" smtClean="0"/>
              <a:t>If you think it’s piping your input into a program, try command injection via &amp;&amp; and the like</a:t>
            </a:r>
          </a:p>
          <a:p>
            <a:r>
              <a:rPr lang="en-US" dirty="0" smtClean="0"/>
              <a:t>If it looks like it’s rendering HTML, try some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7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Corrin Thompson</a:t>
            </a:r>
          </a:p>
          <a:p>
            <a:pPr lvl="1"/>
            <a:r>
              <a:rPr lang="en-US" dirty="0" smtClean="0"/>
              <a:t>Corrin.Thompson@utdallas.edu</a:t>
            </a:r>
          </a:p>
          <a:p>
            <a:r>
              <a:rPr lang="en-US" dirty="0" smtClean="0"/>
              <a:t>Jiayang Wang</a:t>
            </a:r>
          </a:p>
          <a:p>
            <a:pPr lvl="1"/>
            <a:r>
              <a:rPr lang="en-US" dirty="0"/>
              <a:t>Jiayang.Wang@utdallas.edu </a:t>
            </a:r>
            <a:endParaRPr lang="en-US" dirty="0" smtClean="0"/>
          </a:p>
          <a:p>
            <a:r>
              <a:rPr lang="en-US" dirty="0" smtClean="0"/>
              <a:t>Computer Security Group</a:t>
            </a:r>
          </a:p>
          <a:p>
            <a:pPr lvl="1"/>
            <a:r>
              <a:rPr lang="en-US"/>
              <a:t>c</a:t>
            </a:r>
            <a:r>
              <a:rPr lang="en-US" smtClean="0"/>
              <a:t>sg.utdallas.edu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48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4434</TotalTime>
  <Words>2446</Words>
  <Application>Microsoft Office PowerPoint</Application>
  <PresentationFormat>On-screen Show (4:3)</PresentationFormat>
  <Paragraphs>484</Paragraphs>
  <Slides>93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0" baseType="lpstr">
      <vt:lpstr>Arial</vt:lpstr>
      <vt:lpstr>Calibri</vt:lpstr>
      <vt:lpstr>Courier New</vt:lpstr>
      <vt:lpstr>Tw Cen MT</vt:lpstr>
      <vt:lpstr>Wingdings</vt:lpstr>
      <vt:lpstr>Wingdings 2</vt:lpstr>
      <vt:lpstr>Median</vt:lpstr>
      <vt:lpstr>Web Security workshop TexSaw 2015</vt:lpstr>
      <vt:lpstr>DISCLAIMER</vt:lpstr>
      <vt:lpstr>Introduction and Background</vt:lpstr>
      <vt:lpstr>Tools</vt:lpstr>
      <vt:lpstr>Targets</vt:lpstr>
      <vt:lpstr>Web Servers</vt:lpstr>
      <vt:lpstr>Introduction to Languages</vt:lpstr>
      <vt:lpstr>Languages</vt:lpstr>
      <vt:lpstr>PHP</vt:lpstr>
      <vt:lpstr>PHP</vt:lpstr>
      <vt:lpstr>PHP</vt:lpstr>
      <vt:lpstr>PHP Line by Line</vt:lpstr>
      <vt:lpstr>Javascript</vt:lpstr>
      <vt:lpstr>Javascript</vt:lpstr>
      <vt:lpstr>Thought Process and Solution</vt:lpstr>
      <vt:lpstr>Thought Process and Solution</vt:lpstr>
      <vt:lpstr>SQL</vt:lpstr>
      <vt:lpstr>HTML</vt:lpstr>
      <vt:lpstr>HTTP</vt:lpstr>
      <vt:lpstr>HTTP Requests</vt:lpstr>
      <vt:lpstr>HTTP Request Parameters</vt:lpstr>
      <vt:lpstr>Parameter Tampering</vt:lpstr>
      <vt:lpstr>Overview</vt:lpstr>
      <vt:lpstr>Example – Game High Scores</vt:lpstr>
      <vt:lpstr>Example – Game High Scores</vt:lpstr>
      <vt:lpstr>Example – Game High Scores</vt:lpstr>
      <vt:lpstr>Attack – Game High Scores</vt:lpstr>
      <vt:lpstr>Example – PayPal</vt:lpstr>
      <vt:lpstr>Example – PayPal</vt:lpstr>
      <vt:lpstr>Example – PayPal</vt:lpstr>
      <vt:lpstr>Attack – PayPal</vt:lpstr>
      <vt:lpstr>Attack – PayPal</vt:lpstr>
      <vt:lpstr>Mitigation</vt:lpstr>
      <vt:lpstr>SQL Injection</vt:lpstr>
      <vt:lpstr>SQL intro</vt:lpstr>
      <vt:lpstr>SQL intro</vt:lpstr>
      <vt:lpstr>SQL intro</vt:lpstr>
      <vt:lpstr>SQL example</vt:lpstr>
      <vt:lpstr>Overview</vt:lpstr>
      <vt:lpstr>Attack</vt:lpstr>
      <vt:lpstr>Demo</vt:lpstr>
      <vt:lpstr>Thought Process and Solution</vt:lpstr>
      <vt:lpstr>Thought Process and Solution</vt:lpstr>
      <vt:lpstr>Thought Process and Solution</vt:lpstr>
      <vt:lpstr>Blind Injection</vt:lpstr>
      <vt:lpstr>LIKE example</vt:lpstr>
      <vt:lpstr>Demo</vt:lpstr>
      <vt:lpstr>Thought Process and Solution</vt:lpstr>
      <vt:lpstr>Thought Process and Solution</vt:lpstr>
      <vt:lpstr>UNION SELECT</vt:lpstr>
      <vt:lpstr>UNION SELECT</vt:lpstr>
      <vt:lpstr>Table Modification</vt:lpstr>
      <vt:lpstr>Demo</vt:lpstr>
      <vt:lpstr>Thought Process and Solution</vt:lpstr>
      <vt:lpstr>Thought Process and Solution</vt:lpstr>
      <vt:lpstr>Table Traversal</vt:lpstr>
      <vt:lpstr>Demo</vt:lpstr>
      <vt:lpstr>Thought Process and Solution</vt:lpstr>
      <vt:lpstr>Thought Process and Solution</vt:lpstr>
      <vt:lpstr>The Final Quest</vt:lpstr>
      <vt:lpstr>Thought Process and Solution</vt:lpstr>
      <vt:lpstr>Thought Process and Solution</vt:lpstr>
      <vt:lpstr>Thought Process and Solution</vt:lpstr>
      <vt:lpstr>Thought Process and Solution</vt:lpstr>
      <vt:lpstr>Mitigation</vt:lpstr>
      <vt:lpstr>Cross Site Scripting</vt:lpstr>
      <vt:lpstr>Overview</vt:lpstr>
      <vt:lpstr>How it works</vt:lpstr>
      <vt:lpstr>Payloads and Goals</vt:lpstr>
      <vt:lpstr>Demo</vt:lpstr>
      <vt:lpstr>Thought Process and Solution</vt:lpstr>
      <vt:lpstr>Thought Process and Solution</vt:lpstr>
      <vt:lpstr>Thought Process and Solution</vt:lpstr>
      <vt:lpstr>Thought Process and Solution</vt:lpstr>
      <vt:lpstr>Thought Process and Solution</vt:lpstr>
      <vt:lpstr>Mitigation</vt:lpstr>
      <vt:lpstr>Cross Server Request Forgery</vt:lpstr>
      <vt:lpstr>Overview</vt:lpstr>
      <vt:lpstr>Example Attack</vt:lpstr>
      <vt:lpstr>Mitigation</vt:lpstr>
      <vt:lpstr>Combo of XSS and CSRF</vt:lpstr>
      <vt:lpstr>Example: Your Favorite Online Forums</vt:lpstr>
      <vt:lpstr>Example: Your Favorite Online Forums</vt:lpstr>
      <vt:lpstr>Example: Your Favorite Online Forums</vt:lpstr>
      <vt:lpstr>Example: Your Favorite Online Forums</vt:lpstr>
      <vt:lpstr>Example: Your Favorite Online Forums</vt:lpstr>
      <vt:lpstr>Example: Your Favorite Online Forums</vt:lpstr>
      <vt:lpstr>Example: Your Favorite Online Forums</vt:lpstr>
      <vt:lpstr>General Tips</vt:lpstr>
      <vt:lpstr>Look at Requests!</vt:lpstr>
      <vt:lpstr>Inject Everything</vt:lpstr>
      <vt:lpstr>Questions?</vt:lpstr>
      <vt:lpstr>Contact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Security Crash Course</dc:title>
  <dc:creator>Scott</dc:creator>
  <cp:lastModifiedBy>Corrin</cp:lastModifiedBy>
  <cp:revision>155</cp:revision>
  <cp:lastPrinted>2015-11-06T14:00:40Z</cp:lastPrinted>
  <dcterms:created xsi:type="dcterms:W3CDTF">2013-02-09T10:26:46Z</dcterms:created>
  <dcterms:modified xsi:type="dcterms:W3CDTF">2015-11-06T14:08:13Z</dcterms:modified>
</cp:coreProperties>
</file>