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8"/>
  </p:handoutMasterIdLst>
  <p:sldIdLst>
    <p:sldId id="256" r:id="rId2"/>
    <p:sldId id="752" r:id="rId3"/>
    <p:sldId id="753" r:id="rId4"/>
    <p:sldId id="754" r:id="rId5"/>
    <p:sldId id="755" r:id="rId6"/>
    <p:sldId id="756" r:id="rId7"/>
    <p:sldId id="757" r:id="rId8"/>
    <p:sldId id="758" r:id="rId9"/>
    <p:sldId id="759" r:id="rId10"/>
    <p:sldId id="760" r:id="rId11"/>
    <p:sldId id="761" r:id="rId12"/>
    <p:sldId id="762" r:id="rId13"/>
    <p:sldId id="763" r:id="rId14"/>
    <p:sldId id="772" r:id="rId15"/>
    <p:sldId id="773" r:id="rId16"/>
    <p:sldId id="774" r:id="rId17"/>
    <p:sldId id="764" r:id="rId18"/>
    <p:sldId id="765" r:id="rId19"/>
    <p:sldId id="766" r:id="rId20"/>
    <p:sldId id="769" r:id="rId21"/>
    <p:sldId id="770" r:id="rId22"/>
    <p:sldId id="748" r:id="rId23"/>
    <p:sldId id="356" r:id="rId24"/>
    <p:sldId id="359" r:id="rId25"/>
    <p:sldId id="357" r:id="rId26"/>
    <p:sldId id="771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C24"/>
    <a:srgbClr val="003478"/>
    <a:srgbClr val="FFF700"/>
    <a:srgbClr val="003975"/>
    <a:srgbClr val="003A74"/>
    <a:srgbClr val="F68B1F"/>
    <a:srgbClr val="004B8D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133" autoAdjust="0"/>
  </p:normalViewPr>
  <p:slideViewPr>
    <p:cSldViewPr snapToGrid="0">
      <p:cViewPr varScale="1">
        <p:scale>
          <a:sx n="71" d="100"/>
          <a:sy n="71" d="100"/>
        </p:scale>
        <p:origin x="632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AB1AA-2901-466E-849C-90543B2AD996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B9953-3D46-45DC-A5C3-DCF9CC7AFB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473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lattes.cnpq.br/8427111818390371" TargetMode="External"/><Relationship Id="rId5" Type="http://schemas.openxmlformats.org/officeDocument/2006/relationships/hyperlink" Target="mailto:geraldoj8@gmail.com" TargetMode="Externa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o do Título"/>
          <p:cNvSpPr txBox="1">
            <a:spLocks noGrp="1"/>
          </p:cNvSpPr>
          <p:nvPr>
            <p:ph type="title"/>
          </p:nvPr>
        </p:nvSpPr>
        <p:spPr>
          <a:xfrm>
            <a:off x="1524000" y="1962842"/>
            <a:ext cx="9144000" cy="2387601"/>
          </a:xfrm>
          <a:prstGeom prst="rect">
            <a:avLst/>
          </a:prstGeom>
        </p:spPr>
        <p:txBody>
          <a:bodyPr/>
          <a:lstStyle>
            <a:lvl1pPr algn="ctr">
              <a:defRPr sz="6000" b="1">
                <a:solidFill>
                  <a:srgbClr val="004B8D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Texto do Título</a:t>
            </a:r>
          </a:p>
        </p:txBody>
      </p:sp>
      <p:sp>
        <p:nvSpPr>
          <p:cNvPr id="19" name="CaixaDeTexto 7"/>
          <p:cNvSpPr txBox="1"/>
          <p:nvPr userDrawn="1"/>
        </p:nvSpPr>
        <p:spPr>
          <a:xfrm>
            <a:off x="3681085" y="6273224"/>
            <a:ext cx="4829831" cy="554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600" b="1">
                <a:solidFill>
                  <a:srgbClr val="004B8D"/>
                </a:solidFill>
              </a:defRPr>
            </a:pPr>
            <a:r>
              <a:t>Prof. Geraldo Gomes</a:t>
            </a:r>
          </a:p>
          <a:p>
            <a:pPr algn="ctr">
              <a:defRPr sz="1600" b="1">
                <a:solidFill>
                  <a:srgbClr val="004B8D"/>
                </a:solidFill>
              </a:defRPr>
            </a:pPr>
            <a:r>
              <a:t>geraldoj8@gmail.com | geraldogjunior@fac.pe.senac.br</a:t>
            </a:r>
          </a:p>
        </p:txBody>
      </p:sp>
      <p:sp>
        <p:nvSpPr>
          <p:cNvPr id="20" name="Retângulo 9"/>
          <p:cNvSpPr/>
          <p:nvPr userDrawn="1"/>
        </p:nvSpPr>
        <p:spPr>
          <a:xfrm>
            <a:off x="0" y="6056245"/>
            <a:ext cx="12192000" cy="198783"/>
          </a:xfrm>
          <a:prstGeom prst="rect">
            <a:avLst/>
          </a:prstGeom>
          <a:solidFill>
            <a:srgbClr val="004B8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Retângulo 11"/>
          <p:cNvSpPr/>
          <p:nvPr userDrawn="1"/>
        </p:nvSpPr>
        <p:spPr>
          <a:xfrm>
            <a:off x="0" y="1551582"/>
            <a:ext cx="12192000" cy="198783"/>
          </a:xfrm>
          <a:prstGeom prst="rect">
            <a:avLst/>
          </a:prstGeom>
          <a:solidFill>
            <a:srgbClr val="004B8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Retângulo 12"/>
          <p:cNvSpPr txBox="1"/>
          <p:nvPr userDrawn="1"/>
        </p:nvSpPr>
        <p:spPr>
          <a:xfrm>
            <a:off x="2859808" y="55087"/>
            <a:ext cx="9144001" cy="1446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5000" b="1">
                <a:solidFill>
                  <a:srgbClr val="004B8D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sz="8800" dirty="0" smtClean="0"/>
              <a:t>Curso</a:t>
            </a:r>
            <a:r>
              <a:rPr lang="pt-BR" sz="8800" baseline="0" dirty="0" smtClean="0"/>
              <a:t> GIT</a:t>
            </a:r>
            <a:endParaRPr sz="8800" dirty="0"/>
          </a:p>
        </p:txBody>
      </p:sp>
      <p:pic>
        <p:nvPicPr>
          <p:cNvPr id="23" name="Imagem 14" descr="Imagem 14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269640" y="135479"/>
            <a:ext cx="2097042" cy="1229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Imagem 15" descr="Imagem 15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11220898" y="6318050"/>
            <a:ext cx="782911" cy="4588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Imagem 17" descr="Imagem 17"/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173593" y="4083580"/>
            <a:ext cx="2026132" cy="1972666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Retângulo 18"/>
          <p:cNvSpPr txBox="1"/>
          <p:nvPr userDrawn="1"/>
        </p:nvSpPr>
        <p:spPr>
          <a:xfrm>
            <a:off x="429936" y="6362820"/>
            <a:ext cx="151344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b="1">
                <a:solidFill>
                  <a:srgbClr val="004B8D"/>
                </a:solidFill>
              </a:defRPr>
            </a:lvl1pPr>
          </a:lstStyle>
          <a:p>
            <a:r>
              <a:rPr lang="pt-BR" dirty="0" smtClean="0"/>
              <a:t>Curso GIT</a:t>
            </a:r>
            <a:endParaRPr dirty="0"/>
          </a:p>
        </p:txBody>
      </p:sp>
      <p:sp>
        <p:nvSpPr>
          <p:cNvPr id="12" name="Retângulo 16"/>
          <p:cNvSpPr txBox="1"/>
          <p:nvPr userDrawn="1"/>
        </p:nvSpPr>
        <p:spPr>
          <a:xfrm>
            <a:off x="2128008" y="4445266"/>
            <a:ext cx="5025827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600" b="1">
                <a:solidFill>
                  <a:srgbClr val="3B3838"/>
                </a:solidFill>
              </a:defRPr>
            </a:pPr>
            <a:r>
              <a:rPr dirty="0"/>
              <a:t>Geraldo Gomes da Cruz </a:t>
            </a:r>
            <a:r>
              <a:rPr dirty="0" smtClean="0"/>
              <a:t>Júnior</a:t>
            </a:r>
            <a:endParaRPr dirty="0"/>
          </a:p>
          <a:p>
            <a:pPr>
              <a:defRPr sz="1600">
                <a:solidFill>
                  <a:srgbClr val="3B3838"/>
                </a:solidFill>
              </a:defRPr>
            </a:pPr>
            <a:r>
              <a:rPr lang="pt-BR" sz="1400" dirty="0" smtClean="0"/>
              <a:t>Pesquisador Especialista - </a:t>
            </a:r>
            <a:r>
              <a:rPr lang="pt-BR" sz="1400" dirty="0" err="1" smtClean="0"/>
              <a:t>Zup</a:t>
            </a:r>
            <a:r>
              <a:rPr lang="pt-BR" sz="1400" dirty="0" smtClean="0"/>
              <a:t> </a:t>
            </a:r>
            <a:r>
              <a:rPr lang="pt-BR" sz="1400" dirty="0" err="1" smtClean="0"/>
              <a:t>Innovation</a:t>
            </a:r>
            <a:r>
              <a:rPr lang="pt-BR" sz="1400" dirty="0" smtClean="0"/>
              <a:t> / Itaú</a:t>
            </a:r>
          </a:p>
          <a:p>
            <a:pPr>
              <a:defRPr sz="1600">
                <a:solidFill>
                  <a:srgbClr val="3B3838"/>
                </a:solidFill>
              </a:defRPr>
            </a:pPr>
            <a:r>
              <a:rPr sz="1400" dirty="0" smtClean="0"/>
              <a:t>Ge</a:t>
            </a:r>
            <a:r>
              <a:rPr lang="pt-BR" sz="1400" dirty="0" err="1" smtClean="0"/>
              <a:t>stão</a:t>
            </a:r>
            <a:r>
              <a:rPr lang="pt-BR" sz="1400" baseline="0" dirty="0" smtClean="0"/>
              <a:t> &amp; Pesquisa -</a:t>
            </a:r>
            <a:r>
              <a:rPr sz="1400" dirty="0" smtClean="0"/>
              <a:t> ISITICs</a:t>
            </a:r>
            <a:r>
              <a:rPr sz="1400" dirty="0"/>
              <a:t/>
            </a:r>
            <a:br>
              <a:rPr sz="1400" dirty="0"/>
            </a:br>
            <a:r>
              <a:rPr sz="1400" dirty="0"/>
              <a:t>Professor - Fac. SENAC &amp; UNINASSAU</a:t>
            </a:r>
          </a:p>
          <a:p>
            <a:pPr>
              <a:defRPr sz="1600">
                <a:solidFill>
                  <a:srgbClr val="3B3838"/>
                </a:solidFill>
              </a:defRPr>
            </a:pPr>
            <a:r>
              <a:rPr sz="1400" dirty="0" err="1"/>
              <a:t>D.r</a:t>
            </a:r>
            <a:r>
              <a:rPr sz="1400" dirty="0"/>
              <a:t>. </a:t>
            </a:r>
            <a:r>
              <a:rPr sz="1400" dirty="0" err="1"/>
              <a:t>em</a:t>
            </a:r>
            <a:r>
              <a:rPr sz="1400" dirty="0"/>
              <a:t> </a:t>
            </a:r>
            <a:r>
              <a:rPr sz="1400" dirty="0" err="1"/>
              <a:t>andamento</a:t>
            </a:r>
            <a:r>
              <a:rPr sz="1400" dirty="0"/>
              <a:t> </a:t>
            </a:r>
            <a:r>
              <a:rPr sz="1400" dirty="0" err="1"/>
              <a:t>em</a:t>
            </a:r>
            <a:r>
              <a:rPr sz="1400" dirty="0"/>
              <a:t> </a:t>
            </a:r>
            <a:r>
              <a:rPr sz="1400" dirty="0" err="1"/>
              <a:t>Inteligência</a:t>
            </a:r>
            <a:r>
              <a:rPr sz="1400" dirty="0"/>
              <a:t> </a:t>
            </a:r>
            <a:r>
              <a:rPr sz="1400" dirty="0" err="1"/>
              <a:t>Computacional</a:t>
            </a:r>
            <a:r>
              <a:rPr sz="1400" dirty="0"/>
              <a:t> - UFPE</a:t>
            </a:r>
          </a:p>
          <a:p>
            <a:pPr>
              <a:defRPr sz="1600">
                <a:solidFill>
                  <a:srgbClr val="3B3838"/>
                </a:solidFill>
              </a:defRPr>
            </a:pPr>
            <a:r>
              <a:rPr sz="1400" dirty="0" err="1"/>
              <a:t>M.e.</a:t>
            </a:r>
            <a:r>
              <a:rPr sz="1400" dirty="0"/>
              <a:t> </a:t>
            </a:r>
            <a:r>
              <a:rPr sz="1400" dirty="0" err="1"/>
              <a:t>em</a:t>
            </a:r>
            <a:r>
              <a:rPr sz="1400" dirty="0"/>
              <a:t> </a:t>
            </a:r>
            <a:r>
              <a:rPr sz="1400" dirty="0" err="1"/>
              <a:t>Modelagem</a:t>
            </a:r>
            <a:r>
              <a:rPr sz="1400" dirty="0"/>
              <a:t> e </a:t>
            </a:r>
            <a:r>
              <a:rPr sz="1400" dirty="0" err="1"/>
              <a:t>Inteligência</a:t>
            </a:r>
            <a:r>
              <a:rPr sz="1400" dirty="0"/>
              <a:t> </a:t>
            </a:r>
            <a:r>
              <a:rPr sz="1400" dirty="0" err="1"/>
              <a:t>Computacional</a:t>
            </a:r>
            <a:r>
              <a:rPr sz="1400" dirty="0"/>
              <a:t> - UFRPE</a:t>
            </a:r>
          </a:p>
          <a:p>
            <a:pPr>
              <a:defRPr sz="1400">
                <a:solidFill>
                  <a:srgbClr val="3B3838"/>
                </a:solidFill>
              </a:defRPr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/>
              </a:rPr>
              <a:t>geraldoj8@gmail.com</a:t>
            </a:r>
            <a:r>
              <a:rPr dirty="0"/>
              <a:t> | </a:t>
            </a: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/>
              </a:rPr>
              <a:t>http://lattes.cnpq.br/8427111818390371</a:t>
            </a:r>
          </a:p>
        </p:txBody>
      </p:sp>
    </p:spTree>
    <p:extLst>
      <p:ext uri="{BB962C8B-B14F-4D97-AF65-F5344CB8AC3E}">
        <p14:creationId xmlns:p14="http://schemas.microsoft.com/office/powerpoint/2010/main" val="56932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4"/>
          <p:cNvSpPr/>
          <p:nvPr userDrawn="1"/>
        </p:nvSpPr>
        <p:spPr>
          <a:xfrm>
            <a:off x="0" y="6056245"/>
            <a:ext cx="12192000" cy="198783"/>
          </a:xfrm>
          <a:prstGeom prst="rect">
            <a:avLst/>
          </a:prstGeom>
          <a:solidFill>
            <a:srgbClr val="00397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Retângulo 15"/>
          <p:cNvSpPr/>
          <p:nvPr userDrawn="1"/>
        </p:nvSpPr>
        <p:spPr>
          <a:xfrm>
            <a:off x="0" y="980879"/>
            <a:ext cx="12192000" cy="64616"/>
          </a:xfrm>
          <a:prstGeom prst="rect">
            <a:avLst/>
          </a:prstGeom>
          <a:solidFill>
            <a:srgbClr val="00397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Retângulo 17"/>
          <p:cNvSpPr txBox="1"/>
          <p:nvPr userDrawn="1"/>
        </p:nvSpPr>
        <p:spPr>
          <a:xfrm>
            <a:off x="9565341" y="12378"/>
            <a:ext cx="2643696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2000" b="1">
                <a:solidFill>
                  <a:srgbClr val="004B8D"/>
                </a:solidFill>
              </a:defRPr>
            </a:pPr>
            <a:r>
              <a:rPr lang="pt-BR" dirty="0" smtClean="0"/>
              <a:t>Sistemas de Arquivos e Banco de Dados Distribuídos</a:t>
            </a:r>
            <a:endParaRPr dirty="0"/>
          </a:p>
        </p:txBody>
      </p:sp>
      <p:sp>
        <p:nvSpPr>
          <p:cNvPr id="17" name="Texto do Título"/>
          <p:cNvSpPr txBox="1">
            <a:spLocks noGrp="1"/>
          </p:cNvSpPr>
          <p:nvPr>
            <p:ph type="title"/>
          </p:nvPr>
        </p:nvSpPr>
        <p:spPr>
          <a:xfrm>
            <a:off x="166250" y="195458"/>
            <a:ext cx="9614243" cy="75164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4B8D"/>
                </a:solidFill>
                <a:latin typeface="Roboto Bk"/>
                <a:ea typeface="Roboto Bk"/>
                <a:cs typeface="Roboto Bk"/>
                <a:sym typeface="Roboto Bk"/>
              </a:defRPr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pic>
        <p:nvPicPr>
          <p:cNvPr id="19" name="Imagem 9" descr="Imagem 9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1220898" y="6318050"/>
            <a:ext cx="782911" cy="458873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CaixaDeTexto 10"/>
          <p:cNvSpPr txBox="1"/>
          <p:nvPr userDrawn="1"/>
        </p:nvSpPr>
        <p:spPr>
          <a:xfrm>
            <a:off x="3681085" y="6273224"/>
            <a:ext cx="4829831" cy="554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600" b="1">
                <a:solidFill>
                  <a:srgbClr val="004B8D"/>
                </a:solidFill>
              </a:defRPr>
            </a:pPr>
            <a:r>
              <a:rPr dirty="0"/>
              <a:t>Prof. Geraldo Gomes</a:t>
            </a:r>
          </a:p>
          <a:p>
            <a:pPr algn="ctr">
              <a:defRPr sz="1600" b="1">
                <a:solidFill>
                  <a:srgbClr val="004B8D"/>
                </a:solidFill>
              </a:defRPr>
            </a:pPr>
            <a:r>
              <a:rPr dirty="0"/>
              <a:t>geraldoj8@gmail.com | geraldogjunior@fac.pe.senac.br</a:t>
            </a:r>
          </a:p>
        </p:txBody>
      </p:sp>
      <p:sp>
        <p:nvSpPr>
          <p:cNvPr id="9" name="Retângulo 18"/>
          <p:cNvSpPr txBox="1"/>
          <p:nvPr userDrawn="1"/>
        </p:nvSpPr>
        <p:spPr>
          <a:xfrm>
            <a:off x="429936" y="6362820"/>
            <a:ext cx="151344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b="1">
                <a:solidFill>
                  <a:srgbClr val="004B8D"/>
                </a:solidFill>
              </a:defRPr>
            </a:lvl1pPr>
          </a:lstStyle>
          <a:p>
            <a:r>
              <a:rPr lang="pt-BR" dirty="0" smtClean="0"/>
              <a:t>Curso GIT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674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14"/>
          <p:cNvSpPr/>
          <p:nvPr userDrawn="1"/>
        </p:nvSpPr>
        <p:spPr>
          <a:xfrm>
            <a:off x="0" y="6056245"/>
            <a:ext cx="12192000" cy="198783"/>
          </a:xfrm>
          <a:prstGeom prst="rect">
            <a:avLst/>
          </a:prstGeom>
          <a:solidFill>
            <a:srgbClr val="00397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" name="Imagem 9" descr="Imagem 9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1220898" y="6318050"/>
            <a:ext cx="782911" cy="458873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CaixaDeTexto 10"/>
          <p:cNvSpPr txBox="1"/>
          <p:nvPr userDrawn="1"/>
        </p:nvSpPr>
        <p:spPr>
          <a:xfrm>
            <a:off x="3681085" y="6273224"/>
            <a:ext cx="4829831" cy="554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600" b="1">
                <a:solidFill>
                  <a:srgbClr val="004B8D"/>
                </a:solidFill>
              </a:defRPr>
            </a:pPr>
            <a:r>
              <a:rPr dirty="0"/>
              <a:t>Prof. Geraldo Gomes</a:t>
            </a:r>
          </a:p>
          <a:p>
            <a:pPr algn="ctr">
              <a:defRPr sz="1600" b="1">
                <a:solidFill>
                  <a:srgbClr val="004B8D"/>
                </a:solidFill>
              </a:defRPr>
            </a:pPr>
            <a:r>
              <a:rPr dirty="0"/>
              <a:t>geraldoj8@gmail.com | geraldogjunior@fac.pe.senac.br</a:t>
            </a:r>
          </a:p>
        </p:txBody>
      </p:sp>
      <p:sp>
        <p:nvSpPr>
          <p:cNvPr id="6" name="Retângulo 18"/>
          <p:cNvSpPr txBox="1"/>
          <p:nvPr userDrawn="1"/>
        </p:nvSpPr>
        <p:spPr>
          <a:xfrm>
            <a:off x="429936" y="6362820"/>
            <a:ext cx="151344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b="1">
                <a:solidFill>
                  <a:srgbClr val="004B8D"/>
                </a:solidFill>
              </a:defRPr>
            </a:lvl1pPr>
          </a:lstStyle>
          <a:p>
            <a:r>
              <a:rPr lang="pt-BR" dirty="0" smtClean="0"/>
              <a:t>Curso GIT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157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4EC49-89D6-4903-90F5-F8E8E15E7F46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D74B-FD4C-4869-B665-3F7D926E1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1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pensador.com/autor/elbert_hubbard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6049" y="1890632"/>
            <a:ext cx="10239903" cy="2387600"/>
          </a:xfrm>
        </p:spPr>
        <p:txBody>
          <a:bodyPr>
            <a:noAutofit/>
          </a:bodyPr>
          <a:lstStyle/>
          <a:p>
            <a:r>
              <a:rPr lang="pt-BR" sz="7200" dirty="0"/>
              <a:t>Sistemas de </a:t>
            </a:r>
            <a:r>
              <a:rPr lang="pt-BR" sz="7200" dirty="0" smtClean="0"/>
              <a:t>Controle de Versão</a:t>
            </a:r>
            <a:endParaRPr lang="pt-BR" sz="7200" dirty="0">
              <a:solidFill>
                <a:srgbClr val="004B8D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677" y="4367879"/>
            <a:ext cx="3448225" cy="144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7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GIT - Workflow</a:t>
            </a:r>
            <a:endParaRPr lang="pt-BR" sz="3600" dirty="0"/>
          </a:p>
        </p:txBody>
      </p:sp>
      <p:pic>
        <p:nvPicPr>
          <p:cNvPr id="5122" name="Picture 2" descr="https://lh4.googleusercontent.com/GAaYsnYBBgNZAtOrv2PzROd90PAoUnYUeXQQpYP79fXKUzZ2KdMc0AfQonH9C29qtkRbw34WIxmCnymGUarCI5tKccAwfwootfKIcRAB6g1P3y0Oh0cEz5mydTrcFQ2tUTXO9wA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244" y="1155433"/>
            <a:ext cx="6139512" cy="469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47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GIT – Comandos Básicos</a:t>
            </a:r>
            <a:endParaRPr lang="pt-BR" sz="3600" dirty="0"/>
          </a:p>
        </p:txBody>
      </p:sp>
      <p:sp>
        <p:nvSpPr>
          <p:cNvPr id="3" name="Retângulo 2"/>
          <p:cNvSpPr/>
          <p:nvPr/>
        </p:nvSpPr>
        <p:spPr>
          <a:xfrm>
            <a:off x="324050" y="1072201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b="1" dirty="0">
                <a:solidFill>
                  <a:srgbClr val="980000"/>
                </a:solidFill>
                <a:latin typeface="Arial" panose="020B0604020202020204" pitchFamily="34" charset="0"/>
              </a:rPr>
              <a:t>Configurar:</a:t>
            </a:r>
            <a:endParaRPr lang="pt-BR" sz="2400" b="1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rgbClr val="0B5394"/>
                </a:solidFill>
                <a:latin typeface="Arial" panose="020B0604020202020204" pitchFamily="34" charset="0"/>
              </a:rPr>
              <a:t> </a:t>
            </a:r>
            <a:r>
              <a:rPr lang="pt-BR" sz="2400" b="1" dirty="0" err="1" smtClean="0">
                <a:solidFill>
                  <a:srgbClr val="0B5394"/>
                </a:solidFill>
                <a:latin typeface="Arial" panose="020B0604020202020204" pitchFamily="34" charset="0"/>
              </a:rPr>
              <a:t>git</a:t>
            </a:r>
            <a:r>
              <a:rPr lang="pt-BR" sz="2400" b="1" dirty="0" smtClean="0">
                <a:solidFill>
                  <a:srgbClr val="0B5394"/>
                </a:solidFill>
                <a:latin typeface="Arial" panose="020B0604020202020204" pitchFamily="34" charset="0"/>
              </a:rPr>
              <a:t> </a:t>
            </a:r>
            <a:r>
              <a:rPr lang="pt-BR" sz="2400" b="1" dirty="0" err="1">
                <a:solidFill>
                  <a:srgbClr val="0B5394"/>
                </a:solidFill>
                <a:latin typeface="Arial" panose="020B0604020202020204" pitchFamily="34" charset="0"/>
              </a:rPr>
              <a:t>config</a:t>
            </a:r>
            <a:r>
              <a:rPr lang="pt-BR" sz="2400" b="1" dirty="0">
                <a:solidFill>
                  <a:srgbClr val="0B5394"/>
                </a:solidFill>
                <a:latin typeface="Arial" panose="020B0604020202020204" pitchFamily="34" charset="0"/>
              </a:rPr>
              <a:t> --global user.name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rgbClr val="0B5394"/>
                </a:solidFill>
                <a:latin typeface="Arial" panose="020B0604020202020204" pitchFamily="34" charset="0"/>
              </a:rPr>
              <a:t> </a:t>
            </a:r>
            <a:r>
              <a:rPr lang="pt-BR" sz="2400" b="1" dirty="0" err="1" smtClean="0">
                <a:solidFill>
                  <a:srgbClr val="0B5394"/>
                </a:solidFill>
                <a:latin typeface="Arial" panose="020B0604020202020204" pitchFamily="34" charset="0"/>
              </a:rPr>
              <a:t>git</a:t>
            </a:r>
            <a:r>
              <a:rPr lang="pt-BR" sz="2400" b="1" dirty="0" smtClean="0">
                <a:solidFill>
                  <a:srgbClr val="0B5394"/>
                </a:solidFill>
                <a:latin typeface="Arial" panose="020B0604020202020204" pitchFamily="34" charset="0"/>
              </a:rPr>
              <a:t> </a:t>
            </a:r>
            <a:r>
              <a:rPr lang="pt-BR" sz="2400" b="1" dirty="0" err="1">
                <a:solidFill>
                  <a:srgbClr val="0B5394"/>
                </a:solidFill>
                <a:latin typeface="Arial" panose="020B0604020202020204" pitchFamily="34" charset="0"/>
              </a:rPr>
              <a:t>config</a:t>
            </a:r>
            <a:r>
              <a:rPr lang="pt-BR" sz="2400" b="1" dirty="0">
                <a:solidFill>
                  <a:srgbClr val="0B5394"/>
                </a:solidFill>
                <a:latin typeface="Arial" panose="020B0604020202020204" pitchFamily="34" charset="0"/>
              </a:rPr>
              <a:t> --global </a:t>
            </a:r>
            <a:r>
              <a:rPr lang="pt-BR" sz="2400" b="1" dirty="0" err="1">
                <a:solidFill>
                  <a:srgbClr val="0B5394"/>
                </a:solidFill>
                <a:latin typeface="Arial" panose="020B0604020202020204" pitchFamily="34" charset="0"/>
              </a:rPr>
              <a:t>user.email</a:t>
            </a:r>
            <a:endParaRPr lang="pt-BR" sz="2400" b="1" dirty="0">
              <a:solidFill>
                <a:srgbClr val="0B5394"/>
              </a:solidFill>
              <a:latin typeface="Arial" panose="020B0604020202020204" pitchFamily="34" charset="0"/>
            </a:endParaRPr>
          </a:p>
          <a:p>
            <a:r>
              <a:rPr lang="pt-BR" sz="2400" b="1" dirty="0"/>
              <a:t/>
            </a:r>
            <a:br>
              <a:rPr lang="pt-BR" sz="2400" b="1" dirty="0"/>
            </a:br>
            <a:r>
              <a:rPr lang="pt-BR" sz="2400" b="1" dirty="0"/>
              <a:t/>
            </a:r>
            <a:br>
              <a:rPr lang="pt-BR" sz="2400" b="1" dirty="0"/>
            </a:br>
            <a:r>
              <a:rPr lang="pt-BR" sz="2400" b="1" dirty="0">
                <a:solidFill>
                  <a:srgbClr val="980000"/>
                </a:solidFill>
                <a:latin typeface="Arial" panose="020B0604020202020204" pitchFamily="34" charset="0"/>
              </a:rPr>
              <a:t>Montar ambiente:</a:t>
            </a:r>
            <a:endParaRPr lang="pt-BR" sz="2400" b="1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rgbClr val="1F497D"/>
                </a:solidFill>
                <a:latin typeface="Arial" panose="020B0604020202020204" pitchFamily="34" charset="0"/>
              </a:rPr>
              <a:t> </a:t>
            </a:r>
            <a:r>
              <a:rPr lang="pt-BR" sz="2400" b="1" dirty="0" err="1" smtClean="0">
                <a:solidFill>
                  <a:srgbClr val="1F497D"/>
                </a:solidFill>
                <a:latin typeface="Arial" panose="020B0604020202020204" pitchFamily="34" charset="0"/>
              </a:rPr>
              <a:t>git</a:t>
            </a:r>
            <a:r>
              <a:rPr lang="pt-BR" sz="2400" b="1" dirty="0" smtClean="0">
                <a:solidFill>
                  <a:srgbClr val="1F497D"/>
                </a:solidFill>
                <a:latin typeface="Arial" panose="020B0604020202020204" pitchFamily="34" charset="0"/>
              </a:rPr>
              <a:t> </a:t>
            </a:r>
            <a:r>
              <a:rPr lang="pt-BR" sz="2400" b="1" dirty="0" err="1">
                <a:solidFill>
                  <a:srgbClr val="1F497D"/>
                </a:solidFill>
                <a:latin typeface="Arial" panose="020B0604020202020204" pitchFamily="34" charset="0"/>
              </a:rPr>
              <a:t>init</a:t>
            </a:r>
            <a:endParaRPr lang="pt-BR" sz="2400" b="1" dirty="0">
              <a:solidFill>
                <a:srgbClr val="1F497D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rgbClr val="1F497D"/>
                </a:solidFill>
                <a:latin typeface="Arial" panose="020B0604020202020204" pitchFamily="34" charset="0"/>
              </a:rPr>
              <a:t> </a:t>
            </a:r>
            <a:r>
              <a:rPr lang="pt-BR" sz="2400" b="1" dirty="0" err="1" smtClean="0">
                <a:solidFill>
                  <a:srgbClr val="1F497D"/>
                </a:solidFill>
                <a:latin typeface="Arial" panose="020B0604020202020204" pitchFamily="34" charset="0"/>
              </a:rPr>
              <a:t>git</a:t>
            </a:r>
            <a:r>
              <a:rPr lang="pt-BR" sz="2400" b="1" dirty="0" smtClean="0">
                <a:solidFill>
                  <a:srgbClr val="1F497D"/>
                </a:solidFill>
                <a:latin typeface="Arial" panose="020B0604020202020204" pitchFamily="34" charset="0"/>
              </a:rPr>
              <a:t> </a:t>
            </a:r>
            <a:r>
              <a:rPr lang="pt-BR" sz="2400" b="1" dirty="0">
                <a:solidFill>
                  <a:srgbClr val="1F497D"/>
                </a:solidFill>
                <a:latin typeface="Arial" panose="020B0604020202020204" pitchFamily="34" charset="0"/>
              </a:rPr>
              <a:t>clone </a:t>
            </a:r>
            <a:r>
              <a:rPr lang="pt-BR" sz="2400" b="1" dirty="0">
                <a:solidFill>
                  <a:srgbClr val="0B5394"/>
                </a:solidFill>
                <a:latin typeface="Arial" panose="020B0604020202020204" pitchFamily="34" charset="0"/>
              </a:rPr>
              <a:t>&lt;</a:t>
            </a:r>
            <a:r>
              <a:rPr lang="pt-BR" sz="2400" b="1" dirty="0" err="1">
                <a:solidFill>
                  <a:srgbClr val="0B5394"/>
                </a:solidFill>
                <a:latin typeface="Arial" panose="020B0604020202020204" pitchFamily="34" charset="0"/>
              </a:rPr>
              <a:t>url</a:t>
            </a:r>
            <a:r>
              <a:rPr lang="pt-BR" sz="2400" b="1" dirty="0">
                <a:solidFill>
                  <a:srgbClr val="0B5394"/>
                </a:solidFill>
                <a:latin typeface="Arial" panose="020B0604020202020204" pitchFamily="34" charset="0"/>
              </a:rPr>
              <a:t> projeto&gt; &lt;nome&gt;</a:t>
            </a:r>
            <a:endParaRPr lang="pt-BR" sz="2400" b="1" dirty="0">
              <a:solidFill>
                <a:srgbClr val="1F497D"/>
              </a:solidFill>
              <a:latin typeface="Arial" panose="020B0604020202020204" pitchFamily="34" charset="0"/>
            </a:endParaRPr>
          </a:p>
          <a:p>
            <a:r>
              <a:rPr lang="pt-BR" sz="2400" b="1" dirty="0"/>
              <a:t/>
            </a:r>
            <a:br>
              <a:rPr lang="pt-BR" sz="2400" b="1" dirty="0"/>
            </a:br>
            <a:r>
              <a:rPr lang="pt-BR" sz="2400" b="1" dirty="0"/>
              <a:t/>
            </a:r>
            <a:br>
              <a:rPr lang="pt-BR" sz="2400" b="1" dirty="0"/>
            </a:br>
            <a:r>
              <a:rPr lang="pt-BR" sz="2400" b="1" dirty="0">
                <a:solidFill>
                  <a:srgbClr val="980000"/>
                </a:solidFill>
                <a:latin typeface="Arial" panose="020B0604020202020204" pitchFamily="34" charset="0"/>
              </a:rPr>
              <a:t>Status:</a:t>
            </a:r>
            <a:endParaRPr lang="pt-BR" sz="2400" b="1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rgbClr val="1F497D"/>
                </a:solidFill>
                <a:latin typeface="Arial" panose="020B0604020202020204" pitchFamily="34" charset="0"/>
              </a:rPr>
              <a:t> </a:t>
            </a:r>
            <a:r>
              <a:rPr lang="pt-BR" sz="2400" b="1" dirty="0" err="1" smtClean="0">
                <a:solidFill>
                  <a:srgbClr val="1F497D"/>
                </a:solidFill>
                <a:latin typeface="Arial" panose="020B0604020202020204" pitchFamily="34" charset="0"/>
              </a:rPr>
              <a:t>git</a:t>
            </a:r>
            <a:r>
              <a:rPr lang="pt-BR" sz="2400" b="1" dirty="0" smtClean="0">
                <a:solidFill>
                  <a:srgbClr val="1F497D"/>
                </a:solidFill>
                <a:latin typeface="Arial" panose="020B0604020202020204" pitchFamily="34" charset="0"/>
              </a:rPr>
              <a:t> </a:t>
            </a:r>
            <a:r>
              <a:rPr lang="pt-BR" sz="2400" b="1" dirty="0">
                <a:solidFill>
                  <a:srgbClr val="1F497D"/>
                </a:solidFill>
                <a:latin typeface="Arial" panose="020B0604020202020204" pitchFamily="34" charset="0"/>
              </a:rPr>
              <a:t>status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rgbClr val="1F497D"/>
                </a:solidFill>
                <a:latin typeface="Arial" panose="020B0604020202020204" pitchFamily="34" charset="0"/>
              </a:rPr>
              <a:t> </a:t>
            </a:r>
            <a:r>
              <a:rPr lang="pt-BR" sz="2400" b="1" dirty="0" err="1" smtClean="0">
                <a:solidFill>
                  <a:srgbClr val="1F497D"/>
                </a:solidFill>
                <a:latin typeface="Arial" panose="020B0604020202020204" pitchFamily="34" charset="0"/>
              </a:rPr>
              <a:t>git</a:t>
            </a:r>
            <a:r>
              <a:rPr lang="pt-BR" sz="2400" b="1" dirty="0" smtClean="0">
                <a:solidFill>
                  <a:srgbClr val="1F497D"/>
                </a:solidFill>
                <a:latin typeface="Arial" panose="020B0604020202020204" pitchFamily="34" charset="0"/>
              </a:rPr>
              <a:t> </a:t>
            </a:r>
            <a:r>
              <a:rPr lang="pt-BR" sz="2400" b="1" dirty="0">
                <a:solidFill>
                  <a:srgbClr val="1F497D"/>
                </a:solidFill>
                <a:latin typeface="Arial" panose="020B0604020202020204" pitchFamily="34" charset="0"/>
              </a:rPr>
              <a:t>log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777" y="2759466"/>
            <a:ext cx="33051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GIT – Comandos Básicos</a:t>
            </a:r>
            <a:endParaRPr lang="pt-BR" sz="3600" dirty="0"/>
          </a:p>
        </p:txBody>
      </p:sp>
      <p:sp>
        <p:nvSpPr>
          <p:cNvPr id="4" name="Retângulo 3"/>
          <p:cNvSpPr/>
          <p:nvPr/>
        </p:nvSpPr>
        <p:spPr>
          <a:xfrm>
            <a:off x="285549" y="1136354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solidFill>
                  <a:srgbClr val="980000"/>
                </a:solidFill>
                <a:latin typeface="Arial" panose="020B0604020202020204" pitchFamily="34" charset="0"/>
              </a:rPr>
              <a:t>Atualizar:</a:t>
            </a:r>
            <a:endParaRPr lang="pt-BR" b="1" dirty="0"/>
          </a:p>
          <a:p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$ </a:t>
            </a:r>
            <a:r>
              <a:rPr lang="pt-BR" b="1" dirty="0" err="1">
                <a:solidFill>
                  <a:srgbClr val="000000"/>
                </a:solidFill>
                <a:latin typeface="Arial" panose="020B0604020202020204" pitchFamily="34" charset="0"/>
              </a:rPr>
              <a:t>git</a:t>
            </a: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Arial" panose="020B0604020202020204" pitchFamily="34" charset="0"/>
              </a:rPr>
              <a:t>remote</a:t>
            </a: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Arial" panose="020B0604020202020204" pitchFamily="34" charset="0"/>
              </a:rPr>
              <a:t>update</a:t>
            </a: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 ou </a:t>
            </a:r>
            <a:r>
              <a:rPr lang="pt-BR" b="1" dirty="0" err="1">
                <a:solidFill>
                  <a:srgbClr val="000000"/>
                </a:solidFill>
                <a:latin typeface="Arial" panose="020B0604020202020204" pitchFamily="34" charset="0"/>
              </a:rPr>
              <a:t>git</a:t>
            </a: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Arial" panose="020B0604020202020204" pitchFamily="34" charset="0"/>
              </a:rPr>
              <a:t>fetch</a:t>
            </a:r>
            <a:endParaRPr lang="pt-BR" b="1" dirty="0"/>
          </a:p>
          <a:p>
            <a:r>
              <a:rPr lang="pt-BR" b="1" dirty="0"/>
              <a:t/>
            </a:r>
            <a:br>
              <a:rPr lang="pt-BR" b="1" dirty="0"/>
            </a:br>
            <a:r>
              <a:rPr lang="pt-BR" b="1" dirty="0" err="1">
                <a:solidFill>
                  <a:srgbClr val="980000"/>
                </a:solidFill>
                <a:latin typeface="Arial" panose="020B0604020202020204" pitchFamily="34" charset="0"/>
              </a:rPr>
              <a:t>Branch</a:t>
            </a:r>
            <a:r>
              <a:rPr lang="pt-BR" b="1" dirty="0">
                <a:solidFill>
                  <a:srgbClr val="980000"/>
                </a:solidFill>
                <a:latin typeface="Arial" panose="020B0604020202020204" pitchFamily="34" charset="0"/>
              </a:rPr>
              <a:t>/mudanças:</a:t>
            </a:r>
            <a:endParaRPr lang="pt-BR" b="1" dirty="0"/>
          </a:p>
          <a:p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$ </a:t>
            </a:r>
            <a:r>
              <a:rPr lang="pt-BR" b="1" dirty="0" err="1">
                <a:solidFill>
                  <a:srgbClr val="000000"/>
                </a:solidFill>
                <a:latin typeface="Arial" panose="020B0604020202020204" pitchFamily="34" charset="0"/>
              </a:rPr>
              <a:t>git</a:t>
            </a: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Arial" panose="020B0604020202020204" pitchFamily="34" charset="0"/>
              </a:rPr>
              <a:t>checkout</a:t>
            </a: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 -b </a:t>
            </a:r>
            <a:r>
              <a:rPr lang="pt-BR" b="1" dirty="0" err="1">
                <a:solidFill>
                  <a:srgbClr val="000000"/>
                </a:solidFill>
                <a:latin typeface="Arial" panose="020B0604020202020204" pitchFamily="34" charset="0"/>
              </a:rPr>
              <a:t>your_branch</a:t>
            </a:r>
            <a:endParaRPr lang="pt-BR" b="1" dirty="0"/>
          </a:p>
          <a:p>
            <a:r>
              <a:rPr lang="pt-BR" b="1" dirty="0"/>
              <a:t/>
            </a:r>
            <a:br>
              <a:rPr lang="pt-BR" b="1" dirty="0"/>
            </a:b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$ </a:t>
            </a:r>
            <a:r>
              <a:rPr lang="pt-BR" b="1" dirty="0" err="1">
                <a:solidFill>
                  <a:srgbClr val="000000"/>
                </a:solidFill>
                <a:latin typeface="Arial" panose="020B0604020202020204" pitchFamily="34" charset="0"/>
              </a:rPr>
              <a:t>git</a:t>
            </a: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Arial" panose="020B0604020202020204" pitchFamily="34" charset="0"/>
              </a:rPr>
              <a:t>push</a:t>
            </a: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 &lt;</a:t>
            </a:r>
            <a:r>
              <a:rPr lang="pt-BR" b="1" dirty="0" err="1">
                <a:solidFill>
                  <a:srgbClr val="000000"/>
                </a:solidFill>
                <a:latin typeface="Arial" panose="020B0604020202020204" pitchFamily="34" charset="0"/>
              </a:rPr>
              <a:t>remote-name</a:t>
            </a: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&gt; &lt;</a:t>
            </a:r>
            <a:r>
              <a:rPr lang="pt-BR" b="1" dirty="0" err="1">
                <a:solidFill>
                  <a:srgbClr val="000000"/>
                </a:solidFill>
                <a:latin typeface="Arial" panose="020B0604020202020204" pitchFamily="34" charset="0"/>
              </a:rPr>
              <a:t>branch-name</a:t>
            </a: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&gt;</a:t>
            </a:r>
            <a:endParaRPr lang="pt-BR" b="1" dirty="0"/>
          </a:p>
          <a:p>
            <a:r>
              <a:rPr lang="pt-BR" b="1" dirty="0"/>
              <a:t/>
            </a:r>
            <a:br>
              <a:rPr lang="pt-BR" b="1" dirty="0"/>
            </a:br>
            <a:r>
              <a:rPr lang="pt-BR" b="1" dirty="0">
                <a:solidFill>
                  <a:srgbClr val="980000"/>
                </a:solidFill>
                <a:latin typeface="Arial" panose="020B0604020202020204" pitchFamily="34" charset="0"/>
              </a:rPr>
              <a:t>Manipulação:</a:t>
            </a:r>
            <a:endParaRPr lang="pt-BR" b="1" dirty="0"/>
          </a:p>
          <a:p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$ </a:t>
            </a:r>
            <a:r>
              <a:rPr lang="pt-BR" b="1" dirty="0" err="1">
                <a:solidFill>
                  <a:srgbClr val="000000"/>
                </a:solidFill>
                <a:latin typeface="Arial" panose="020B0604020202020204" pitchFamily="34" charset="0"/>
              </a:rPr>
              <a:t>git</a:t>
            </a: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Arial" panose="020B0604020202020204" pitchFamily="34" charset="0"/>
              </a:rPr>
              <a:t>add</a:t>
            </a: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 &lt;arquivo&gt; ou $</a:t>
            </a:r>
            <a:r>
              <a:rPr lang="pt-BR" b="1" dirty="0" err="1">
                <a:solidFill>
                  <a:srgbClr val="000000"/>
                </a:solidFill>
                <a:latin typeface="Arial" panose="020B0604020202020204" pitchFamily="34" charset="0"/>
              </a:rPr>
              <a:t>git</a:t>
            </a: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Arial" panose="020B0604020202020204" pitchFamily="34" charset="0"/>
              </a:rPr>
              <a:t>add</a:t>
            </a: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 .</a:t>
            </a:r>
            <a:endParaRPr lang="pt-BR" b="1" dirty="0"/>
          </a:p>
          <a:p>
            <a:r>
              <a:rPr lang="pt-BR" b="1" dirty="0"/>
              <a:t/>
            </a:r>
            <a:br>
              <a:rPr lang="pt-BR" b="1" dirty="0"/>
            </a:b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$ </a:t>
            </a:r>
            <a:r>
              <a:rPr lang="pt-BR" b="1" dirty="0" err="1">
                <a:solidFill>
                  <a:srgbClr val="000000"/>
                </a:solidFill>
                <a:latin typeface="Arial" panose="020B0604020202020204" pitchFamily="34" charset="0"/>
              </a:rPr>
              <a:t>git</a:t>
            </a: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Arial" panose="020B0604020202020204" pitchFamily="34" charset="0"/>
              </a:rPr>
              <a:t>commit</a:t>
            </a: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 –m “comentário” ou </a:t>
            </a:r>
            <a:r>
              <a:rPr lang="pt-BR" b="1" dirty="0" err="1">
                <a:solidFill>
                  <a:srgbClr val="000000"/>
                </a:solidFill>
                <a:latin typeface="Arial" panose="020B0604020202020204" pitchFamily="34" charset="0"/>
              </a:rPr>
              <a:t>git</a:t>
            </a: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Arial" panose="020B0604020202020204" pitchFamily="34" charset="0"/>
              </a:rPr>
              <a:t>commit</a:t>
            </a: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 –a -m “comentário”</a:t>
            </a:r>
            <a:endParaRPr lang="pt-BR" b="1" dirty="0"/>
          </a:p>
          <a:p>
            <a:r>
              <a:rPr lang="pt-BR" b="1" dirty="0"/>
              <a:t/>
            </a:r>
            <a:br>
              <a:rPr lang="pt-BR" b="1" dirty="0"/>
            </a:b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$ </a:t>
            </a:r>
            <a:r>
              <a:rPr lang="pt-BR" b="1" dirty="0" err="1">
                <a:solidFill>
                  <a:srgbClr val="000000"/>
                </a:solidFill>
                <a:latin typeface="Arial" panose="020B0604020202020204" pitchFamily="34" charset="0"/>
              </a:rPr>
              <a:t>git</a:t>
            </a: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Arial" panose="020B0604020202020204" pitchFamily="34" charset="0"/>
              </a:rPr>
              <a:t>checkout</a:t>
            </a: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 -- &lt;arquivo&gt;</a:t>
            </a:r>
            <a:endParaRPr lang="pt-BR" b="1" dirty="0"/>
          </a:p>
          <a:p>
            <a:r>
              <a:rPr lang="pt-BR" b="1" dirty="0"/>
              <a:t/>
            </a:r>
            <a:br>
              <a:rPr lang="pt-BR" b="1" dirty="0"/>
            </a:b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$ </a:t>
            </a:r>
            <a:r>
              <a:rPr lang="pt-BR" b="1" dirty="0" err="1">
                <a:solidFill>
                  <a:srgbClr val="000000"/>
                </a:solidFill>
                <a:latin typeface="Arial" panose="020B0604020202020204" pitchFamily="34" charset="0"/>
              </a:rPr>
              <a:t>git</a:t>
            </a: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 reset HEAD &lt;arquivo</a:t>
            </a:r>
            <a:r>
              <a:rPr lang="pt-B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&gt;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032" y="2846448"/>
            <a:ext cx="33051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4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GIT – Comandos Básicos</a:t>
            </a:r>
            <a:endParaRPr lang="pt-BR" sz="3600" dirty="0"/>
          </a:p>
        </p:txBody>
      </p:sp>
      <p:sp>
        <p:nvSpPr>
          <p:cNvPr id="3" name="Retângulo 2"/>
          <p:cNvSpPr/>
          <p:nvPr/>
        </p:nvSpPr>
        <p:spPr>
          <a:xfrm>
            <a:off x="295175" y="1185571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b="1" dirty="0">
                <a:solidFill>
                  <a:srgbClr val="980000"/>
                </a:solidFill>
                <a:latin typeface="Arial" panose="020B0604020202020204" pitchFamily="34" charset="0"/>
              </a:rPr>
              <a:t>Outros comandos importantes:</a:t>
            </a:r>
            <a:endParaRPr lang="pt-BR" sz="2400" b="1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rgbClr val="1F497D"/>
                </a:solidFill>
                <a:latin typeface="Arial" panose="020B0604020202020204" pitchFamily="34" charset="0"/>
              </a:rPr>
              <a:t> </a:t>
            </a:r>
            <a:r>
              <a:rPr lang="pt-BR" sz="2400" b="1" dirty="0" err="1" smtClean="0">
                <a:solidFill>
                  <a:srgbClr val="1F497D"/>
                </a:solidFill>
                <a:latin typeface="Arial" panose="020B0604020202020204" pitchFamily="34" charset="0"/>
              </a:rPr>
              <a:t>git</a:t>
            </a:r>
            <a:r>
              <a:rPr lang="pt-BR" sz="2400" b="1" dirty="0" smtClean="0">
                <a:solidFill>
                  <a:srgbClr val="1F497D"/>
                </a:solidFill>
                <a:latin typeface="Arial" panose="020B0604020202020204" pitchFamily="34" charset="0"/>
              </a:rPr>
              <a:t> </a:t>
            </a:r>
            <a:r>
              <a:rPr lang="pt-BR" sz="2400" b="1" dirty="0" err="1">
                <a:solidFill>
                  <a:srgbClr val="1F497D"/>
                </a:solidFill>
                <a:latin typeface="Arial" panose="020B0604020202020204" pitchFamily="34" charset="0"/>
              </a:rPr>
              <a:t>branch</a:t>
            </a:r>
            <a:endParaRPr lang="pt-BR" sz="2400" b="1" dirty="0">
              <a:solidFill>
                <a:srgbClr val="1F497D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rgbClr val="1F497D"/>
                </a:solidFill>
                <a:latin typeface="Arial" panose="020B0604020202020204" pitchFamily="34" charset="0"/>
              </a:rPr>
              <a:t> </a:t>
            </a:r>
            <a:r>
              <a:rPr lang="pt-BR" sz="2400" b="1" dirty="0" err="1" smtClean="0">
                <a:solidFill>
                  <a:srgbClr val="1F497D"/>
                </a:solidFill>
                <a:latin typeface="Arial" panose="020B0604020202020204" pitchFamily="34" charset="0"/>
              </a:rPr>
              <a:t>git</a:t>
            </a:r>
            <a:r>
              <a:rPr lang="pt-BR" sz="2400" b="1" dirty="0" smtClean="0">
                <a:solidFill>
                  <a:srgbClr val="1F497D"/>
                </a:solidFill>
                <a:latin typeface="Arial" panose="020B0604020202020204" pitchFamily="34" charset="0"/>
              </a:rPr>
              <a:t> </a:t>
            </a:r>
            <a:r>
              <a:rPr lang="pt-BR" sz="2400" b="1" dirty="0">
                <a:solidFill>
                  <a:srgbClr val="1F497D"/>
                </a:solidFill>
                <a:latin typeface="Arial" panose="020B0604020202020204" pitchFamily="34" charset="0"/>
              </a:rPr>
              <a:t>merge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rgbClr val="1F497D"/>
                </a:solidFill>
                <a:latin typeface="Arial" panose="020B0604020202020204" pitchFamily="34" charset="0"/>
              </a:rPr>
              <a:t> </a:t>
            </a:r>
            <a:r>
              <a:rPr lang="pt-BR" sz="2400" b="1" dirty="0" err="1" smtClean="0">
                <a:solidFill>
                  <a:srgbClr val="1F497D"/>
                </a:solidFill>
                <a:latin typeface="Arial" panose="020B0604020202020204" pitchFamily="34" charset="0"/>
              </a:rPr>
              <a:t>git</a:t>
            </a:r>
            <a:r>
              <a:rPr lang="pt-BR" sz="2400" b="1" dirty="0" smtClean="0">
                <a:solidFill>
                  <a:srgbClr val="1F497D"/>
                </a:solidFill>
                <a:latin typeface="Arial" panose="020B0604020202020204" pitchFamily="34" charset="0"/>
              </a:rPr>
              <a:t> </a:t>
            </a:r>
            <a:r>
              <a:rPr lang="pt-BR" sz="2400" b="1" dirty="0" err="1">
                <a:solidFill>
                  <a:srgbClr val="1F497D"/>
                </a:solidFill>
                <a:latin typeface="Arial" panose="020B0604020202020204" pitchFamily="34" charset="0"/>
              </a:rPr>
              <a:t>pull</a:t>
            </a:r>
            <a:endParaRPr lang="pt-BR" sz="2400" b="1" dirty="0">
              <a:solidFill>
                <a:srgbClr val="1F497D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rgbClr val="1F497D"/>
                </a:solidFill>
                <a:latin typeface="Arial" panose="020B0604020202020204" pitchFamily="34" charset="0"/>
              </a:rPr>
              <a:t> </a:t>
            </a:r>
            <a:r>
              <a:rPr lang="pt-BR" sz="2400" b="1" dirty="0" err="1" smtClean="0">
                <a:solidFill>
                  <a:srgbClr val="1F497D"/>
                </a:solidFill>
                <a:latin typeface="Arial" panose="020B0604020202020204" pitchFamily="34" charset="0"/>
              </a:rPr>
              <a:t>git</a:t>
            </a:r>
            <a:r>
              <a:rPr lang="pt-BR" sz="2400" b="1" dirty="0" smtClean="0">
                <a:solidFill>
                  <a:srgbClr val="1F497D"/>
                </a:solidFill>
                <a:latin typeface="Arial" panose="020B0604020202020204" pitchFamily="34" charset="0"/>
              </a:rPr>
              <a:t> </a:t>
            </a:r>
            <a:r>
              <a:rPr lang="pt-BR" sz="2400" b="1" dirty="0" smtClean="0">
                <a:solidFill>
                  <a:srgbClr val="1F497D"/>
                </a:solidFill>
                <a:latin typeface="Arial" panose="020B0604020202020204" pitchFamily="34" charset="0"/>
              </a:rPr>
              <a:t>reset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pt-BR" sz="2400" b="1" dirty="0">
              <a:solidFill>
                <a:srgbClr val="1F497D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rgbClr val="1F497D"/>
                </a:solidFill>
                <a:latin typeface="Arial" panose="020B0604020202020204" pitchFamily="34" charset="0"/>
              </a:rPr>
              <a:t> </a:t>
            </a:r>
            <a:r>
              <a:rPr lang="pt-BR" sz="2400" b="1" dirty="0" err="1" smtClean="0">
                <a:solidFill>
                  <a:srgbClr val="1F497D"/>
                </a:solidFill>
                <a:latin typeface="Arial" panose="020B0604020202020204" pitchFamily="34" charset="0"/>
              </a:rPr>
              <a:t>Pull</a:t>
            </a:r>
            <a:r>
              <a:rPr lang="pt-BR" sz="2400" b="1" dirty="0" smtClean="0">
                <a:solidFill>
                  <a:srgbClr val="1F497D"/>
                </a:solidFill>
                <a:latin typeface="Arial" panose="020B0604020202020204" pitchFamily="34" charset="0"/>
              </a:rPr>
              <a:t> </a:t>
            </a:r>
            <a:r>
              <a:rPr lang="pt-BR" sz="2400" b="1" dirty="0" err="1" smtClean="0">
                <a:solidFill>
                  <a:srgbClr val="1F497D"/>
                </a:solidFill>
                <a:latin typeface="Arial" panose="020B0604020202020204" pitchFamily="34" charset="0"/>
              </a:rPr>
              <a:t>request</a:t>
            </a:r>
            <a:r>
              <a:rPr lang="pt-BR" sz="2400" b="1" dirty="0" smtClean="0">
                <a:solidFill>
                  <a:srgbClr val="1F497D"/>
                </a:solidFill>
                <a:latin typeface="Arial" panose="020B0604020202020204" pitchFamily="34" charset="0"/>
              </a:rPr>
              <a:t> (Detalhem Futuramente)</a:t>
            </a:r>
            <a:endParaRPr lang="pt-BR" sz="2400" b="1" dirty="0">
              <a:solidFill>
                <a:srgbClr val="1F497D"/>
              </a:solidFill>
              <a:latin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032" y="2846448"/>
            <a:ext cx="33051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4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GIT</a:t>
            </a:r>
            <a:endParaRPr lang="pt-BR" sz="36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182" y="1308664"/>
            <a:ext cx="9751637" cy="44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9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GIT</a:t>
            </a:r>
            <a:endParaRPr lang="pt-BR" sz="36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792" y="1209956"/>
            <a:ext cx="6952416" cy="464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4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GIT</a:t>
            </a:r>
            <a:endParaRPr lang="pt-BR" sz="36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223" y="1429341"/>
            <a:ext cx="8257554" cy="412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2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err="1" smtClean="0"/>
              <a:t>Git</a:t>
            </a:r>
            <a:r>
              <a:rPr lang="pt-BR" sz="3600" dirty="0" smtClean="0"/>
              <a:t> x GitHub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469593" y="1583936"/>
            <a:ext cx="32528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err="1" smtClean="0"/>
              <a:t>Git</a:t>
            </a:r>
            <a:r>
              <a:rPr lang="pt-BR" sz="4400" b="1" dirty="0" smtClean="0"/>
              <a:t> != GitHub</a:t>
            </a:r>
            <a:endParaRPr lang="pt-BR" sz="44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260" y="3329009"/>
            <a:ext cx="6744101" cy="224241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14" y="3759653"/>
            <a:ext cx="33051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GitHub</a:t>
            </a:r>
            <a:endParaRPr lang="pt-BR" sz="36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950" y="3481409"/>
            <a:ext cx="6744101" cy="2242414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591671" y="1244759"/>
            <a:ext cx="110086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1" dirty="0" smtClean="0"/>
              <a:t>O GitHub </a:t>
            </a:r>
            <a:r>
              <a:rPr lang="pt-BR" sz="2000" b="1" dirty="0"/>
              <a:t>é uma plataforma de hospedagem de código-fonte e arquivos com controle de versão usando o </a:t>
            </a:r>
            <a:r>
              <a:rPr lang="pt-BR" sz="2000" b="1" dirty="0" err="1"/>
              <a:t>Git</a:t>
            </a:r>
            <a:r>
              <a:rPr lang="pt-BR" sz="2000" b="1" dirty="0"/>
              <a:t>. Ele permite que programadores, utilitários ou qualquer usuário cadastrado na plataforma contribuam em projetos privados e/ou Open </a:t>
            </a:r>
            <a:r>
              <a:rPr lang="pt-BR" sz="2000" b="1" dirty="0" err="1"/>
              <a:t>Source</a:t>
            </a:r>
            <a:r>
              <a:rPr lang="pt-BR" sz="2000" b="1" dirty="0"/>
              <a:t> de qualquer lugar do mundo. GitHub é amplamente utilizado por programadores para divulgação de seus trabalhos ou para que outros programadores contribuam com o projeto, além de promover fácil comunicação através de recursos que relatam problemas ou mesclam repositórios remotos (</a:t>
            </a:r>
            <a:r>
              <a:rPr lang="pt-BR" sz="2000" b="1" dirty="0" err="1"/>
              <a:t>issues</a:t>
            </a:r>
            <a:r>
              <a:rPr lang="pt-BR" sz="2000" b="1" dirty="0"/>
              <a:t>, </a:t>
            </a:r>
            <a:r>
              <a:rPr lang="pt-BR" sz="2000" b="1" dirty="0" err="1"/>
              <a:t>pull</a:t>
            </a:r>
            <a:r>
              <a:rPr lang="pt-BR" sz="2000" b="1" dirty="0"/>
              <a:t> </a:t>
            </a:r>
            <a:r>
              <a:rPr lang="pt-BR" sz="2000" b="1" dirty="0" err="1"/>
              <a:t>request</a:t>
            </a:r>
            <a:r>
              <a:rPr lang="pt-BR" sz="2000" b="1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5465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GitHub</a:t>
            </a:r>
            <a:endParaRPr lang="pt-BR" sz="3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144" y="1434352"/>
            <a:ext cx="7833712" cy="436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7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Sistemas de Controle de Versões (CSV)</a:t>
            </a:r>
            <a:endParaRPr lang="pt-BR" sz="3600" dirty="0"/>
          </a:p>
        </p:txBody>
      </p:sp>
      <p:sp>
        <p:nvSpPr>
          <p:cNvPr id="3" name="Retângulo 2"/>
          <p:cNvSpPr/>
          <p:nvPr/>
        </p:nvSpPr>
        <p:spPr>
          <a:xfrm>
            <a:off x="790876" y="1280212"/>
            <a:ext cx="106102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rgbClr val="4E443C"/>
                </a:solidFill>
              </a:rPr>
              <a:t> </a:t>
            </a:r>
            <a:r>
              <a:rPr lang="pt-BR" sz="2400" b="1" dirty="0">
                <a:solidFill>
                  <a:srgbClr val="980000"/>
                </a:solidFill>
              </a:rPr>
              <a:t>Controle de versão é um sistema que registra as mudanças feitas em um arquivo ou um conjunto de arquivos ao longo do tempo de forma que você possa recuperar versões específicas. </a:t>
            </a:r>
            <a:endParaRPr lang="pt-BR" sz="2400" b="1" dirty="0" smtClean="0">
              <a:solidFill>
                <a:srgbClr val="980000"/>
              </a:solidFill>
            </a:endParaRPr>
          </a:p>
          <a:p>
            <a:pPr algn="ctr"/>
            <a:endParaRPr lang="pt-BR" sz="2400" b="1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sz="2400" b="1" dirty="0" smtClean="0"/>
              <a:t> </a:t>
            </a:r>
            <a:r>
              <a:rPr lang="pt-BR" sz="2400" b="1" dirty="0" smtClean="0">
                <a:solidFill>
                  <a:srgbClr val="1F497D"/>
                </a:solidFill>
              </a:rPr>
              <a:t>Manter </a:t>
            </a:r>
            <a:r>
              <a:rPr lang="pt-BR" sz="2400" b="1" dirty="0">
                <a:solidFill>
                  <a:srgbClr val="1F497D"/>
                </a:solidFill>
              </a:rPr>
              <a:t>o histórico: registro da evolução do arquivo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rgbClr val="1F497D"/>
                </a:solidFill>
              </a:rPr>
              <a:t> Permitir </a:t>
            </a:r>
            <a:r>
              <a:rPr lang="pt-BR" sz="2400" b="1" dirty="0">
                <a:solidFill>
                  <a:srgbClr val="1F497D"/>
                </a:solidFill>
              </a:rPr>
              <a:t>o trabalho colaborativo: Mais de um desenvolvedor trabalhando num mesmo arquivo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rgbClr val="1F497D"/>
                </a:solidFill>
              </a:rPr>
              <a:t> Permitir </a:t>
            </a:r>
            <a:r>
              <a:rPr lang="pt-BR" sz="2400" b="1" dirty="0">
                <a:solidFill>
                  <a:srgbClr val="1F497D"/>
                </a:solidFill>
              </a:rPr>
              <a:t>variações no projeto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1F497D"/>
                </a:solidFill>
              </a:rPr>
              <a:t>5 instituições de ensino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rgbClr val="1F497D"/>
                </a:solidFill>
              </a:rPr>
              <a:t> Sistema </a:t>
            </a:r>
            <a:r>
              <a:rPr lang="pt-BR" sz="2400" b="1" dirty="0">
                <a:solidFill>
                  <a:srgbClr val="1F497D"/>
                </a:solidFill>
              </a:rPr>
              <a:t>de Controle de Versões utilizado: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1F497D"/>
                </a:solidFill>
              </a:rPr>
              <a:t>Até março 2013: CVS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1F497D"/>
                </a:solidFill>
              </a:rPr>
              <a:t>Após março/2013: </a:t>
            </a:r>
            <a:r>
              <a:rPr lang="pt-BR" sz="2400" b="1" dirty="0" err="1">
                <a:solidFill>
                  <a:srgbClr val="1F497D"/>
                </a:solidFill>
              </a:rPr>
              <a:t>Git</a:t>
            </a:r>
            <a:endParaRPr lang="pt-BR" sz="2400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75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GitHub</a:t>
            </a:r>
            <a:endParaRPr lang="pt-BR" sz="3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83" y="1125361"/>
            <a:ext cx="10958635" cy="483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2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GitHub</a:t>
            </a:r>
            <a:endParaRPr lang="pt-BR" sz="3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00" y="2002337"/>
            <a:ext cx="10774000" cy="307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0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Hands</a:t>
            </a:r>
            <a:r>
              <a:rPr lang="pt-BR" dirty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- </a:t>
            </a:r>
            <a:r>
              <a:rPr lang="pt-BR" dirty="0" err="1" smtClean="0"/>
              <a:t>Git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189" y="2477362"/>
            <a:ext cx="6744101" cy="224241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43" y="2908006"/>
            <a:ext cx="33051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6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6251" y="195459"/>
            <a:ext cx="9139114" cy="751643"/>
          </a:xfrm>
        </p:spPr>
        <p:txBody>
          <a:bodyPr/>
          <a:lstStyle/>
          <a:p>
            <a:r>
              <a:rPr lang="pt-BR" dirty="0" smtClean="0"/>
              <a:t>O que Devemos </a:t>
            </a:r>
            <a:r>
              <a:rPr lang="pt-BR" dirty="0"/>
              <a:t>R</a:t>
            </a:r>
            <a:r>
              <a:rPr lang="pt-BR" dirty="0" smtClean="0"/>
              <a:t>eter?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78691" y="1200727"/>
            <a:ext cx="62809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 smtClean="0"/>
              <a:t>Sistemas de Controle de Arquivos;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 err="1" smtClean="0"/>
              <a:t>Git</a:t>
            </a:r>
            <a:r>
              <a:rPr lang="pt-BR" sz="3200" b="1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 err="1" smtClean="0"/>
              <a:t>Github</a:t>
            </a:r>
            <a:r>
              <a:rPr lang="pt-BR" sz="3200" b="1" dirty="0" smtClean="0"/>
              <a:t>.</a:t>
            </a:r>
            <a:endParaRPr lang="pt-BR" sz="3200" b="1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509" y="2722694"/>
            <a:ext cx="3571105" cy="338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5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66251" y="195459"/>
            <a:ext cx="9139114" cy="751643"/>
          </a:xfrm>
        </p:spPr>
        <p:txBody>
          <a:bodyPr/>
          <a:lstStyle/>
          <a:p>
            <a:r>
              <a:rPr lang="pt-BR" dirty="0" smtClean="0"/>
              <a:t>Ata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995531-159B-40A2-96F0-E5D20D854FED}"/>
              </a:ext>
            </a:extLst>
          </p:cNvPr>
          <p:cNvSpPr txBox="1"/>
          <p:nvPr/>
        </p:nvSpPr>
        <p:spPr>
          <a:xfrm>
            <a:off x="1761987" y="2190892"/>
            <a:ext cx="86680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/>
              <a:t>Nome, Telefone e E-mail! Por favor ;)</a:t>
            </a:r>
          </a:p>
        </p:txBody>
      </p:sp>
    </p:spTree>
    <p:extLst>
      <p:ext uri="{BB962C8B-B14F-4D97-AF65-F5344CB8AC3E}">
        <p14:creationId xmlns:p14="http://schemas.microsoft.com/office/powerpoint/2010/main" val="333059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66251" y="195459"/>
            <a:ext cx="9139114" cy="751643"/>
          </a:xfrm>
        </p:spPr>
        <p:txBody>
          <a:bodyPr/>
          <a:lstStyle/>
          <a:p>
            <a:r>
              <a:rPr lang="pt-BR" dirty="0" smtClean="0"/>
              <a:t>Dúvidas ou Sugestões?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3F2C456-EAE0-4A45-89C5-D10289659928}"/>
              </a:ext>
            </a:extLst>
          </p:cNvPr>
          <p:cNvSpPr/>
          <p:nvPr/>
        </p:nvSpPr>
        <p:spPr>
          <a:xfrm>
            <a:off x="411967" y="4637232"/>
            <a:ext cx="113680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600" b="1" dirty="0"/>
              <a:t>“O maior erro que você pode cometer, é o de ficar o tempo todo com medo de cometer algum.” - </a:t>
            </a:r>
            <a:r>
              <a:rPr lang="pt-BR" sz="3600" b="1" dirty="0" err="1">
                <a:hlinkClick r:id="rId2"/>
              </a:rPr>
              <a:t>Elbert</a:t>
            </a:r>
            <a:r>
              <a:rPr lang="pt-BR" sz="3600" b="1" dirty="0">
                <a:hlinkClick r:id="rId2"/>
              </a:rPr>
              <a:t> Hubbard</a:t>
            </a:r>
            <a:r>
              <a:rPr lang="pt-BR" sz="3600" b="1" dirty="0"/>
              <a:t>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A892BFF-29AE-4610-A95F-A11B5372A7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705" y="2003060"/>
            <a:ext cx="4302590" cy="263417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6585528" y="1163781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/>
              <a:t>?</a:t>
            </a:r>
            <a:endParaRPr lang="pt-BR" sz="60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6968837" y="1763945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/>
              <a:t>?</a:t>
            </a:r>
            <a:endParaRPr lang="pt-BR" sz="60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352146" y="1345379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/>
              <a:t>?</a:t>
            </a:r>
            <a:endParaRPr lang="pt-BR" sz="6000" b="1" dirty="0"/>
          </a:p>
        </p:txBody>
      </p:sp>
    </p:spTree>
    <p:extLst>
      <p:ext uri="{BB962C8B-B14F-4D97-AF65-F5344CB8AC3E}">
        <p14:creationId xmlns:p14="http://schemas.microsoft.com/office/powerpoint/2010/main" val="413861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6049" y="2060018"/>
            <a:ext cx="10239903" cy="2387600"/>
          </a:xfrm>
        </p:spPr>
        <p:txBody>
          <a:bodyPr>
            <a:noAutofit/>
          </a:bodyPr>
          <a:lstStyle/>
          <a:p>
            <a:r>
              <a:rPr lang="pt-BR" sz="7200" dirty="0"/>
              <a:t>Sistemas de </a:t>
            </a:r>
            <a:r>
              <a:rPr lang="pt-BR" sz="7200" dirty="0" smtClean="0"/>
              <a:t>Controle de Versão</a:t>
            </a:r>
            <a:endParaRPr lang="pt-BR" sz="7200" dirty="0">
              <a:solidFill>
                <a:srgbClr val="004B8D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647" y="3973340"/>
            <a:ext cx="3448225" cy="1441250"/>
          </a:xfrm>
          <a:prstGeom prst="rect">
            <a:avLst/>
          </a:prstGeom>
        </p:spPr>
      </p:pic>
      <p:grpSp>
        <p:nvGrpSpPr>
          <p:cNvPr id="4" name="Retângulo 4"/>
          <p:cNvGrpSpPr/>
          <p:nvPr/>
        </p:nvGrpSpPr>
        <p:grpSpPr>
          <a:xfrm>
            <a:off x="-2" y="1744448"/>
            <a:ext cx="3140767" cy="545844"/>
            <a:chOff x="0" y="0"/>
            <a:chExt cx="3140765" cy="545842"/>
          </a:xfrm>
        </p:grpSpPr>
        <p:sp>
          <p:nvSpPr>
            <p:cNvPr id="5" name="Retângulo"/>
            <p:cNvSpPr/>
            <p:nvPr/>
          </p:nvSpPr>
          <p:spPr>
            <a:xfrm>
              <a:off x="-1" y="0"/>
              <a:ext cx="3140767" cy="545843"/>
            </a:xfrm>
            <a:prstGeom prst="rect">
              <a:avLst/>
            </a:prstGeom>
            <a:solidFill>
              <a:srgbClr val="F68B1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" name="Por hoje é isso..."/>
            <p:cNvSpPr txBox="1"/>
            <p:nvPr/>
          </p:nvSpPr>
          <p:spPr>
            <a:xfrm>
              <a:off x="45719" y="24398"/>
              <a:ext cx="3049327" cy="4970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rPr dirty="0" err="1"/>
                <a:t>Por</a:t>
              </a:r>
              <a:r>
                <a:rPr dirty="0"/>
                <a:t> </a:t>
              </a:r>
              <a:r>
                <a:rPr dirty="0" err="1"/>
                <a:t>hoje</a:t>
              </a:r>
              <a:r>
                <a:rPr dirty="0"/>
                <a:t> é </a:t>
              </a:r>
              <a:r>
                <a:rPr dirty="0" err="1"/>
                <a:t>isso</a:t>
              </a:r>
              <a:r>
                <a:rPr dirty="0"/>
                <a:t>...</a:t>
              </a:r>
            </a:p>
          </p:txBody>
        </p:sp>
      </p:grpSp>
      <p:grpSp>
        <p:nvGrpSpPr>
          <p:cNvPr id="7" name="Retângulo 5"/>
          <p:cNvGrpSpPr/>
          <p:nvPr/>
        </p:nvGrpSpPr>
        <p:grpSpPr>
          <a:xfrm>
            <a:off x="8468138" y="5510402"/>
            <a:ext cx="3719653" cy="545844"/>
            <a:chOff x="0" y="0"/>
            <a:chExt cx="3719652" cy="545842"/>
          </a:xfrm>
        </p:grpSpPr>
        <p:sp>
          <p:nvSpPr>
            <p:cNvPr id="8" name="Retângulo"/>
            <p:cNvSpPr/>
            <p:nvPr/>
          </p:nvSpPr>
          <p:spPr>
            <a:xfrm>
              <a:off x="-1" y="0"/>
              <a:ext cx="3719654" cy="545843"/>
            </a:xfrm>
            <a:prstGeom prst="rect">
              <a:avLst/>
            </a:prstGeom>
            <a:solidFill>
              <a:srgbClr val="F68B1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" name="Obrigado pela Atenção!"/>
            <p:cNvSpPr txBox="1"/>
            <p:nvPr/>
          </p:nvSpPr>
          <p:spPr>
            <a:xfrm>
              <a:off x="45719" y="50542"/>
              <a:ext cx="3628213" cy="4447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</a:defRPr>
              </a:lvl1pPr>
            </a:lstStyle>
            <a:p>
              <a:r>
                <a:t>Obrigado pela Atenção!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60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CSV</a:t>
            </a:r>
            <a:r>
              <a:rPr lang="pt-BR" sz="3600" dirty="0"/>
              <a:t> </a:t>
            </a:r>
            <a:r>
              <a:rPr lang="pt-BR" sz="3600" dirty="0" smtClean="0"/>
              <a:t>- Objetivos</a:t>
            </a:r>
            <a:endParaRPr lang="pt-BR" sz="3600" dirty="0"/>
          </a:p>
        </p:txBody>
      </p:sp>
      <p:sp>
        <p:nvSpPr>
          <p:cNvPr id="4" name="Retângulo 3"/>
          <p:cNvSpPr/>
          <p:nvPr/>
        </p:nvSpPr>
        <p:spPr>
          <a:xfrm>
            <a:off x="275924" y="125242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rgbClr val="1F497D"/>
                </a:solidFill>
                <a:latin typeface="Arial" panose="020B0604020202020204" pitchFamily="34" charset="0"/>
              </a:rPr>
              <a:t> Apoiar </a:t>
            </a:r>
            <a:r>
              <a:rPr lang="pt-BR" sz="2000" b="1" dirty="0">
                <a:solidFill>
                  <a:srgbClr val="1F497D"/>
                </a:solidFill>
                <a:latin typeface="Arial" panose="020B0604020202020204" pitchFamily="34" charset="0"/>
              </a:rPr>
              <a:t>o desenvolvimento de sistemas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rgbClr val="1F497D"/>
                </a:solidFill>
                <a:latin typeface="Arial" panose="020B0604020202020204" pitchFamily="34" charset="0"/>
              </a:rPr>
              <a:t> Controle </a:t>
            </a:r>
            <a:r>
              <a:rPr lang="pt-BR" sz="2000" b="1" dirty="0">
                <a:solidFill>
                  <a:srgbClr val="1F497D"/>
                </a:solidFill>
                <a:latin typeface="Arial" panose="020B0604020202020204" pitchFamily="34" charset="0"/>
              </a:rPr>
              <a:t>de Versões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rgbClr val="1F497D"/>
                </a:solidFill>
                <a:latin typeface="Arial" panose="020B0604020202020204" pitchFamily="34" charset="0"/>
              </a:rPr>
              <a:t> Controle </a:t>
            </a:r>
            <a:r>
              <a:rPr lang="pt-BR" sz="2000" b="1" dirty="0">
                <a:solidFill>
                  <a:srgbClr val="1F497D"/>
                </a:solidFill>
                <a:latin typeface="Arial" panose="020B0604020202020204" pitchFamily="34" charset="0"/>
              </a:rPr>
              <a:t>de </a:t>
            </a:r>
            <a:r>
              <a:rPr lang="pt-BR" sz="2000" b="1" dirty="0" smtClean="0">
                <a:solidFill>
                  <a:srgbClr val="1F497D"/>
                </a:solidFill>
                <a:latin typeface="Arial" panose="020B0604020202020204" pitchFamily="34" charset="0"/>
              </a:rPr>
              <a:t>Mudanças</a:t>
            </a:r>
            <a:endParaRPr lang="pt-BR" sz="2000" b="1" dirty="0">
              <a:solidFill>
                <a:srgbClr val="1F497D"/>
              </a:solidFill>
              <a:latin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048000" y="2814247"/>
            <a:ext cx="6096000" cy="2862322"/>
          </a:xfrm>
          <a:prstGeom prst="rect">
            <a:avLst/>
          </a:prstGeom>
          <a:ln w="38100">
            <a:solidFill>
              <a:schemeClr val="tx1"/>
            </a:solidFill>
            <a:prstDash val="solid"/>
          </a:ln>
        </p:spPr>
        <p:txBody>
          <a:bodyPr>
            <a:spAutoFit/>
          </a:bodyPr>
          <a:lstStyle/>
          <a:p>
            <a:pPr algn="ctr"/>
            <a:r>
              <a:rPr lang="pt-BR" b="1" i="1" dirty="0">
                <a:solidFill>
                  <a:srgbClr val="000000"/>
                </a:solidFill>
                <a:latin typeface="Arial" panose="020B0604020202020204" pitchFamily="34" charset="0"/>
              </a:rPr>
              <a:t>O que mudou?</a:t>
            </a:r>
            <a:endParaRPr lang="pt-BR" b="1" dirty="0"/>
          </a:p>
          <a:p>
            <a:pPr algn="ctr"/>
            <a:r>
              <a:rPr lang="pt-BR" b="1" i="1" dirty="0">
                <a:solidFill>
                  <a:srgbClr val="000000"/>
                </a:solidFill>
                <a:latin typeface="Arial" panose="020B0604020202020204" pitchFamily="34" charset="0"/>
              </a:rPr>
              <a:t>Quando mudou?</a:t>
            </a:r>
            <a:endParaRPr lang="pt-BR" b="1" dirty="0"/>
          </a:p>
          <a:p>
            <a:pPr algn="ctr"/>
            <a:r>
              <a:rPr lang="pt-BR" b="1" i="1" dirty="0">
                <a:solidFill>
                  <a:srgbClr val="000000"/>
                </a:solidFill>
                <a:latin typeface="Arial" panose="020B0604020202020204" pitchFamily="34" charset="0"/>
              </a:rPr>
              <a:t>Quem mudou?</a:t>
            </a:r>
            <a:endParaRPr lang="pt-BR" b="1" dirty="0"/>
          </a:p>
          <a:p>
            <a:pPr algn="ctr"/>
            <a:r>
              <a:rPr lang="pt-BR" b="1" i="1" dirty="0">
                <a:solidFill>
                  <a:srgbClr val="000000"/>
                </a:solidFill>
                <a:latin typeface="Arial" panose="020B0604020202020204" pitchFamily="34" charset="0"/>
              </a:rPr>
              <a:t>Por que mudou?</a:t>
            </a:r>
            <a:endParaRPr lang="pt-BR" b="1" dirty="0"/>
          </a:p>
          <a:p>
            <a:pPr algn="ctr"/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r>
              <a:rPr lang="pt-BR" b="1" dirty="0">
                <a:solidFill>
                  <a:srgbClr val="85200C"/>
                </a:solidFill>
                <a:latin typeface="Arial" panose="020B0604020202020204" pitchFamily="34" charset="0"/>
              </a:rPr>
              <a:t>Manter a integridade e rastreabilidade da configuração.</a:t>
            </a:r>
            <a:endParaRPr lang="pt-BR" b="1" dirty="0"/>
          </a:p>
          <a:p>
            <a:r>
              <a:rPr lang="pt-BR" b="1" dirty="0"/>
              <a:t/>
            </a:r>
            <a:br>
              <a:rPr lang="pt-BR" b="1" dirty="0"/>
            </a:b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41471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GIT</a:t>
            </a:r>
            <a:endParaRPr lang="pt-BR" sz="3600" dirty="0"/>
          </a:p>
        </p:txBody>
      </p:sp>
      <p:sp>
        <p:nvSpPr>
          <p:cNvPr id="7" name="Retângulo 6"/>
          <p:cNvSpPr/>
          <p:nvPr/>
        </p:nvSpPr>
        <p:spPr>
          <a:xfrm>
            <a:off x="381801" y="1229951"/>
            <a:ext cx="110241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1F497D"/>
                </a:solidFill>
                <a:latin typeface="Arial" panose="020B0604020202020204" pitchFamily="34" charset="0"/>
              </a:rPr>
              <a:t> Criado </a:t>
            </a:r>
            <a:r>
              <a:rPr lang="pt-BR" b="1" dirty="0">
                <a:solidFill>
                  <a:srgbClr val="1F497D"/>
                </a:solidFill>
                <a:latin typeface="Arial" panose="020B0604020202020204" pitchFamily="34" charset="0"/>
              </a:rPr>
              <a:t>por Linus Torvalds em 2005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1F497D"/>
                </a:solidFill>
                <a:latin typeface="Arial" panose="020B0604020202020204" pitchFamily="34" charset="0"/>
              </a:rPr>
              <a:t> Objetivos</a:t>
            </a:r>
            <a:r>
              <a:rPr lang="pt-BR" b="1" dirty="0">
                <a:solidFill>
                  <a:srgbClr val="1F497D"/>
                </a:solidFill>
                <a:latin typeface="Arial" panose="020B0604020202020204" pitchFamily="34" charset="0"/>
              </a:rPr>
              <a:t>: </a:t>
            </a: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1F497D"/>
                </a:solidFill>
                <a:latin typeface="Arial" panose="020B0604020202020204" pitchFamily="34" charset="0"/>
              </a:rPr>
              <a:t>Velocidade</a:t>
            </a: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1F497D"/>
                </a:solidFill>
                <a:latin typeface="Arial" panose="020B0604020202020204" pitchFamily="34" charset="0"/>
              </a:rPr>
              <a:t>Design simples</a:t>
            </a: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1F497D"/>
                </a:solidFill>
                <a:latin typeface="Arial" panose="020B0604020202020204" pitchFamily="34" charset="0"/>
              </a:rPr>
              <a:t>Suporte robusto a desenvolvimento não linear (milhares de </a:t>
            </a:r>
            <a:r>
              <a:rPr lang="pt-BR" b="1" dirty="0" err="1">
                <a:solidFill>
                  <a:srgbClr val="1F497D"/>
                </a:solidFill>
                <a:latin typeface="Arial" panose="020B0604020202020204" pitchFamily="34" charset="0"/>
              </a:rPr>
              <a:t>branches</a:t>
            </a:r>
            <a:r>
              <a:rPr lang="pt-BR" b="1" dirty="0">
                <a:solidFill>
                  <a:srgbClr val="1F497D"/>
                </a:solidFill>
                <a:latin typeface="Arial" panose="020B0604020202020204" pitchFamily="34" charset="0"/>
              </a:rPr>
              <a:t> paralelos)</a:t>
            </a: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1F497D"/>
                </a:solidFill>
                <a:latin typeface="Arial" panose="020B0604020202020204" pitchFamily="34" charset="0"/>
              </a:rPr>
              <a:t>Totalmente distribuído</a:t>
            </a: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1F497D"/>
                </a:solidFill>
                <a:latin typeface="Arial" panose="020B0604020202020204" pitchFamily="34" charset="0"/>
              </a:rPr>
              <a:t>Capaz de lidar eficientemente com grandes projetos como o </a:t>
            </a:r>
            <a:r>
              <a:rPr lang="pt-BR" b="1" dirty="0" err="1">
                <a:solidFill>
                  <a:srgbClr val="1F497D"/>
                </a:solidFill>
                <a:latin typeface="Arial" panose="020B0604020202020204" pitchFamily="34" charset="0"/>
              </a:rPr>
              <a:t>kernel</a:t>
            </a:r>
            <a:r>
              <a:rPr lang="pt-BR" b="1" dirty="0">
                <a:solidFill>
                  <a:srgbClr val="1F497D"/>
                </a:solidFill>
                <a:latin typeface="Arial" panose="020B0604020202020204" pitchFamily="34" charset="0"/>
              </a:rPr>
              <a:t> do Linux (velocidade e volume de dados)</a:t>
            </a:r>
          </a:p>
          <a:p>
            <a:pPr algn="just"/>
            <a:r>
              <a:rPr lang="pt-BR" b="1" dirty="0"/>
              <a:t/>
            </a:r>
            <a:br>
              <a:rPr lang="pt-BR" b="1" dirty="0"/>
            </a:br>
            <a:endParaRPr lang="pt-BR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13" y="3960845"/>
            <a:ext cx="33051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7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GIT</a:t>
            </a:r>
            <a:endParaRPr lang="pt-BR" sz="3600" dirty="0"/>
          </a:p>
        </p:txBody>
      </p:sp>
      <p:pic>
        <p:nvPicPr>
          <p:cNvPr id="1026" name="Picture 2" descr="https://lh5.googleusercontent.com/sLb5rkmSllDjWzc95MvV1sJFz8JkBepRsXRUbTeUmdKAvjyfG3ncsKeX8usZtJ-sIUMF3S6tOrp5-XX2tOiOV3g5Llqy6xCsXr2YPf_W4iiPiOpzaaL0K6DLUhn_QVEh1j_KWIj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79" y="1641108"/>
            <a:ext cx="3303769" cy="372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lh6.googleusercontent.com/qEy_qtIk5bYNahEFLhUT84JVXmb5Hj6an13JhIBIfSX_xJrXhNsdng1ltGvaxJSDOhAFcSPPaty5PWq3IL4H0EjGHuYOqvs-3aXuTbT5BCkYSi_GsK213zgQYrBoX0Ym3qConQF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115" y="1641108"/>
            <a:ext cx="4762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238071" y="5544772"/>
            <a:ext cx="2454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CSV Distribuído. Ex.: </a:t>
            </a:r>
            <a:r>
              <a:rPr lang="pt-BR" b="1" dirty="0" err="1"/>
              <a:t>Git</a:t>
            </a:r>
            <a:endParaRPr lang="pt-BR" b="1" dirty="0"/>
          </a:p>
        </p:txBody>
      </p:sp>
      <p:sp>
        <p:nvSpPr>
          <p:cNvPr id="5" name="Retângulo 4"/>
          <p:cNvSpPr/>
          <p:nvPr/>
        </p:nvSpPr>
        <p:spPr>
          <a:xfrm>
            <a:off x="8017009" y="5544772"/>
            <a:ext cx="3175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CSV Centralizado. Ex.: CVS, SVN</a:t>
            </a:r>
          </a:p>
        </p:txBody>
      </p:sp>
    </p:spTree>
    <p:extLst>
      <p:ext uri="{BB962C8B-B14F-4D97-AF65-F5344CB8AC3E}">
        <p14:creationId xmlns:p14="http://schemas.microsoft.com/office/powerpoint/2010/main" val="336504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GIT – Noções Básicas</a:t>
            </a:r>
            <a:endParaRPr lang="pt-BR" sz="3600" dirty="0"/>
          </a:p>
        </p:txBody>
      </p:sp>
      <p:sp>
        <p:nvSpPr>
          <p:cNvPr id="3" name="Retângulo 2"/>
          <p:cNvSpPr/>
          <p:nvPr/>
        </p:nvSpPr>
        <p:spPr>
          <a:xfrm>
            <a:off x="300685" y="1079003"/>
            <a:ext cx="5257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Como os outros sistemas tratam as mudanças: Deltas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300685" y="3542589"/>
            <a:ext cx="4332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Como o </a:t>
            </a:r>
            <a:r>
              <a:rPr lang="pt-BR" b="1" dirty="0" err="1"/>
              <a:t>Git</a:t>
            </a:r>
            <a:r>
              <a:rPr lang="pt-BR" b="1" dirty="0"/>
              <a:t> trata uma mudança - Snapshots</a:t>
            </a:r>
          </a:p>
        </p:txBody>
      </p:sp>
      <p:pic>
        <p:nvPicPr>
          <p:cNvPr id="2052" name="Picture 4" descr="https://lh6.googleusercontent.com/nBAUIT0xFKi9obNM1MLg2vI7T58kpZJmkaep7Bo8VXGjhiOUaCNhTLdICAHTq2XMmITjot8ioa84n_ws-daSrQ7PmcsrkO3LHV3itgQoeMIc5Kxg3Wfju4n7qd3Epz6lBtumR4o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5" y="1469578"/>
            <a:ext cx="4445301" cy="198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4735808" y="220402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Lista de mudanças por arquivo</a:t>
            </a:r>
            <a:endParaRPr lang="pt-BR" b="1" dirty="0"/>
          </a:p>
          <a:p>
            <a:r>
              <a:rPr lang="pt-BR" b="1" dirty="0"/>
              <a:t/>
            </a:r>
            <a:br>
              <a:rPr lang="pt-BR" b="1" dirty="0"/>
            </a:br>
            <a:endParaRPr lang="pt-BR" b="1" dirty="0"/>
          </a:p>
        </p:txBody>
      </p:sp>
      <p:sp>
        <p:nvSpPr>
          <p:cNvPr id="7" name="Retângulo 6"/>
          <p:cNvSpPr/>
          <p:nvPr/>
        </p:nvSpPr>
        <p:spPr>
          <a:xfrm>
            <a:off x="5030803" y="460363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Referências do que foi modificado</a:t>
            </a:r>
            <a:endParaRPr lang="pt-BR" b="1" dirty="0"/>
          </a:p>
          <a:p>
            <a:r>
              <a:rPr lang="pt-BR" b="1" dirty="0"/>
              <a:t/>
            </a:r>
            <a:br>
              <a:rPr lang="pt-BR" b="1" dirty="0"/>
            </a:br>
            <a:endParaRPr lang="pt-BR" b="1" dirty="0"/>
          </a:p>
        </p:txBody>
      </p:sp>
      <p:pic>
        <p:nvPicPr>
          <p:cNvPr id="2054" name="Picture 6" descr="https://lh3.googleusercontent.com/mLeNcJZhODNs8MUsCRs8O6KzjYqI7wF9NKnIkk7pFug2aVJ4Y_BHOWGc-EfMft5fnKMHY9TgyHMmpxo8hMyJLt9BZJwFq6Sr7v2j0-x4T89gFvos9gYyJXYfCfonHvhPiZc_t0d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5" y="3883044"/>
            <a:ext cx="47625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8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GIT – Noções Básicas</a:t>
            </a:r>
            <a:endParaRPr lang="pt-BR" sz="3600" dirty="0"/>
          </a:p>
        </p:txBody>
      </p:sp>
      <p:sp>
        <p:nvSpPr>
          <p:cNvPr id="3" name="Retângulo 2"/>
          <p:cNvSpPr/>
          <p:nvPr/>
        </p:nvSpPr>
        <p:spPr>
          <a:xfrm>
            <a:off x="285549" y="1209090"/>
            <a:ext cx="115150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1F497D"/>
                </a:solidFill>
                <a:latin typeface="Arial" panose="020B0604020202020204" pitchFamily="34" charset="0"/>
              </a:rPr>
              <a:t> Quase </a:t>
            </a:r>
            <a:r>
              <a:rPr lang="pt-BR" b="1" dirty="0">
                <a:solidFill>
                  <a:srgbClr val="1F497D"/>
                </a:solidFill>
                <a:latin typeface="Arial" panose="020B0604020202020204" pitchFamily="34" charset="0"/>
              </a:rPr>
              <a:t>Todas Operações São Locais</a:t>
            </a: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F497D"/>
                </a:solidFill>
                <a:latin typeface="Arial" panose="020B0604020202020204" pitchFamily="34" charset="0"/>
              </a:rPr>
              <a:t>Uma vez que você tem todo o histórico do projeto no seu disco local, a maior parte das operações parece ser quase instantânea.</a:t>
            </a: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F497D"/>
                </a:solidFill>
                <a:latin typeface="Arial" panose="020B0604020202020204" pitchFamily="34" charset="0"/>
              </a:rPr>
              <a:t>É possível trabalhar </a:t>
            </a:r>
            <a:r>
              <a:rPr lang="pt-BR" dirty="0" smtClean="0">
                <a:solidFill>
                  <a:srgbClr val="1F497D"/>
                </a:solidFill>
                <a:latin typeface="Arial" panose="020B0604020202020204" pitchFamily="34" charset="0"/>
              </a:rPr>
              <a:t>off-line.</a:t>
            </a:r>
            <a:endParaRPr lang="pt-BR" dirty="0">
              <a:solidFill>
                <a:srgbClr val="1F497D"/>
              </a:solidFill>
              <a:latin typeface="Arial" panose="020B0604020202020204" pitchFamily="34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err="1" smtClean="0">
                <a:solidFill>
                  <a:srgbClr val="1F497D"/>
                </a:solidFill>
                <a:latin typeface="Arial" panose="020B0604020202020204" pitchFamily="34" charset="0"/>
              </a:rPr>
              <a:t>Git</a:t>
            </a:r>
            <a:r>
              <a:rPr lang="pt-BR" b="1" dirty="0" smtClean="0">
                <a:solidFill>
                  <a:srgbClr val="1F497D"/>
                </a:solidFill>
                <a:latin typeface="Arial" panose="020B0604020202020204" pitchFamily="34" charset="0"/>
              </a:rPr>
              <a:t> </a:t>
            </a:r>
            <a:r>
              <a:rPr lang="pt-BR" b="1" dirty="0">
                <a:solidFill>
                  <a:srgbClr val="1F497D"/>
                </a:solidFill>
                <a:latin typeface="Arial" panose="020B0604020202020204" pitchFamily="34" charset="0"/>
              </a:rPr>
              <a:t>Tem Integridade</a:t>
            </a: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F497D"/>
                </a:solidFill>
                <a:latin typeface="Arial" panose="020B0604020202020204" pitchFamily="34" charset="0"/>
              </a:rPr>
              <a:t>Cálculo do </a:t>
            </a:r>
            <a:r>
              <a:rPr lang="pt-BR" dirty="0" err="1">
                <a:solidFill>
                  <a:srgbClr val="1F497D"/>
                </a:solidFill>
                <a:latin typeface="Arial" panose="020B0604020202020204" pitchFamily="34" charset="0"/>
              </a:rPr>
              <a:t>checksum</a:t>
            </a:r>
            <a:r>
              <a:rPr lang="pt-BR" dirty="0">
                <a:solidFill>
                  <a:srgbClr val="1F497D"/>
                </a:solidFill>
                <a:latin typeface="Arial" panose="020B0604020202020204" pitchFamily="34" charset="0"/>
              </a:rPr>
              <a:t> antes do armazenamento de qualquer arquivo</a:t>
            </a: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r>
              <a:rPr lang="pt-BR" b="1" i="1" dirty="0" err="1">
                <a:solidFill>
                  <a:srgbClr val="1F497D"/>
                </a:solidFill>
                <a:latin typeface="Arial" panose="020B0604020202020204" pitchFamily="34" charset="0"/>
              </a:rPr>
              <a:t>hash</a:t>
            </a:r>
            <a:r>
              <a:rPr lang="pt-BR" b="1" i="1" dirty="0">
                <a:solidFill>
                  <a:srgbClr val="1F497D"/>
                </a:solidFill>
                <a:latin typeface="Arial" panose="020B0604020202020204" pitchFamily="34" charset="0"/>
              </a:rPr>
              <a:t> SHA-1</a:t>
            </a:r>
            <a:r>
              <a:rPr lang="pt-BR" dirty="0">
                <a:solidFill>
                  <a:srgbClr val="1F497D"/>
                </a:solidFill>
                <a:latin typeface="Arial" panose="020B0604020202020204" pitchFamily="34" charset="0"/>
              </a:rPr>
              <a:t>, uma </a:t>
            </a:r>
            <a:r>
              <a:rPr lang="pt-BR" dirty="0" err="1">
                <a:solidFill>
                  <a:srgbClr val="1F497D"/>
                </a:solidFill>
                <a:latin typeface="Arial" panose="020B0604020202020204" pitchFamily="34" charset="0"/>
              </a:rPr>
              <a:t>string</a:t>
            </a:r>
            <a:r>
              <a:rPr lang="pt-BR" dirty="0">
                <a:solidFill>
                  <a:srgbClr val="1F497D"/>
                </a:solidFill>
                <a:latin typeface="Arial" panose="020B0604020202020204" pitchFamily="34" charset="0"/>
              </a:rPr>
              <a:t> de 40 caracteres composta de caracteres hexadecimais (0-9 e </a:t>
            </a:r>
            <a:r>
              <a:rPr lang="pt-BR" dirty="0" err="1">
                <a:solidFill>
                  <a:srgbClr val="1F497D"/>
                </a:solidFill>
                <a:latin typeface="Arial" panose="020B0604020202020204" pitchFamily="34" charset="0"/>
              </a:rPr>
              <a:t>a-f</a:t>
            </a:r>
            <a:r>
              <a:rPr lang="pt-BR" dirty="0">
                <a:solidFill>
                  <a:srgbClr val="1F497D"/>
                </a:solidFill>
                <a:latin typeface="Arial" panose="020B0604020202020204" pitchFamily="34" charset="0"/>
              </a:rPr>
              <a:t>) que é calculado a partir do conteúdo de um arquivo ou estrutura de um diretório no </a:t>
            </a:r>
            <a:r>
              <a:rPr lang="pt-BR" dirty="0" err="1">
                <a:solidFill>
                  <a:srgbClr val="1F497D"/>
                </a:solidFill>
                <a:latin typeface="Arial" panose="020B0604020202020204" pitchFamily="34" charset="0"/>
              </a:rPr>
              <a:t>Git</a:t>
            </a:r>
            <a:r>
              <a:rPr lang="pt-BR" dirty="0" smtClean="0">
                <a:solidFill>
                  <a:srgbClr val="1F497D"/>
                </a:solidFill>
                <a:latin typeface="Arial" panose="020B0604020202020204" pitchFamily="34" charset="0"/>
              </a:rPr>
              <a:t>.</a:t>
            </a:r>
            <a:endParaRPr lang="pt-BR" dirty="0">
              <a:solidFill>
                <a:srgbClr val="1F497D"/>
              </a:solidFill>
              <a:latin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13" y="3960845"/>
            <a:ext cx="33051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GIT – Os 3 estados</a:t>
            </a:r>
            <a:endParaRPr lang="pt-BR" sz="3600" dirty="0"/>
          </a:p>
        </p:txBody>
      </p:sp>
      <p:sp>
        <p:nvSpPr>
          <p:cNvPr id="3" name="Retângulo 2"/>
          <p:cNvSpPr/>
          <p:nvPr/>
        </p:nvSpPr>
        <p:spPr>
          <a:xfrm>
            <a:off x="256674" y="1174909"/>
            <a:ext cx="7372292" cy="3518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1F497D"/>
                </a:solidFill>
                <a:latin typeface="Arial" panose="020B0604020202020204" pitchFamily="34" charset="0"/>
              </a:rPr>
              <a:t>Três estados fundamentais: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1F497D"/>
                </a:solidFill>
                <a:latin typeface="Arial" panose="020B0604020202020204" pitchFamily="34" charset="0"/>
              </a:rPr>
              <a:t>Consolidado (</a:t>
            </a:r>
            <a:r>
              <a:rPr lang="pt-BR" sz="2400" dirty="0" err="1">
                <a:solidFill>
                  <a:srgbClr val="1F497D"/>
                </a:solidFill>
                <a:latin typeface="Arial" panose="020B0604020202020204" pitchFamily="34" charset="0"/>
              </a:rPr>
              <a:t>commited</a:t>
            </a:r>
            <a:r>
              <a:rPr lang="pt-BR" sz="2400" dirty="0" smtClean="0">
                <a:solidFill>
                  <a:srgbClr val="1F497D"/>
                </a:solidFill>
                <a:latin typeface="Arial" panose="020B0604020202020204" pitchFamily="34" charset="0"/>
              </a:rPr>
              <a:t>);</a:t>
            </a:r>
            <a:endParaRPr lang="pt-BR" sz="2400" dirty="0">
              <a:solidFill>
                <a:srgbClr val="1F497D"/>
              </a:solidFill>
              <a:latin typeface="Arial" panose="020B060402020202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1F497D"/>
                </a:solidFill>
                <a:latin typeface="Arial" panose="020B0604020202020204" pitchFamily="34" charset="0"/>
              </a:rPr>
              <a:t>Modificado (</a:t>
            </a:r>
            <a:r>
              <a:rPr lang="pt-BR" sz="2400" dirty="0" err="1">
                <a:solidFill>
                  <a:srgbClr val="1F497D"/>
                </a:solidFill>
                <a:latin typeface="Arial" panose="020B0604020202020204" pitchFamily="34" charset="0"/>
              </a:rPr>
              <a:t>modified</a:t>
            </a:r>
            <a:r>
              <a:rPr lang="pt-BR" sz="2400" dirty="0" smtClean="0">
                <a:solidFill>
                  <a:srgbClr val="1F497D"/>
                </a:solidFill>
                <a:latin typeface="Arial" panose="020B0604020202020204" pitchFamily="34" charset="0"/>
              </a:rPr>
              <a:t>);</a:t>
            </a:r>
            <a:endParaRPr lang="pt-BR" sz="2400" dirty="0">
              <a:solidFill>
                <a:srgbClr val="1F497D"/>
              </a:solidFill>
              <a:latin typeface="Arial" panose="020B060402020202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1F497D"/>
                </a:solidFill>
                <a:latin typeface="Arial" panose="020B0604020202020204" pitchFamily="34" charset="0"/>
              </a:rPr>
              <a:t>Preparado (</a:t>
            </a:r>
            <a:r>
              <a:rPr lang="pt-BR" sz="2400" dirty="0" err="1">
                <a:solidFill>
                  <a:srgbClr val="1F497D"/>
                </a:solidFill>
                <a:latin typeface="Arial" panose="020B0604020202020204" pitchFamily="34" charset="0"/>
              </a:rPr>
              <a:t>staged</a:t>
            </a:r>
            <a:r>
              <a:rPr lang="pt-BR" sz="2400" dirty="0" smtClean="0">
                <a:solidFill>
                  <a:srgbClr val="1F497D"/>
                </a:solidFill>
                <a:latin typeface="Arial" panose="020B0604020202020204" pitchFamily="34" charset="0"/>
              </a:rPr>
              <a:t>).</a:t>
            </a:r>
            <a:endParaRPr lang="pt-BR" sz="2400" dirty="0" smtClean="0">
              <a:solidFill>
                <a:srgbClr val="1F497D"/>
              </a:solidFill>
              <a:latin typeface="Arial" panose="020B0604020202020204" pitchFamily="34" charset="0"/>
            </a:endParaRPr>
          </a:p>
          <a:p>
            <a:pPr lvl="1" fontAlgn="base"/>
            <a:endParaRPr lang="pt-BR" sz="2400" b="1" dirty="0">
              <a:solidFill>
                <a:srgbClr val="1F497D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1F497D"/>
                </a:solidFill>
                <a:latin typeface="Arial" panose="020B0604020202020204" pitchFamily="34" charset="0"/>
              </a:rPr>
              <a:t>Três seções principais: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1F497D"/>
                </a:solidFill>
                <a:latin typeface="Arial" panose="020B0604020202020204" pitchFamily="34" charset="0"/>
              </a:rPr>
              <a:t>Diretório do </a:t>
            </a:r>
            <a:r>
              <a:rPr lang="pt-BR" sz="2400" dirty="0" err="1">
                <a:solidFill>
                  <a:srgbClr val="1F497D"/>
                </a:solidFill>
                <a:latin typeface="Arial" panose="020B0604020202020204" pitchFamily="34" charset="0"/>
              </a:rPr>
              <a:t>Git</a:t>
            </a:r>
            <a:r>
              <a:rPr lang="pt-BR" sz="2400" dirty="0">
                <a:solidFill>
                  <a:srgbClr val="1F497D"/>
                </a:solidFill>
                <a:latin typeface="Arial" panose="020B0604020202020204" pitchFamily="34" charset="0"/>
              </a:rPr>
              <a:t> </a:t>
            </a:r>
            <a:r>
              <a:rPr lang="pt-BR" sz="2400" dirty="0" smtClean="0">
                <a:solidFill>
                  <a:srgbClr val="1F497D"/>
                </a:solidFill>
                <a:latin typeface="Arial" panose="020B0604020202020204" pitchFamily="34" charset="0"/>
              </a:rPr>
              <a:t>(</a:t>
            </a:r>
            <a:r>
              <a:rPr lang="pt-BR" sz="2400" dirty="0" err="1">
                <a:solidFill>
                  <a:srgbClr val="1F497D"/>
                </a:solidFill>
                <a:latin typeface="Arial" panose="020B0604020202020204" pitchFamily="34" charset="0"/>
              </a:rPr>
              <a:t>git</a:t>
            </a:r>
            <a:r>
              <a:rPr lang="pt-BR" sz="2400" dirty="0">
                <a:solidFill>
                  <a:srgbClr val="1F497D"/>
                </a:solidFill>
                <a:latin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rgbClr val="1F497D"/>
                </a:solidFill>
                <a:latin typeface="Arial" panose="020B0604020202020204" pitchFamily="34" charset="0"/>
              </a:rPr>
              <a:t>directory</a:t>
            </a:r>
            <a:r>
              <a:rPr lang="pt-BR" sz="2400" dirty="0">
                <a:solidFill>
                  <a:srgbClr val="1F497D"/>
                </a:solidFill>
                <a:latin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rgbClr val="1F497D"/>
                </a:solidFill>
                <a:latin typeface="Arial" panose="020B0604020202020204" pitchFamily="34" charset="0"/>
              </a:rPr>
              <a:t>repository</a:t>
            </a:r>
            <a:r>
              <a:rPr lang="pt-BR" sz="2400" dirty="0" smtClean="0">
                <a:solidFill>
                  <a:srgbClr val="1F497D"/>
                </a:solidFill>
                <a:latin typeface="Arial" panose="020B0604020202020204" pitchFamily="34" charset="0"/>
              </a:rPr>
              <a:t>);</a:t>
            </a:r>
            <a:endParaRPr lang="pt-BR" sz="2400" dirty="0"/>
          </a:p>
          <a:p>
            <a:pPr marL="742950" lvl="1" indent="-285750" fontAlgn="base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1F497D"/>
                </a:solidFill>
                <a:latin typeface="Arial" panose="020B0604020202020204" pitchFamily="34" charset="0"/>
              </a:rPr>
              <a:t>Diretório de trabalho </a:t>
            </a:r>
            <a:r>
              <a:rPr lang="pt-BR" sz="2400" dirty="0" smtClean="0">
                <a:solidFill>
                  <a:srgbClr val="1F497D"/>
                </a:solidFill>
                <a:latin typeface="Arial" panose="020B0604020202020204" pitchFamily="34" charset="0"/>
              </a:rPr>
              <a:t>(</a:t>
            </a:r>
            <a:r>
              <a:rPr lang="pt-BR" sz="2400" dirty="0" err="1">
                <a:solidFill>
                  <a:srgbClr val="1F497D"/>
                </a:solidFill>
                <a:latin typeface="Arial" panose="020B0604020202020204" pitchFamily="34" charset="0"/>
              </a:rPr>
              <a:t>working</a:t>
            </a:r>
            <a:r>
              <a:rPr lang="pt-BR" sz="2400" dirty="0">
                <a:solidFill>
                  <a:srgbClr val="1F497D"/>
                </a:solidFill>
                <a:latin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rgbClr val="1F497D"/>
                </a:solidFill>
                <a:latin typeface="Arial" panose="020B0604020202020204" pitchFamily="34" charset="0"/>
              </a:rPr>
              <a:t>directory</a:t>
            </a:r>
            <a:r>
              <a:rPr lang="pt-BR" sz="2400" dirty="0" smtClean="0">
                <a:solidFill>
                  <a:srgbClr val="1F497D"/>
                </a:solidFill>
                <a:latin typeface="Arial" panose="020B0604020202020204" pitchFamily="34" charset="0"/>
              </a:rPr>
              <a:t>);</a:t>
            </a:r>
            <a:endParaRPr lang="pt-BR" sz="2400" dirty="0"/>
          </a:p>
          <a:p>
            <a:pPr marL="742950" lvl="1" indent="-285750" fontAlgn="base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1F497D"/>
                </a:solidFill>
                <a:latin typeface="Arial" panose="020B0604020202020204" pitchFamily="34" charset="0"/>
              </a:rPr>
              <a:t>Área de preparação </a:t>
            </a:r>
            <a:r>
              <a:rPr lang="pt-BR" sz="2400" dirty="0" smtClean="0">
                <a:solidFill>
                  <a:srgbClr val="1F497D"/>
                </a:solidFill>
                <a:latin typeface="Arial" panose="020B0604020202020204" pitchFamily="34" charset="0"/>
              </a:rPr>
              <a:t>(</a:t>
            </a:r>
            <a:r>
              <a:rPr lang="pt-BR" sz="2400" dirty="0" err="1">
                <a:solidFill>
                  <a:srgbClr val="1F497D"/>
                </a:solidFill>
                <a:latin typeface="Arial" panose="020B0604020202020204" pitchFamily="34" charset="0"/>
              </a:rPr>
              <a:t>staging</a:t>
            </a:r>
            <a:r>
              <a:rPr lang="pt-BR" sz="2400" dirty="0">
                <a:solidFill>
                  <a:srgbClr val="1F497D"/>
                </a:solidFill>
                <a:latin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rgbClr val="1F497D"/>
                </a:solidFill>
                <a:latin typeface="Arial" panose="020B0604020202020204" pitchFamily="34" charset="0"/>
              </a:rPr>
              <a:t>area</a:t>
            </a:r>
            <a:r>
              <a:rPr lang="pt-BR" sz="2400" dirty="0" smtClean="0">
                <a:solidFill>
                  <a:srgbClr val="1F497D"/>
                </a:solidFill>
                <a:latin typeface="Arial" panose="020B0604020202020204" pitchFamily="34" charset="0"/>
              </a:rPr>
              <a:t>).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265" y="4318759"/>
            <a:ext cx="33051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GIT - Workflow</a:t>
            </a:r>
            <a:endParaRPr lang="pt-BR" sz="3600" dirty="0"/>
          </a:p>
        </p:txBody>
      </p:sp>
      <p:sp>
        <p:nvSpPr>
          <p:cNvPr id="3" name="Retângulo 2"/>
          <p:cNvSpPr/>
          <p:nvPr/>
        </p:nvSpPr>
        <p:spPr>
          <a:xfrm>
            <a:off x="242236" y="1192271"/>
            <a:ext cx="117075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buFont typeface="+mj-lt"/>
              <a:buAutoNum type="arabicPeriod"/>
            </a:pPr>
            <a:r>
              <a:rPr lang="pt-BR" b="1" dirty="0" smtClean="0">
                <a:solidFill>
                  <a:srgbClr val="1F497D"/>
                </a:solidFill>
                <a:latin typeface="Arial" panose="020B0604020202020204" pitchFamily="34" charset="0"/>
              </a:rPr>
              <a:t>Você modifica arquivos no seu diretório de trabalho.</a:t>
            </a:r>
          </a:p>
          <a:p>
            <a:pPr algn="just" fontAlgn="base">
              <a:buFont typeface="+mj-lt"/>
              <a:buAutoNum type="arabicPeriod"/>
            </a:pPr>
            <a:r>
              <a:rPr lang="pt-BR" b="1" dirty="0" smtClean="0">
                <a:solidFill>
                  <a:srgbClr val="1F497D"/>
                </a:solidFill>
                <a:latin typeface="Arial" panose="020B0604020202020204" pitchFamily="34" charset="0"/>
              </a:rPr>
              <a:t>Você seleciona os arquivos, adicionando snapshots deles para sua área de preparação.</a:t>
            </a:r>
          </a:p>
          <a:p>
            <a:pPr algn="just" fontAlgn="base">
              <a:buFont typeface="+mj-lt"/>
              <a:buAutoNum type="arabicPeriod"/>
            </a:pPr>
            <a:r>
              <a:rPr lang="pt-BR" b="1" dirty="0" smtClean="0">
                <a:solidFill>
                  <a:srgbClr val="1F497D"/>
                </a:solidFill>
                <a:latin typeface="Arial" panose="020B0604020202020204" pitchFamily="34" charset="0"/>
              </a:rPr>
              <a:t>Você faz um </a:t>
            </a:r>
            <a:r>
              <a:rPr lang="pt-BR" b="1" dirty="0" err="1" smtClean="0">
                <a:solidFill>
                  <a:srgbClr val="1F497D"/>
                </a:solidFill>
                <a:latin typeface="Arial" panose="020B0604020202020204" pitchFamily="34" charset="0"/>
              </a:rPr>
              <a:t>commit</a:t>
            </a:r>
            <a:r>
              <a:rPr lang="pt-BR" b="1" dirty="0" smtClean="0">
                <a:solidFill>
                  <a:srgbClr val="1F497D"/>
                </a:solidFill>
                <a:latin typeface="Arial" panose="020B0604020202020204" pitchFamily="34" charset="0"/>
              </a:rPr>
              <a:t>, que leva os arquivos como eles estão na sua área de preparação e os armazena permanentemente no seu diretório </a:t>
            </a:r>
            <a:r>
              <a:rPr lang="pt-BR" b="1" dirty="0" err="1" smtClean="0">
                <a:solidFill>
                  <a:srgbClr val="1F497D"/>
                </a:solidFill>
                <a:latin typeface="Arial" panose="020B0604020202020204" pitchFamily="34" charset="0"/>
              </a:rPr>
              <a:t>Git</a:t>
            </a:r>
            <a:r>
              <a:rPr lang="pt-BR" b="1" dirty="0" smtClean="0">
                <a:solidFill>
                  <a:srgbClr val="1F497D"/>
                </a:solidFill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pt-BR" b="1" dirty="0" smtClean="0"/>
              <a:t/>
            </a:r>
            <a:br>
              <a:rPr lang="pt-BR" b="1" dirty="0" smtClean="0"/>
            </a:br>
            <a:endParaRPr lang="pt-BR" b="1" dirty="0"/>
          </a:p>
        </p:txBody>
      </p:sp>
      <p:sp>
        <p:nvSpPr>
          <p:cNvPr id="4" name="Retângulo 3"/>
          <p:cNvSpPr/>
          <p:nvPr/>
        </p:nvSpPr>
        <p:spPr>
          <a:xfrm>
            <a:off x="5617945" y="362882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b="1" dirty="0">
                <a:solidFill>
                  <a:srgbClr val="5B0F00"/>
                </a:solidFill>
                <a:latin typeface="Arial" panose="020B0604020202020204" pitchFamily="34" charset="0"/>
              </a:rPr>
              <a:t>Se uma versão particular de um arquivo está no diretório </a:t>
            </a:r>
            <a:r>
              <a:rPr lang="pt-BR" b="1" dirty="0" err="1">
                <a:solidFill>
                  <a:srgbClr val="5B0F00"/>
                </a:solidFill>
                <a:latin typeface="Arial" panose="020B0604020202020204" pitchFamily="34" charset="0"/>
              </a:rPr>
              <a:t>Git</a:t>
            </a:r>
            <a:r>
              <a:rPr lang="pt-BR" b="1" dirty="0">
                <a:solidFill>
                  <a:srgbClr val="5B0F00"/>
                </a:solidFill>
                <a:latin typeface="Arial" panose="020B0604020202020204" pitchFamily="34" charset="0"/>
              </a:rPr>
              <a:t>, é considerada consolidada. Caso seja modificada mas foi adicionada à área de preparação, está preparada. E se foi alterada desde que foi obtida mas não foi preparada, está modificada</a:t>
            </a:r>
            <a:r>
              <a:rPr lang="pt-BR" b="1" dirty="0" smtClean="0">
                <a:solidFill>
                  <a:srgbClr val="5B0F00"/>
                </a:solidFill>
                <a:latin typeface="Arial" panose="020B0604020202020204" pitchFamily="34" charset="0"/>
              </a:rPr>
              <a:t>.</a:t>
            </a:r>
            <a:endParaRPr lang="pt-BR" b="1" dirty="0"/>
          </a:p>
        </p:txBody>
      </p:sp>
      <p:pic>
        <p:nvPicPr>
          <p:cNvPr id="4098" name="Picture 2" descr="https://lh3.googleusercontent.com/uSz3hufLC_jizHYw61ggQRwr6hPsCzRlIh_t8Hky_DmFn4UMw0DrcWPf-EYSfDXxzFQQapSW_Y8tku4ufjsiYQ-32C1vOA4fFC-CJKybw1XIwYOeYXYMhTd1Cft5C76e3W0VzyR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34" y="2541069"/>
            <a:ext cx="3529696" cy="324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39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11936</TotalTime>
  <Words>550</Words>
  <Application>Microsoft Office PowerPoint</Application>
  <PresentationFormat>Widescreen</PresentationFormat>
  <Paragraphs>118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Roboto Bk</vt:lpstr>
      <vt:lpstr>Tema do Office</vt:lpstr>
      <vt:lpstr>Sistemas de Controle de Versão</vt:lpstr>
      <vt:lpstr>Sistemas de Controle de Versões (CSV)</vt:lpstr>
      <vt:lpstr>CSV - Objetivos</vt:lpstr>
      <vt:lpstr>GIT</vt:lpstr>
      <vt:lpstr>GIT</vt:lpstr>
      <vt:lpstr>GIT – Noções Básicas</vt:lpstr>
      <vt:lpstr>GIT – Noções Básicas</vt:lpstr>
      <vt:lpstr>GIT – Os 3 estados</vt:lpstr>
      <vt:lpstr>GIT - Workflow</vt:lpstr>
      <vt:lpstr>GIT - Workflow</vt:lpstr>
      <vt:lpstr>GIT – Comandos Básicos</vt:lpstr>
      <vt:lpstr>GIT – Comandos Básicos</vt:lpstr>
      <vt:lpstr>GIT – Comandos Básicos</vt:lpstr>
      <vt:lpstr>GIT</vt:lpstr>
      <vt:lpstr>GIT</vt:lpstr>
      <vt:lpstr>GIT</vt:lpstr>
      <vt:lpstr>Git x GitHub</vt:lpstr>
      <vt:lpstr>GitHub</vt:lpstr>
      <vt:lpstr>GitHub</vt:lpstr>
      <vt:lpstr>GitHub</vt:lpstr>
      <vt:lpstr>GitHub</vt:lpstr>
      <vt:lpstr>Hands On - Git</vt:lpstr>
      <vt:lpstr>O que Devemos Reter?</vt:lpstr>
      <vt:lpstr>Ata</vt:lpstr>
      <vt:lpstr>Dúvidas ou Sugestões?</vt:lpstr>
      <vt:lpstr>Sistemas de Controle de Versão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Geraldo Gomes da Cruz Júnior</dc:creator>
  <cp:lastModifiedBy>Geraldo Gomes da Cruz Júnior</cp:lastModifiedBy>
  <cp:revision>218</cp:revision>
  <dcterms:created xsi:type="dcterms:W3CDTF">2020-02-15T21:21:03Z</dcterms:created>
  <dcterms:modified xsi:type="dcterms:W3CDTF">2021-09-08T21:05:34Z</dcterms:modified>
</cp:coreProperties>
</file>