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3" r:id="rId3"/>
    <p:sldId id="264" r:id="rId4"/>
    <p:sldId id="262" r:id="rId5"/>
    <p:sldId id="259" r:id="rId6"/>
    <p:sldId id="258"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599" autoAdjust="0"/>
  </p:normalViewPr>
  <p:slideViewPr>
    <p:cSldViewPr snapToGrid="0" showGuides="1">
      <p:cViewPr varScale="1">
        <p:scale>
          <a:sx n="68" d="100"/>
          <a:sy n="68" d="100"/>
        </p:scale>
        <p:origin x="1416" y="72"/>
      </p:cViewPr>
      <p:guideLst>
        <p:guide orient="horz" pos="2160"/>
        <p:guide pos="3840"/>
      </p:guideLst>
    </p:cSldViewPr>
  </p:slideViewPr>
  <p:notesTextViewPr>
    <p:cViewPr>
      <p:scale>
        <a:sx n="1" d="1"/>
        <a:sy n="1" d="1"/>
      </p:scale>
      <p:origin x="0" y="-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699E-3CB9-4123-A488-26BC3FEBD5C9}" type="datetimeFigureOut">
              <a:rPr lang="en-SG" smtClean="0"/>
              <a:t>13/3/2022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68D6B-88AE-4EEE-AAE2-27841E8DDBC9}" type="slidenum">
              <a:rPr lang="en-SG" smtClean="0"/>
              <a:t>‹#›</a:t>
            </a:fld>
            <a:endParaRPr lang="en-SG"/>
          </a:p>
        </p:txBody>
      </p:sp>
    </p:spTree>
    <p:extLst>
      <p:ext uri="{BB962C8B-B14F-4D97-AF65-F5344CB8AC3E}">
        <p14:creationId xmlns:p14="http://schemas.microsoft.com/office/powerpoint/2010/main" val="42391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Good afternoon CEO, my name is Gerald and I am a Data analyst. I was tasked with the objective of finding the right place and people for out marketing team to advertise in as part of our cost cutting initiatives due to the COVID pandemic. Today, I will be presenting my findings to the team.</a:t>
            </a:r>
          </a:p>
        </p:txBody>
      </p:sp>
      <p:sp>
        <p:nvSpPr>
          <p:cNvPr id="4" name="Slide Number Placeholder 3"/>
          <p:cNvSpPr>
            <a:spLocks noGrp="1"/>
          </p:cNvSpPr>
          <p:nvPr>
            <p:ph type="sldNum" sz="quarter" idx="5"/>
          </p:nvPr>
        </p:nvSpPr>
        <p:spPr/>
        <p:txBody>
          <a:bodyPr/>
          <a:lstStyle/>
          <a:p>
            <a:fld id="{FB968D6B-88AE-4EEE-AAE2-27841E8DDBC9}" type="slidenum">
              <a:rPr lang="en-SG" smtClean="0"/>
              <a:t>1</a:t>
            </a:fld>
            <a:endParaRPr lang="en-SG"/>
          </a:p>
        </p:txBody>
      </p:sp>
    </p:spTree>
    <p:extLst>
      <p:ext uri="{BB962C8B-B14F-4D97-AF65-F5344CB8AC3E}">
        <p14:creationId xmlns:p14="http://schemas.microsoft.com/office/powerpoint/2010/main" val="293521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Before starting my analysis, I did a sanity check on my data for any Null values which will potentially affect my results and did not find any in my data set. I moved on to exploratory data analysis  and found of that our customer base are mainly made up of millennials that are 25 to 35 years old with most of them being at 28 year old. They also have a large income annual income range from 30 to 180K per year.</a:t>
            </a:r>
          </a:p>
        </p:txBody>
      </p:sp>
      <p:sp>
        <p:nvSpPr>
          <p:cNvPr id="4" name="Slide Number Placeholder 3"/>
          <p:cNvSpPr>
            <a:spLocks noGrp="1"/>
          </p:cNvSpPr>
          <p:nvPr>
            <p:ph type="sldNum" sz="quarter" idx="5"/>
          </p:nvPr>
        </p:nvSpPr>
        <p:spPr/>
        <p:txBody>
          <a:bodyPr/>
          <a:lstStyle/>
          <a:p>
            <a:fld id="{FB968D6B-88AE-4EEE-AAE2-27841E8DDBC9}" type="slidenum">
              <a:rPr lang="en-SG" smtClean="0"/>
              <a:t>2</a:t>
            </a:fld>
            <a:endParaRPr lang="en-SG"/>
          </a:p>
        </p:txBody>
      </p:sp>
    </p:spTree>
    <p:extLst>
      <p:ext uri="{BB962C8B-B14F-4D97-AF65-F5344CB8AC3E}">
        <p14:creationId xmlns:p14="http://schemas.microsoft.com/office/powerpoint/2010/main" val="1271625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Font typeface="Arial" panose="020B0604020202020204" pitchFamily="34" charset="0"/>
              <a:buNone/>
            </a:pPr>
            <a:r>
              <a:rPr lang="en-SG" dirty="0"/>
              <a:t>Generally our customers have the following profile. They work in the private sector and are non-graduates. They do not have chronic diseases, are not frequent flyer and did not travel abroad before. Most importantly, most of them did not buy travel insurance from our company.</a:t>
            </a:r>
          </a:p>
        </p:txBody>
      </p:sp>
      <p:sp>
        <p:nvSpPr>
          <p:cNvPr id="4" name="Slide Number Placeholder 3"/>
          <p:cNvSpPr>
            <a:spLocks noGrp="1"/>
          </p:cNvSpPr>
          <p:nvPr>
            <p:ph type="sldNum" sz="quarter" idx="5"/>
          </p:nvPr>
        </p:nvSpPr>
        <p:spPr/>
        <p:txBody>
          <a:bodyPr/>
          <a:lstStyle/>
          <a:p>
            <a:fld id="{FB968D6B-88AE-4EEE-AAE2-27841E8DDBC9}" type="slidenum">
              <a:rPr lang="en-SG" smtClean="0"/>
              <a:t>3</a:t>
            </a:fld>
            <a:endParaRPr lang="en-SG"/>
          </a:p>
        </p:txBody>
      </p:sp>
    </p:spTree>
    <p:extLst>
      <p:ext uri="{BB962C8B-B14F-4D97-AF65-F5344CB8AC3E}">
        <p14:creationId xmlns:p14="http://schemas.microsoft.com/office/powerpoint/2010/main" val="112949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Further deep diving into the date between our customers and non-customers, I found out that our customers are </a:t>
            </a:r>
            <a:r>
              <a:rPr lang="en-SG" u="sng" dirty="0"/>
              <a:t>more likely to travel abroad before</a:t>
            </a:r>
            <a:r>
              <a:rPr lang="en-SG" dirty="0"/>
              <a:t> and also they are </a:t>
            </a:r>
            <a:r>
              <a:rPr lang="en-SG" u="sng" dirty="0"/>
              <a:t>more likely to be frequent flyers</a:t>
            </a:r>
            <a:r>
              <a:rPr lang="en-SG" dirty="0"/>
              <a:t>. This can be seen from the graph where 88% customers who travel abroad before and are frequent flyer will buy our travel insurance, as compared to only 24% of our customers who are non-frequent flyer and have not travelled before buying our insurance.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This insight also make it most likely that our advertising team should be targeting customers who are frequent flyer and travel abroad before.</a:t>
            </a:r>
          </a:p>
        </p:txBody>
      </p:sp>
      <p:sp>
        <p:nvSpPr>
          <p:cNvPr id="4" name="Slide Number Placeholder 3"/>
          <p:cNvSpPr>
            <a:spLocks noGrp="1"/>
          </p:cNvSpPr>
          <p:nvPr>
            <p:ph type="sldNum" sz="quarter" idx="5"/>
          </p:nvPr>
        </p:nvSpPr>
        <p:spPr/>
        <p:txBody>
          <a:bodyPr/>
          <a:lstStyle/>
          <a:p>
            <a:fld id="{FB968D6B-88AE-4EEE-AAE2-27841E8DDBC9}" type="slidenum">
              <a:rPr lang="en-SG" smtClean="0"/>
              <a:t>4</a:t>
            </a:fld>
            <a:endParaRPr lang="en-SG"/>
          </a:p>
        </p:txBody>
      </p:sp>
    </p:spTree>
    <p:extLst>
      <p:ext uri="{BB962C8B-B14F-4D97-AF65-F5344CB8AC3E}">
        <p14:creationId xmlns:p14="http://schemas.microsoft.com/office/powerpoint/2010/main" val="139867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find out who will be the right people to advertise to, I will conduct logistic regression to predict whether a customer will buy our travel insurance and subsequently using that results to decide on the customer’s attribute our marketing team should focus on.</a:t>
            </a:r>
          </a:p>
        </p:txBody>
      </p:sp>
      <p:sp>
        <p:nvSpPr>
          <p:cNvPr id="4" name="Slide Number Placeholder 3"/>
          <p:cNvSpPr>
            <a:spLocks noGrp="1"/>
          </p:cNvSpPr>
          <p:nvPr>
            <p:ph type="sldNum" sz="quarter" idx="5"/>
          </p:nvPr>
        </p:nvSpPr>
        <p:spPr/>
        <p:txBody>
          <a:bodyPr/>
          <a:lstStyle/>
          <a:p>
            <a:fld id="{FB968D6B-88AE-4EEE-AAE2-27841E8DDBC9}" type="slidenum">
              <a:rPr lang="en-SG" smtClean="0"/>
              <a:t>5</a:t>
            </a:fld>
            <a:endParaRPr lang="en-SG"/>
          </a:p>
        </p:txBody>
      </p:sp>
    </p:spTree>
    <p:extLst>
      <p:ext uri="{BB962C8B-B14F-4D97-AF65-F5344CB8AC3E}">
        <p14:creationId xmlns:p14="http://schemas.microsoft.com/office/powerpoint/2010/main" val="134701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 will be using logistic regression machine learning model to predict whether a customer will buy our travel insurance given factors such as “Age”, “Employment Type”, “</a:t>
            </a:r>
            <a:r>
              <a:rPr lang="en-SG" dirty="0" err="1"/>
              <a:t>GraduateOrNot</a:t>
            </a:r>
            <a:r>
              <a:rPr lang="en-SG" dirty="0"/>
              <a:t>”, “</a:t>
            </a:r>
            <a:r>
              <a:rPr lang="en-SG" dirty="0" err="1"/>
              <a:t>AnnualIncome</a:t>
            </a:r>
            <a:r>
              <a:rPr lang="en-SG" dirty="0"/>
              <a:t>”, “</a:t>
            </a:r>
            <a:r>
              <a:rPr lang="en-SG" dirty="0" err="1"/>
              <a:t>FamilyMembers</a:t>
            </a:r>
            <a:r>
              <a:rPr lang="en-SG" dirty="0"/>
              <a:t>”, “</a:t>
            </a:r>
            <a:r>
              <a:rPr lang="en-SG" dirty="0" err="1"/>
              <a:t>ChronicDiseases</a:t>
            </a:r>
            <a:r>
              <a:rPr lang="en-SG" dirty="0"/>
              <a:t>”, “</a:t>
            </a:r>
            <a:r>
              <a:rPr lang="en-SG" dirty="0" err="1"/>
              <a:t>FrequentFlyer</a:t>
            </a:r>
            <a:r>
              <a:rPr lang="en-SG" dirty="0"/>
              <a:t>” and “</a:t>
            </a:r>
            <a:r>
              <a:rPr lang="en-SG" dirty="0" err="1"/>
              <a:t>EverTravelledAbroad</a:t>
            </a:r>
            <a:r>
              <a:rPr lang="en-SG"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After the analysis, I will be able to find out the p-value of each factor. This will tell me whether this factor should be what our marketing team be focusing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signs of coefficient values that are found from the analysis will decide the direction of factor that the marketing team should focus on.</a:t>
            </a:r>
          </a:p>
          <a:p>
            <a:endParaRPr lang="en-SG" dirty="0"/>
          </a:p>
        </p:txBody>
      </p:sp>
      <p:sp>
        <p:nvSpPr>
          <p:cNvPr id="4" name="Slide Number Placeholder 3"/>
          <p:cNvSpPr>
            <a:spLocks noGrp="1"/>
          </p:cNvSpPr>
          <p:nvPr>
            <p:ph type="sldNum" sz="quarter" idx="5"/>
          </p:nvPr>
        </p:nvSpPr>
        <p:spPr/>
        <p:txBody>
          <a:bodyPr/>
          <a:lstStyle/>
          <a:p>
            <a:fld id="{FB968D6B-88AE-4EEE-AAE2-27841E8DDBC9}" type="slidenum">
              <a:rPr lang="en-SG" smtClean="0"/>
              <a:t>6</a:t>
            </a:fld>
            <a:endParaRPr lang="en-SG"/>
          </a:p>
        </p:txBody>
      </p:sp>
    </p:spTree>
    <p:extLst>
      <p:ext uri="{BB962C8B-B14F-4D97-AF65-F5344CB8AC3E}">
        <p14:creationId xmlns:p14="http://schemas.microsoft.com/office/powerpoint/2010/main" val="144092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From results, we can see that “Age”, “</a:t>
            </a:r>
            <a:r>
              <a:rPr lang="en-SG" dirty="0" err="1"/>
              <a:t>AnnualIncome</a:t>
            </a:r>
            <a:r>
              <a:rPr lang="en-SG" dirty="0"/>
              <a:t>”, “</a:t>
            </a:r>
            <a:r>
              <a:rPr lang="en-SG" dirty="0" err="1"/>
              <a:t>FamilyMembers</a:t>
            </a:r>
            <a:r>
              <a:rPr lang="en-SG" dirty="0"/>
              <a:t>”,  “</a:t>
            </a:r>
            <a:r>
              <a:rPr lang="en-SG" dirty="0" err="1"/>
              <a:t>GraduateOrNot</a:t>
            </a:r>
            <a:r>
              <a:rPr lang="en-SG" dirty="0"/>
              <a:t>”, “</a:t>
            </a:r>
            <a:r>
              <a:rPr lang="en-SG" dirty="0" err="1"/>
              <a:t>FrequentFlyer</a:t>
            </a:r>
            <a:r>
              <a:rPr lang="en-SG" dirty="0"/>
              <a:t>” and “EvertravelledAbroad”  have p-values &lt;0.05, which means they are significant in determining whether a customer will buy our travel insurance. These are also the customer attributes that the marketing team be focusing on.</a:t>
            </a:r>
          </a:p>
          <a:p>
            <a:endParaRPr lang="en-SG" dirty="0"/>
          </a:p>
        </p:txBody>
      </p:sp>
      <p:sp>
        <p:nvSpPr>
          <p:cNvPr id="4" name="Slide Number Placeholder 3"/>
          <p:cNvSpPr>
            <a:spLocks noGrp="1"/>
          </p:cNvSpPr>
          <p:nvPr>
            <p:ph type="sldNum" sz="quarter" idx="5"/>
          </p:nvPr>
        </p:nvSpPr>
        <p:spPr/>
        <p:txBody>
          <a:bodyPr/>
          <a:lstStyle/>
          <a:p>
            <a:fld id="{FB968D6B-88AE-4EEE-AAE2-27841E8DDBC9}" type="slidenum">
              <a:rPr lang="en-SG" smtClean="0"/>
              <a:t>7</a:t>
            </a:fld>
            <a:endParaRPr lang="en-SG"/>
          </a:p>
        </p:txBody>
      </p:sp>
    </p:spTree>
    <p:extLst>
      <p:ext uri="{BB962C8B-B14F-4D97-AF65-F5344CB8AC3E}">
        <p14:creationId xmlns:p14="http://schemas.microsoft.com/office/powerpoint/2010/main" val="73325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 the graph above, we can see that “EvertravelledAbroad”  has the greatest odds ratio. A high odds ratio the increase in probability that our customer will buy our travel insurance. Therefore, customers who travelled abroad before should be the main group of people our advertising efforts be on.</a:t>
            </a:r>
          </a:p>
          <a:p>
            <a:endParaRPr lang="en-SG" dirty="0"/>
          </a:p>
          <a:p>
            <a:r>
              <a:rPr lang="en-SG" dirty="0"/>
              <a:t>In conclusion, to maximize the chance of a customer buying our travel insurance, we should target our </a:t>
            </a:r>
            <a:r>
              <a:rPr lang="en-US" dirty="0"/>
              <a:t>marketing efforts at people with a </a:t>
            </a:r>
            <a:r>
              <a:rPr lang="en-US" dirty="0">
                <a:solidFill>
                  <a:srgbClr val="00B050"/>
                </a:solidFill>
              </a:rPr>
              <a:t>younger age </a:t>
            </a:r>
            <a:r>
              <a:rPr lang="en-US" dirty="0"/>
              <a:t>that has </a:t>
            </a:r>
            <a:r>
              <a:rPr lang="en-US" dirty="0">
                <a:solidFill>
                  <a:srgbClr val="00B050"/>
                </a:solidFill>
              </a:rPr>
              <a:t>high annual income</a:t>
            </a:r>
            <a:r>
              <a:rPr lang="en-US" dirty="0"/>
              <a:t>. They should preferably </a:t>
            </a:r>
            <a:r>
              <a:rPr lang="en-US" dirty="0">
                <a:solidFill>
                  <a:srgbClr val="00B050"/>
                </a:solidFill>
              </a:rPr>
              <a:t>have more family members</a:t>
            </a:r>
            <a:r>
              <a:rPr lang="en-US" dirty="0"/>
              <a:t> and are </a:t>
            </a:r>
            <a:r>
              <a:rPr lang="en-US" dirty="0">
                <a:solidFill>
                  <a:srgbClr val="00B050"/>
                </a:solidFill>
              </a:rPr>
              <a:t>not graduates</a:t>
            </a:r>
            <a:r>
              <a:rPr lang="en-US" dirty="0"/>
              <a:t>. They should also be </a:t>
            </a:r>
            <a:r>
              <a:rPr lang="en-US" dirty="0">
                <a:solidFill>
                  <a:srgbClr val="00B050"/>
                </a:solidFill>
              </a:rPr>
              <a:t>frequent flyers</a:t>
            </a:r>
            <a:r>
              <a:rPr lang="en-US" dirty="0"/>
              <a:t> that have </a:t>
            </a:r>
            <a:r>
              <a:rPr lang="en-US" dirty="0">
                <a:solidFill>
                  <a:srgbClr val="00B050"/>
                </a:solidFill>
              </a:rPr>
              <a:t>travel abroad before</a:t>
            </a:r>
            <a:r>
              <a:rPr lang="en-US" dirty="0"/>
              <a:t>.</a:t>
            </a:r>
          </a:p>
          <a:p>
            <a:endParaRPr lang="en-US" dirty="0"/>
          </a:p>
          <a:p>
            <a:r>
              <a:rPr lang="en-SG" dirty="0"/>
              <a:t>I’ve come to the end of my presentation and thank you for your time.</a:t>
            </a:r>
          </a:p>
        </p:txBody>
      </p:sp>
      <p:sp>
        <p:nvSpPr>
          <p:cNvPr id="4" name="Slide Number Placeholder 3"/>
          <p:cNvSpPr>
            <a:spLocks noGrp="1"/>
          </p:cNvSpPr>
          <p:nvPr>
            <p:ph type="sldNum" sz="quarter" idx="5"/>
          </p:nvPr>
        </p:nvSpPr>
        <p:spPr/>
        <p:txBody>
          <a:bodyPr/>
          <a:lstStyle/>
          <a:p>
            <a:fld id="{FB968D6B-88AE-4EEE-AAE2-27841E8DDBC9}" type="slidenum">
              <a:rPr lang="en-SG" smtClean="0"/>
              <a:t>8</a:t>
            </a:fld>
            <a:endParaRPr lang="en-SG"/>
          </a:p>
        </p:txBody>
      </p:sp>
    </p:spTree>
    <p:extLst>
      <p:ext uri="{BB962C8B-B14F-4D97-AF65-F5344CB8AC3E}">
        <p14:creationId xmlns:p14="http://schemas.microsoft.com/office/powerpoint/2010/main" val="424173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EC7FED-F6FF-4A2A-B784-56E1CE774187}" type="datetimeFigureOut">
              <a:rPr lang="en-SG" smtClean="0"/>
              <a:t>13/3/2022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54465E2-1E8D-4019-814E-7109DA487573}"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23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C7FED-F6FF-4A2A-B784-56E1CE774187}" type="datetimeFigureOut">
              <a:rPr lang="en-SG" smtClean="0"/>
              <a:t>13/3/2022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54465E2-1E8D-4019-814E-7109DA487573}" type="slidenum">
              <a:rPr lang="en-SG" smtClean="0"/>
              <a:t>‹#›</a:t>
            </a:fld>
            <a:endParaRPr lang="en-SG"/>
          </a:p>
        </p:txBody>
      </p:sp>
    </p:spTree>
    <p:extLst>
      <p:ext uri="{BB962C8B-B14F-4D97-AF65-F5344CB8AC3E}">
        <p14:creationId xmlns:p14="http://schemas.microsoft.com/office/powerpoint/2010/main" val="112415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C7FED-F6FF-4A2A-B784-56E1CE774187}" type="datetimeFigureOut">
              <a:rPr lang="en-SG" smtClean="0"/>
              <a:t>13/3/2022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54465E2-1E8D-4019-814E-7109DA487573}" type="slidenum">
              <a:rPr lang="en-SG" smtClean="0"/>
              <a:t>‹#›</a:t>
            </a:fld>
            <a:endParaRPr lang="en-SG"/>
          </a:p>
        </p:txBody>
      </p:sp>
    </p:spTree>
    <p:extLst>
      <p:ext uri="{BB962C8B-B14F-4D97-AF65-F5344CB8AC3E}">
        <p14:creationId xmlns:p14="http://schemas.microsoft.com/office/powerpoint/2010/main" val="167796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C7FED-F6FF-4A2A-B784-56E1CE774187}" type="datetimeFigureOut">
              <a:rPr lang="en-SG" smtClean="0"/>
              <a:t>13/3/2022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54465E2-1E8D-4019-814E-7109DA487573}" type="slidenum">
              <a:rPr lang="en-SG" smtClean="0"/>
              <a:t>‹#›</a:t>
            </a:fld>
            <a:endParaRPr lang="en-SG"/>
          </a:p>
        </p:txBody>
      </p:sp>
    </p:spTree>
    <p:extLst>
      <p:ext uri="{BB962C8B-B14F-4D97-AF65-F5344CB8AC3E}">
        <p14:creationId xmlns:p14="http://schemas.microsoft.com/office/powerpoint/2010/main" val="400949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C7FED-F6FF-4A2A-B784-56E1CE774187}" type="datetimeFigureOut">
              <a:rPr lang="en-SG" smtClean="0"/>
              <a:t>13/3/2022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54465E2-1E8D-4019-814E-7109DA487573}"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14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C7FED-F6FF-4A2A-B784-56E1CE774187}" type="datetimeFigureOut">
              <a:rPr lang="en-SG" smtClean="0"/>
              <a:t>13/3/2022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54465E2-1E8D-4019-814E-7109DA487573}" type="slidenum">
              <a:rPr lang="en-SG" smtClean="0"/>
              <a:t>‹#›</a:t>
            </a:fld>
            <a:endParaRPr lang="en-SG"/>
          </a:p>
        </p:txBody>
      </p:sp>
    </p:spTree>
    <p:extLst>
      <p:ext uri="{BB962C8B-B14F-4D97-AF65-F5344CB8AC3E}">
        <p14:creationId xmlns:p14="http://schemas.microsoft.com/office/powerpoint/2010/main" val="275930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C7FED-F6FF-4A2A-B784-56E1CE774187}" type="datetimeFigureOut">
              <a:rPr lang="en-SG" smtClean="0"/>
              <a:t>13/3/2022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54465E2-1E8D-4019-814E-7109DA487573}" type="slidenum">
              <a:rPr lang="en-SG" smtClean="0"/>
              <a:t>‹#›</a:t>
            </a:fld>
            <a:endParaRPr lang="en-SG"/>
          </a:p>
        </p:txBody>
      </p:sp>
    </p:spTree>
    <p:extLst>
      <p:ext uri="{BB962C8B-B14F-4D97-AF65-F5344CB8AC3E}">
        <p14:creationId xmlns:p14="http://schemas.microsoft.com/office/powerpoint/2010/main" val="1506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C7FED-F6FF-4A2A-B784-56E1CE774187}" type="datetimeFigureOut">
              <a:rPr lang="en-SG" smtClean="0"/>
              <a:t>13/3/2022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54465E2-1E8D-4019-814E-7109DA487573}" type="slidenum">
              <a:rPr lang="en-SG" smtClean="0"/>
              <a:t>‹#›</a:t>
            </a:fld>
            <a:endParaRPr lang="en-SG"/>
          </a:p>
        </p:txBody>
      </p:sp>
    </p:spTree>
    <p:extLst>
      <p:ext uri="{BB962C8B-B14F-4D97-AF65-F5344CB8AC3E}">
        <p14:creationId xmlns:p14="http://schemas.microsoft.com/office/powerpoint/2010/main" val="219180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EC7FED-F6FF-4A2A-B784-56E1CE774187}" type="datetimeFigureOut">
              <a:rPr lang="en-SG" smtClean="0"/>
              <a:t>13/3/2022</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854465E2-1E8D-4019-814E-7109DA487573}" type="slidenum">
              <a:rPr lang="en-SG" smtClean="0"/>
              <a:t>‹#›</a:t>
            </a:fld>
            <a:endParaRPr lang="en-SG"/>
          </a:p>
        </p:txBody>
      </p:sp>
    </p:spTree>
    <p:extLst>
      <p:ext uri="{BB962C8B-B14F-4D97-AF65-F5344CB8AC3E}">
        <p14:creationId xmlns:p14="http://schemas.microsoft.com/office/powerpoint/2010/main" val="408954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EC7FED-F6FF-4A2A-B784-56E1CE774187}" type="datetimeFigureOut">
              <a:rPr lang="en-SG" smtClean="0"/>
              <a:t>13/3/2022</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4465E2-1E8D-4019-814E-7109DA487573}" type="slidenum">
              <a:rPr lang="en-SG" smtClean="0"/>
              <a:t>‹#›</a:t>
            </a:fld>
            <a:endParaRPr lang="en-SG"/>
          </a:p>
        </p:txBody>
      </p:sp>
    </p:spTree>
    <p:extLst>
      <p:ext uri="{BB962C8B-B14F-4D97-AF65-F5344CB8AC3E}">
        <p14:creationId xmlns:p14="http://schemas.microsoft.com/office/powerpoint/2010/main" val="105751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C7FED-F6FF-4A2A-B784-56E1CE774187}" type="datetimeFigureOut">
              <a:rPr lang="en-SG" smtClean="0"/>
              <a:t>13/3/2022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54465E2-1E8D-4019-814E-7109DA487573}" type="slidenum">
              <a:rPr lang="en-SG" smtClean="0"/>
              <a:t>‹#›</a:t>
            </a:fld>
            <a:endParaRPr lang="en-SG"/>
          </a:p>
        </p:txBody>
      </p:sp>
    </p:spTree>
    <p:extLst>
      <p:ext uri="{BB962C8B-B14F-4D97-AF65-F5344CB8AC3E}">
        <p14:creationId xmlns:p14="http://schemas.microsoft.com/office/powerpoint/2010/main" val="337439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EC7FED-F6FF-4A2A-B784-56E1CE774187}" type="datetimeFigureOut">
              <a:rPr lang="en-SG" smtClean="0"/>
              <a:t>13/3/2022</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4465E2-1E8D-4019-814E-7109DA487573}"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012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C914-555D-4493-9332-A77B9E746A73}"/>
              </a:ext>
            </a:extLst>
          </p:cNvPr>
          <p:cNvSpPr>
            <a:spLocks noGrp="1"/>
          </p:cNvSpPr>
          <p:nvPr>
            <p:ph type="ctrTitle"/>
          </p:nvPr>
        </p:nvSpPr>
        <p:spPr/>
        <p:txBody>
          <a:bodyPr/>
          <a:lstStyle/>
          <a:p>
            <a:r>
              <a:rPr lang="en-US" dirty="0"/>
              <a:t>Case Study Project - Travel Insurance</a:t>
            </a:r>
            <a:endParaRPr lang="en-SG" dirty="0"/>
          </a:p>
        </p:txBody>
      </p:sp>
      <p:sp>
        <p:nvSpPr>
          <p:cNvPr id="3" name="Subtitle 2">
            <a:extLst>
              <a:ext uri="{FF2B5EF4-FFF2-40B4-BE49-F238E27FC236}">
                <a16:creationId xmlns:a16="http://schemas.microsoft.com/office/drawing/2014/main" id="{690B7FB1-EE4E-4D62-944B-40083B81BEA1}"/>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65094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FF01-8877-4E7F-BDCF-9BA0254B8B28}"/>
              </a:ext>
            </a:extLst>
          </p:cNvPr>
          <p:cNvSpPr>
            <a:spLocks noGrp="1"/>
          </p:cNvSpPr>
          <p:nvPr>
            <p:ph type="title"/>
          </p:nvPr>
        </p:nvSpPr>
        <p:spPr/>
        <p:txBody>
          <a:bodyPr/>
          <a:lstStyle/>
          <a:p>
            <a:r>
              <a:rPr lang="en-SG" dirty="0"/>
              <a:t>Exploratory Data Analysis</a:t>
            </a:r>
          </a:p>
        </p:txBody>
      </p:sp>
      <p:sp>
        <p:nvSpPr>
          <p:cNvPr id="3" name="Content Placeholder 2">
            <a:extLst>
              <a:ext uri="{FF2B5EF4-FFF2-40B4-BE49-F238E27FC236}">
                <a16:creationId xmlns:a16="http://schemas.microsoft.com/office/drawing/2014/main" id="{6AE7077A-D5D1-46FA-A77F-8DCA6083913F}"/>
              </a:ext>
            </a:extLst>
          </p:cNvPr>
          <p:cNvSpPr>
            <a:spLocks noGrp="1"/>
          </p:cNvSpPr>
          <p:nvPr>
            <p:ph idx="1"/>
          </p:nvPr>
        </p:nvSpPr>
        <p:spPr>
          <a:xfrm>
            <a:off x="6637867" y="1845734"/>
            <a:ext cx="4517812" cy="4023360"/>
          </a:xfrm>
        </p:spPr>
        <p:txBody>
          <a:bodyPr/>
          <a:lstStyle/>
          <a:p>
            <a:pPr>
              <a:buFont typeface="Wingdings" panose="05000000000000000000" pitchFamily="2" charset="2"/>
              <a:buChar char="§"/>
            </a:pPr>
            <a:r>
              <a:rPr lang="en-SG" dirty="0"/>
              <a:t> No Null values in our dataset</a:t>
            </a:r>
          </a:p>
          <a:p>
            <a:pPr>
              <a:buFont typeface="Wingdings" panose="05000000000000000000" pitchFamily="2" charset="2"/>
              <a:buChar char="§"/>
            </a:pPr>
            <a:endParaRPr lang="en-SG" dirty="0"/>
          </a:p>
          <a:p>
            <a:pPr>
              <a:buFont typeface="Wingdings" panose="05000000000000000000" pitchFamily="2" charset="2"/>
              <a:buChar char="§"/>
            </a:pPr>
            <a:endParaRPr lang="en-SG" dirty="0"/>
          </a:p>
          <a:p>
            <a:pPr>
              <a:buFont typeface="Wingdings" panose="05000000000000000000" pitchFamily="2" charset="2"/>
              <a:buChar char="§"/>
            </a:pPr>
            <a:r>
              <a:rPr lang="en-SG" dirty="0"/>
              <a:t>Our customer base has a narrow age range that is mainly from 25 to 35 years old, with most customers being 28 year old.</a:t>
            </a:r>
          </a:p>
          <a:p>
            <a:pPr>
              <a:buFont typeface="Wingdings" panose="05000000000000000000" pitchFamily="2" charset="2"/>
              <a:buChar char="§"/>
            </a:pPr>
            <a:r>
              <a:rPr lang="en-SG" dirty="0"/>
              <a:t>Our customer base has a large income range that is from 30 to 180K, the distribution also seems to be bimodal with 2 peaks at 75K and 110K respectively.</a:t>
            </a:r>
          </a:p>
          <a:p>
            <a:pPr marL="0" indent="0">
              <a:buNone/>
            </a:pPr>
            <a:endParaRPr lang="en-SG" dirty="0"/>
          </a:p>
          <a:p>
            <a:pPr lvl="1">
              <a:buFont typeface="Wingdings" panose="05000000000000000000" pitchFamily="2" charset="2"/>
              <a:buChar char="§"/>
            </a:pPr>
            <a:endParaRPr lang="en-SG" dirty="0"/>
          </a:p>
        </p:txBody>
      </p:sp>
      <p:pic>
        <p:nvPicPr>
          <p:cNvPr id="5" name="Picture 4">
            <a:extLst>
              <a:ext uri="{FF2B5EF4-FFF2-40B4-BE49-F238E27FC236}">
                <a16:creationId xmlns:a16="http://schemas.microsoft.com/office/drawing/2014/main" id="{7E0A7CBD-BF96-472C-A72D-EBD29CB59133}"/>
              </a:ext>
            </a:extLst>
          </p:cNvPr>
          <p:cNvPicPr>
            <a:picLocks noChangeAspect="1"/>
          </p:cNvPicPr>
          <p:nvPr/>
        </p:nvPicPr>
        <p:blipFill>
          <a:blip r:embed="rId3"/>
          <a:stretch>
            <a:fillRect/>
          </a:stretch>
        </p:blipFill>
        <p:spPr>
          <a:xfrm>
            <a:off x="313754" y="1811438"/>
            <a:ext cx="3381946" cy="1866614"/>
          </a:xfrm>
          <a:prstGeom prst="rect">
            <a:avLst/>
          </a:prstGeom>
        </p:spPr>
      </p:pic>
      <p:pic>
        <p:nvPicPr>
          <p:cNvPr id="7" name="Picture 6">
            <a:extLst>
              <a:ext uri="{FF2B5EF4-FFF2-40B4-BE49-F238E27FC236}">
                <a16:creationId xmlns:a16="http://schemas.microsoft.com/office/drawing/2014/main" id="{8BAD342E-1A6C-4908-859E-868B5F6BE471}"/>
              </a:ext>
            </a:extLst>
          </p:cNvPr>
          <p:cNvPicPr>
            <a:picLocks noChangeAspect="1"/>
          </p:cNvPicPr>
          <p:nvPr/>
        </p:nvPicPr>
        <p:blipFill>
          <a:blip r:embed="rId4"/>
          <a:stretch>
            <a:fillRect/>
          </a:stretch>
        </p:blipFill>
        <p:spPr>
          <a:xfrm>
            <a:off x="0" y="3857414"/>
            <a:ext cx="2972958" cy="2011680"/>
          </a:xfrm>
          <a:prstGeom prst="rect">
            <a:avLst/>
          </a:prstGeom>
        </p:spPr>
      </p:pic>
      <p:pic>
        <p:nvPicPr>
          <p:cNvPr id="9" name="Picture 8">
            <a:extLst>
              <a:ext uri="{FF2B5EF4-FFF2-40B4-BE49-F238E27FC236}">
                <a16:creationId xmlns:a16="http://schemas.microsoft.com/office/drawing/2014/main" id="{480AD632-EED0-404C-828C-BF409585CB7B}"/>
              </a:ext>
            </a:extLst>
          </p:cNvPr>
          <p:cNvPicPr>
            <a:picLocks noChangeAspect="1"/>
          </p:cNvPicPr>
          <p:nvPr/>
        </p:nvPicPr>
        <p:blipFill>
          <a:blip r:embed="rId5"/>
          <a:stretch>
            <a:fillRect/>
          </a:stretch>
        </p:blipFill>
        <p:spPr>
          <a:xfrm>
            <a:off x="2972958" y="3857415"/>
            <a:ext cx="2886601" cy="2011680"/>
          </a:xfrm>
          <a:prstGeom prst="rect">
            <a:avLst/>
          </a:prstGeom>
        </p:spPr>
      </p:pic>
    </p:spTree>
    <p:extLst>
      <p:ext uri="{BB962C8B-B14F-4D97-AF65-F5344CB8AC3E}">
        <p14:creationId xmlns:p14="http://schemas.microsoft.com/office/powerpoint/2010/main" val="10104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FF01-8877-4E7F-BDCF-9BA0254B8B28}"/>
              </a:ext>
            </a:extLst>
          </p:cNvPr>
          <p:cNvSpPr>
            <a:spLocks noGrp="1"/>
          </p:cNvSpPr>
          <p:nvPr>
            <p:ph type="title"/>
          </p:nvPr>
        </p:nvSpPr>
        <p:spPr/>
        <p:txBody>
          <a:bodyPr/>
          <a:lstStyle/>
          <a:p>
            <a:r>
              <a:rPr lang="en-SG" dirty="0"/>
              <a:t>Exploratory Data Analysis</a:t>
            </a:r>
          </a:p>
        </p:txBody>
      </p:sp>
      <p:sp>
        <p:nvSpPr>
          <p:cNvPr id="3" name="Content Placeholder 2">
            <a:extLst>
              <a:ext uri="{FF2B5EF4-FFF2-40B4-BE49-F238E27FC236}">
                <a16:creationId xmlns:a16="http://schemas.microsoft.com/office/drawing/2014/main" id="{6AE7077A-D5D1-46FA-A77F-8DCA6083913F}"/>
              </a:ext>
            </a:extLst>
          </p:cNvPr>
          <p:cNvSpPr>
            <a:spLocks noGrp="1"/>
          </p:cNvSpPr>
          <p:nvPr>
            <p:ph idx="1"/>
          </p:nvPr>
        </p:nvSpPr>
        <p:spPr>
          <a:xfrm>
            <a:off x="6430608" y="4007855"/>
            <a:ext cx="4461678" cy="1732363"/>
          </a:xfrm>
        </p:spPr>
        <p:txBody>
          <a:bodyPr>
            <a:normAutofit fontScale="92500" lnSpcReduction="20000"/>
          </a:bodyPr>
          <a:lstStyle/>
          <a:p>
            <a:pPr marL="0" indent="0">
              <a:buNone/>
            </a:pPr>
            <a:r>
              <a:rPr lang="en-SG" dirty="0"/>
              <a:t>Customers profile:</a:t>
            </a:r>
          </a:p>
          <a:p>
            <a:pPr>
              <a:spcBef>
                <a:spcPts val="0"/>
              </a:spcBef>
              <a:buFont typeface="Arial" panose="020B0604020202020204" pitchFamily="34" charset="0"/>
              <a:buChar char="•"/>
            </a:pPr>
            <a:r>
              <a:rPr lang="en-SG" dirty="0"/>
              <a:t> Works in private sector</a:t>
            </a:r>
          </a:p>
          <a:p>
            <a:pPr>
              <a:spcBef>
                <a:spcPts val="0"/>
              </a:spcBef>
              <a:buFont typeface="Arial" panose="020B0604020202020204" pitchFamily="34" charset="0"/>
              <a:buChar char="•"/>
            </a:pPr>
            <a:r>
              <a:rPr lang="en-SG" dirty="0"/>
              <a:t> Non-graduates</a:t>
            </a:r>
          </a:p>
          <a:p>
            <a:pPr>
              <a:spcBef>
                <a:spcPts val="0"/>
              </a:spcBef>
              <a:buFont typeface="Arial" panose="020B0604020202020204" pitchFamily="34" charset="0"/>
              <a:buChar char="•"/>
            </a:pPr>
            <a:r>
              <a:rPr lang="en-SG" dirty="0"/>
              <a:t> Do not have chronic diseases</a:t>
            </a:r>
          </a:p>
          <a:p>
            <a:pPr>
              <a:spcBef>
                <a:spcPts val="0"/>
              </a:spcBef>
              <a:buFont typeface="Arial" panose="020B0604020202020204" pitchFamily="34" charset="0"/>
              <a:buChar char="•"/>
            </a:pPr>
            <a:r>
              <a:rPr lang="en-SG" dirty="0"/>
              <a:t> Not frequent flyer</a:t>
            </a:r>
          </a:p>
          <a:p>
            <a:pPr>
              <a:spcBef>
                <a:spcPts val="0"/>
              </a:spcBef>
              <a:buFont typeface="Arial" panose="020B0604020202020204" pitchFamily="34" charset="0"/>
              <a:buChar char="•"/>
            </a:pPr>
            <a:r>
              <a:rPr lang="en-SG" dirty="0"/>
              <a:t> Did not travel abroad before</a:t>
            </a:r>
          </a:p>
          <a:p>
            <a:pPr>
              <a:spcBef>
                <a:spcPts val="0"/>
              </a:spcBef>
              <a:buFont typeface="Arial" panose="020B0604020202020204" pitchFamily="34" charset="0"/>
              <a:buChar char="•"/>
            </a:pPr>
            <a:r>
              <a:rPr lang="en-SG" dirty="0"/>
              <a:t> Did not buy travel insurance</a:t>
            </a:r>
          </a:p>
          <a:p>
            <a:pPr>
              <a:buFont typeface="Arial" panose="020B0604020202020204" pitchFamily="34" charset="0"/>
              <a:buChar char="•"/>
            </a:pPr>
            <a:endParaRPr lang="en-SG" dirty="0"/>
          </a:p>
          <a:p>
            <a:pPr>
              <a:buFont typeface="Wingdings" panose="05000000000000000000" pitchFamily="2" charset="2"/>
              <a:buChar char="§"/>
            </a:pPr>
            <a:endParaRPr lang="en-SG" dirty="0"/>
          </a:p>
          <a:p>
            <a:pPr lvl="1">
              <a:buFont typeface="Wingdings" panose="05000000000000000000" pitchFamily="2" charset="2"/>
              <a:buChar char="§"/>
            </a:pPr>
            <a:endParaRPr lang="en-SG" dirty="0"/>
          </a:p>
        </p:txBody>
      </p:sp>
      <p:pic>
        <p:nvPicPr>
          <p:cNvPr id="6" name="Picture 5">
            <a:extLst>
              <a:ext uri="{FF2B5EF4-FFF2-40B4-BE49-F238E27FC236}">
                <a16:creationId xmlns:a16="http://schemas.microsoft.com/office/drawing/2014/main" id="{4CB6619F-B316-421E-9FC6-7DC965FAB9F2}"/>
              </a:ext>
            </a:extLst>
          </p:cNvPr>
          <p:cNvPicPr>
            <a:picLocks noChangeAspect="1"/>
          </p:cNvPicPr>
          <p:nvPr/>
        </p:nvPicPr>
        <p:blipFill>
          <a:blip r:embed="rId3"/>
          <a:stretch>
            <a:fillRect/>
          </a:stretch>
        </p:blipFill>
        <p:spPr>
          <a:xfrm>
            <a:off x="30809" y="1766992"/>
            <a:ext cx="2984875" cy="2039235"/>
          </a:xfrm>
          <a:prstGeom prst="rect">
            <a:avLst/>
          </a:prstGeom>
        </p:spPr>
      </p:pic>
      <p:pic>
        <p:nvPicPr>
          <p:cNvPr id="9" name="Picture 8">
            <a:extLst>
              <a:ext uri="{FF2B5EF4-FFF2-40B4-BE49-F238E27FC236}">
                <a16:creationId xmlns:a16="http://schemas.microsoft.com/office/drawing/2014/main" id="{1964336F-6F39-411F-A8F4-2A33D72F93F4}"/>
              </a:ext>
            </a:extLst>
          </p:cNvPr>
          <p:cNvPicPr>
            <a:picLocks noChangeAspect="1"/>
          </p:cNvPicPr>
          <p:nvPr/>
        </p:nvPicPr>
        <p:blipFill>
          <a:blip r:embed="rId4"/>
          <a:stretch>
            <a:fillRect/>
          </a:stretch>
        </p:blipFill>
        <p:spPr>
          <a:xfrm>
            <a:off x="3015684" y="1756552"/>
            <a:ext cx="3045865" cy="2039235"/>
          </a:xfrm>
          <a:prstGeom prst="rect">
            <a:avLst/>
          </a:prstGeom>
        </p:spPr>
      </p:pic>
      <p:pic>
        <p:nvPicPr>
          <p:cNvPr id="11" name="Picture 10">
            <a:extLst>
              <a:ext uri="{FF2B5EF4-FFF2-40B4-BE49-F238E27FC236}">
                <a16:creationId xmlns:a16="http://schemas.microsoft.com/office/drawing/2014/main" id="{378BE757-635E-4D3E-A6E9-96F17AFD5B2B}"/>
              </a:ext>
            </a:extLst>
          </p:cNvPr>
          <p:cNvPicPr>
            <a:picLocks noChangeAspect="1"/>
          </p:cNvPicPr>
          <p:nvPr/>
        </p:nvPicPr>
        <p:blipFill>
          <a:blip r:embed="rId5"/>
          <a:stretch>
            <a:fillRect/>
          </a:stretch>
        </p:blipFill>
        <p:spPr>
          <a:xfrm>
            <a:off x="6109299" y="1766992"/>
            <a:ext cx="2875152" cy="1929055"/>
          </a:xfrm>
          <a:prstGeom prst="rect">
            <a:avLst/>
          </a:prstGeom>
        </p:spPr>
      </p:pic>
      <p:pic>
        <p:nvPicPr>
          <p:cNvPr id="13" name="Picture 12">
            <a:extLst>
              <a:ext uri="{FF2B5EF4-FFF2-40B4-BE49-F238E27FC236}">
                <a16:creationId xmlns:a16="http://schemas.microsoft.com/office/drawing/2014/main" id="{BF8A56E1-5465-4AE7-817B-9C3BF6C9350E}"/>
              </a:ext>
            </a:extLst>
          </p:cNvPr>
          <p:cNvPicPr>
            <a:picLocks noChangeAspect="1"/>
          </p:cNvPicPr>
          <p:nvPr/>
        </p:nvPicPr>
        <p:blipFill>
          <a:blip r:embed="rId6"/>
          <a:stretch>
            <a:fillRect/>
          </a:stretch>
        </p:blipFill>
        <p:spPr>
          <a:xfrm>
            <a:off x="8984451" y="1766992"/>
            <a:ext cx="3059397" cy="1999163"/>
          </a:xfrm>
          <a:prstGeom prst="rect">
            <a:avLst/>
          </a:prstGeom>
        </p:spPr>
      </p:pic>
      <p:pic>
        <p:nvPicPr>
          <p:cNvPr id="15" name="Picture 14">
            <a:extLst>
              <a:ext uri="{FF2B5EF4-FFF2-40B4-BE49-F238E27FC236}">
                <a16:creationId xmlns:a16="http://schemas.microsoft.com/office/drawing/2014/main" id="{6F3CDA80-744B-49F8-90E3-0C060B9F0D85}"/>
              </a:ext>
            </a:extLst>
          </p:cNvPr>
          <p:cNvPicPr>
            <a:picLocks noChangeAspect="1"/>
          </p:cNvPicPr>
          <p:nvPr/>
        </p:nvPicPr>
        <p:blipFill>
          <a:blip r:embed="rId7"/>
          <a:stretch>
            <a:fillRect/>
          </a:stretch>
        </p:blipFill>
        <p:spPr>
          <a:xfrm>
            <a:off x="0" y="3816667"/>
            <a:ext cx="2983970" cy="1923551"/>
          </a:xfrm>
          <a:prstGeom prst="rect">
            <a:avLst/>
          </a:prstGeom>
        </p:spPr>
      </p:pic>
      <p:pic>
        <p:nvPicPr>
          <p:cNvPr id="17" name="Picture 16">
            <a:extLst>
              <a:ext uri="{FF2B5EF4-FFF2-40B4-BE49-F238E27FC236}">
                <a16:creationId xmlns:a16="http://schemas.microsoft.com/office/drawing/2014/main" id="{AB05A6EB-5BA2-4AD8-970D-4B6D4AA0D41F}"/>
              </a:ext>
            </a:extLst>
          </p:cNvPr>
          <p:cNvPicPr>
            <a:picLocks noChangeAspect="1"/>
          </p:cNvPicPr>
          <p:nvPr/>
        </p:nvPicPr>
        <p:blipFill>
          <a:blip r:embed="rId8"/>
          <a:stretch>
            <a:fillRect/>
          </a:stretch>
        </p:blipFill>
        <p:spPr>
          <a:xfrm>
            <a:off x="3050136" y="3769291"/>
            <a:ext cx="3314306" cy="2148910"/>
          </a:xfrm>
          <a:prstGeom prst="rect">
            <a:avLst/>
          </a:prstGeom>
        </p:spPr>
      </p:pic>
    </p:spTree>
    <p:extLst>
      <p:ext uri="{BB962C8B-B14F-4D97-AF65-F5344CB8AC3E}">
        <p14:creationId xmlns:p14="http://schemas.microsoft.com/office/powerpoint/2010/main" val="109483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8DB3-DEEA-4EBD-8124-A6B250879097}"/>
              </a:ext>
            </a:extLst>
          </p:cNvPr>
          <p:cNvSpPr>
            <a:spLocks noGrp="1"/>
          </p:cNvSpPr>
          <p:nvPr>
            <p:ph type="title"/>
          </p:nvPr>
        </p:nvSpPr>
        <p:spPr/>
        <p:txBody>
          <a:bodyPr>
            <a:noAutofit/>
          </a:bodyPr>
          <a:lstStyle/>
          <a:p>
            <a:r>
              <a:rPr lang="en-US" sz="3200" dirty="0"/>
              <a:t>Differences in</a:t>
            </a:r>
            <a:br>
              <a:rPr lang="en-US" sz="3200" dirty="0"/>
            </a:br>
            <a:r>
              <a:rPr lang="en-US" sz="3200" dirty="0"/>
              <a:t>the travel habits between customers and non-customers</a:t>
            </a:r>
            <a:endParaRPr lang="en-SG" sz="3200" dirty="0"/>
          </a:p>
        </p:txBody>
      </p:sp>
      <p:sp>
        <p:nvSpPr>
          <p:cNvPr id="3" name="Content Placeholder 2">
            <a:extLst>
              <a:ext uri="{FF2B5EF4-FFF2-40B4-BE49-F238E27FC236}">
                <a16:creationId xmlns:a16="http://schemas.microsoft.com/office/drawing/2014/main" id="{4E5BA8E3-15CD-41F2-A6C5-859293E16932}"/>
              </a:ext>
            </a:extLst>
          </p:cNvPr>
          <p:cNvSpPr>
            <a:spLocks noGrp="1"/>
          </p:cNvSpPr>
          <p:nvPr>
            <p:ph idx="1"/>
          </p:nvPr>
        </p:nvSpPr>
        <p:spPr>
          <a:xfrm>
            <a:off x="6096000" y="1845734"/>
            <a:ext cx="5059680" cy="4023360"/>
          </a:xfrm>
        </p:spPr>
        <p:txBody>
          <a:bodyPr/>
          <a:lstStyle/>
          <a:p>
            <a:r>
              <a:rPr lang="en-SG" dirty="0"/>
              <a:t>Between customers and non-customers, we can see that our customers are </a:t>
            </a:r>
            <a:r>
              <a:rPr lang="en-SG" u="sng" dirty="0"/>
              <a:t>more likely to travel abroad before</a:t>
            </a:r>
            <a:r>
              <a:rPr lang="en-SG" dirty="0"/>
              <a:t> and also they are </a:t>
            </a:r>
            <a:r>
              <a:rPr lang="en-SG" u="sng" dirty="0"/>
              <a:t>more likely to be frequent flyers</a:t>
            </a:r>
            <a:r>
              <a:rPr lang="en-SG" dirty="0"/>
              <a:t>.</a:t>
            </a:r>
          </a:p>
          <a:p>
            <a:endParaRPr lang="en-SG" dirty="0"/>
          </a:p>
          <a:p>
            <a:r>
              <a:rPr lang="en-SG" dirty="0"/>
              <a:t>This is most likely the customers our advertising team should be targeting on.</a:t>
            </a:r>
          </a:p>
          <a:p>
            <a:endParaRPr lang="en-SG" dirty="0"/>
          </a:p>
          <a:p>
            <a:endParaRPr lang="en-SG" dirty="0"/>
          </a:p>
        </p:txBody>
      </p:sp>
      <p:pic>
        <p:nvPicPr>
          <p:cNvPr id="7" name="Picture 6">
            <a:extLst>
              <a:ext uri="{FF2B5EF4-FFF2-40B4-BE49-F238E27FC236}">
                <a16:creationId xmlns:a16="http://schemas.microsoft.com/office/drawing/2014/main" id="{C125433C-FD14-4420-8E82-8E23B4D04C6D}"/>
              </a:ext>
            </a:extLst>
          </p:cNvPr>
          <p:cNvPicPr>
            <a:picLocks noChangeAspect="1"/>
          </p:cNvPicPr>
          <p:nvPr/>
        </p:nvPicPr>
        <p:blipFill>
          <a:blip r:embed="rId3"/>
          <a:stretch>
            <a:fillRect/>
          </a:stretch>
        </p:blipFill>
        <p:spPr>
          <a:xfrm>
            <a:off x="1097280" y="1881689"/>
            <a:ext cx="4420217" cy="3238952"/>
          </a:xfrm>
          <a:prstGeom prst="rect">
            <a:avLst/>
          </a:prstGeom>
        </p:spPr>
      </p:pic>
    </p:spTree>
    <p:extLst>
      <p:ext uri="{BB962C8B-B14F-4D97-AF65-F5344CB8AC3E}">
        <p14:creationId xmlns:p14="http://schemas.microsoft.com/office/powerpoint/2010/main" val="405308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429F-6970-42C4-888E-9EAC293D10FA}"/>
              </a:ext>
            </a:extLst>
          </p:cNvPr>
          <p:cNvSpPr>
            <a:spLocks noGrp="1"/>
          </p:cNvSpPr>
          <p:nvPr>
            <p:ph type="title"/>
          </p:nvPr>
        </p:nvSpPr>
        <p:spPr/>
        <p:txBody>
          <a:bodyPr>
            <a:normAutofit/>
          </a:bodyPr>
          <a:lstStyle/>
          <a:p>
            <a:r>
              <a:rPr lang="en-SG" dirty="0"/>
              <a:t>Finding out the right people to advertise</a:t>
            </a:r>
          </a:p>
        </p:txBody>
      </p:sp>
      <p:sp>
        <p:nvSpPr>
          <p:cNvPr id="3" name="Text Placeholder 2">
            <a:extLst>
              <a:ext uri="{FF2B5EF4-FFF2-40B4-BE49-F238E27FC236}">
                <a16:creationId xmlns:a16="http://schemas.microsoft.com/office/drawing/2014/main" id="{DFD2ED27-08CC-4FC3-81FA-E50D04BD0B22}"/>
              </a:ext>
            </a:extLst>
          </p:cNvPr>
          <p:cNvSpPr>
            <a:spLocks noGrp="1"/>
          </p:cNvSpPr>
          <p:nvPr>
            <p:ph type="body" idx="1"/>
          </p:nvPr>
        </p:nvSpPr>
        <p:spPr/>
        <p:txBody>
          <a:bodyPr/>
          <a:lstStyle/>
          <a:p>
            <a:r>
              <a:rPr lang="en-SG" dirty="0"/>
              <a:t>logistic regression on data set Using </a:t>
            </a:r>
            <a:r>
              <a:rPr lang="en-SG" dirty="0" err="1"/>
              <a:t>statsmodel</a:t>
            </a:r>
            <a:r>
              <a:rPr lang="en-SG" dirty="0"/>
              <a:t> package</a:t>
            </a:r>
          </a:p>
        </p:txBody>
      </p:sp>
    </p:spTree>
    <p:extLst>
      <p:ext uri="{BB962C8B-B14F-4D97-AF65-F5344CB8AC3E}">
        <p14:creationId xmlns:p14="http://schemas.microsoft.com/office/powerpoint/2010/main" val="86623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F70E-8DA6-48AF-93DD-0FB9A832A03A}"/>
              </a:ext>
            </a:extLst>
          </p:cNvPr>
          <p:cNvSpPr>
            <a:spLocks noGrp="1"/>
          </p:cNvSpPr>
          <p:nvPr>
            <p:ph type="title"/>
          </p:nvPr>
        </p:nvSpPr>
        <p:spPr/>
        <p:txBody>
          <a:bodyPr/>
          <a:lstStyle/>
          <a:p>
            <a:r>
              <a:rPr lang="en-SG" dirty="0"/>
              <a:t>Logistic Regression</a:t>
            </a:r>
          </a:p>
        </p:txBody>
      </p:sp>
      <p:sp>
        <p:nvSpPr>
          <p:cNvPr id="3" name="Content Placeholder 2">
            <a:extLst>
              <a:ext uri="{FF2B5EF4-FFF2-40B4-BE49-F238E27FC236}">
                <a16:creationId xmlns:a16="http://schemas.microsoft.com/office/drawing/2014/main" id="{599670F2-7BB9-4A69-BB6A-996F559EA9DF}"/>
              </a:ext>
            </a:extLst>
          </p:cNvPr>
          <p:cNvSpPr>
            <a:spLocks noGrp="1"/>
          </p:cNvSpPr>
          <p:nvPr>
            <p:ph idx="1"/>
          </p:nvPr>
        </p:nvSpPr>
        <p:spPr/>
        <p:txBody>
          <a:bodyPr/>
          <a:lstStyle/>
          <a:p>
            <a:pPr>
              <a:buFont typeface="Wingdings" panose="05000000000000000000" pitchFamily="2" charset="2"/>
              <a:buChar char="§"/>
            </a:pPr>
            <a:r>
              <a:rPr lang="en-SG" dirty="0"/>
              <a:t> To predict whether a customer will buy “</a:t>
            </a:r>
            <a:r>
              <a:rPr lang="en-SG" dirty="0" err="1"/>
              <a:t>TravelInsurance</a:t>
            </a:r>
            <a:r>
              <a:rPr lang="en-SG" dirty="0"/>
              <a:t>”(Objective)</a:t>
            </a:r>
          </a:p>
          <a:p>
            <a:pPr>
              <a:buFont typeface="Wingdings" panose="05000000000000000000" pitchFamily="2" charset="2"/>
              <a:buChar char="§"/>
            </a:pPr>
            <a:r>
              <a:rPr lang="en-SG" dirty="0"/>
              <a:t> Based on factors such as “Age”, “Employment Type”, “</a:t>
            </a:r>
            <a:r>
              <a:rPr lang="en-SG" dirty="0" err="1"/>
              <a:t>GraduateOrNot</a:t>
            </a:r>
            <a:r>
              <a:rPr lang="en-SG" dirty="0"/>
              <a:t>”, “</a:t>
            </a:r>
            <a:r>
              <a:rPr lang="en-SG" dirty="0" err="1"/>
              <a:t>AnnualIncome</a:t>
            </a:r>
            <a:r>
              <a:rPr lang="en-SG" dirty="0"/>
              <a:t>”, “</a:t>
            </a:r>
            <a:r>
              <a:rPr lang="en-SG" dirty="0" err="1"/>
              <a:t>FamilyMembers</a:t>
            </a:r>
            <a:r>
              <a:rPr lang="en-SG" dirty="0"/>
              <a:t>”, “</a:t>
            </a:r>
            <a:r>
              <a:rPr lang="en-SG" dirty="0" err="1"/>
              <a:t>ChronicDiseases</a:t>
            </a:r>
            <a:r>
              <a:rPr lang="en-SG" dirty="0"/>
              <a:t>”, “</a:t>
            </a:r>
            <a:r>
              <a:rPr lang="en-SG" dirty="0" err="1"/>
              <a:t>FrequentFlyer</a:t>
            </a:r>
            <a:r>
              <a:rPr lang="en-SG" dirty="0"/>
              <a:t>” and “</a:t>
            </a:r>
            <a:r>
              <a:rPr lang="en-SG" dirty="0" err="1"/>
              <a:t>EverTravelledAbroad</a:t>
            </a:r>
            <a:r>
              <a:rPr lang="en-SG" dirty="0"/>
              <a:t>”</a:t>
            </a:r>
          </a:p>
          <a:p>
            <a:pPr>
              <a:buFont typeface="Wingdings" panose="05000000000000000000" pitchFamily="2" charset="2"/>
              <a:buChar char="§"/>
            </a:pPr>
            <a:r>
              <a:rPr lang="en-SG" dirty="0"/>
              <a:t> Summary page from logistics regression results will give both the p-value and </a:t>
            </a:r>
            <a:r>
              <a:rPr lang="en-SG" dirty="0" err="1"/>
              <a:t>coef</a:t>
            </a:r>
            <a:endParaRPr lang="en-SG" dirty="0"/>
          </a:p>
          <a:p>
            <a:pPr lvl="1">
              <a:buFont typeface="Wingdings" panose="05000000000000000000" pitchFamily="2" charset="2"/>
              <a:buChar char="§"/>
            </a:pPr>
            <a:r>
              <a:rPr lang="en-SG" dirty="0"/>
              <a:t>p-value : probability that the relationship between factors and objective is a result of random chance</a:t>
            </a:r>
          </a:p>
          <a:p>
            <a:pPr lvl="1">
              <a:buFont typeface="Wingdings" panose="05000000000000000000" pitchFamily="2" charset="2"/>
              <a:buChar char="§"/>
            </a:pPr>
            <a:r>
              <a:rPr lang="en-SG" dirty="0" err="1"/>
              <a:t>Coef</a:t>
            </a:r>
            <a:r>
              <a:rPr lang="en-SG" dirty="0"/>
              <a:t>: can be used to find odds ratio which shows the increase in probability of a customer buying our travel insurance for a given factor</a:t>
            </a:r>
          </a:p>
        </p:txBody>
      </p:sp>
    </p:spTree>
    <p:extLst>
      <p:ext uri="{BB962C8B-B14F-4D97-AF65-F5344CB8AC3E}">
        <p14:creationId xmlns:p14="http://schemas.microsoft.com/office/powerpoint/2010/main" val="417933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7E67-92F2-4A81-9C10-297CE071F612}"/>
              </a:ext>
            </a:extLst>
          </p:cNvPr>
          <p:cNvSpPr>
            <a:spLocks noGrp="1"/>
          </p:cNvSpPr>
          <p:nvPr>
            <p:ph type="title"/>
          </p:nvPr>
        </p:nvSpPr>
        <p:spPr/>
        <p:txBody>
          <a:bodyPr/>
          <a:lstStyle/>
          <a:p>
            <a:r>
              <a:rPr lang="en-SG" dirty="0"/>
              <a:t>Summary Results</a:t>
            </a:r>
          </a:p>
        </p:txBody>
      </p:sp>
      <p:sp>
        <p:nvSpPr>
          <p:cNvPr id="8" name="Content Placeholder 7">
            <a:extLst>
              <a:ext uri="{FF2B5EF4-FFF2-40B4-BE49-F238E27FC236}">
                <a16:creationId xmlns:a16="http://schemas.microsoft.com/office/drawing/2014/main" id="{3A2B7653-823B-4330-AB95-1DC5D7DB3A42}"/>
              </a:ext>
            </a:extLst>
          </p:cNvPr>
          <p:cNvSpPr>
            <a:spLocks noGrp="1"/>
          </p:cNvSpPr>
          <p:nvPr>
            <p:ph idx="1"/>
          </p:nvPr>
        </p:nvSpPr>
        <p:spPr>
          <a:xfrm>
            <a:off x="8026400" y="1840089"/>
            <a:ext cx="3129279" cy="4029005"/>
          </a:xfrm>
        </p:spPr>
        <p:txBody>
          <a:bodyPr/>
          <a:lstStyle/>
          <a:p>
            <a:pPr>
              <a:buFont typeface="Arial" panose="020B0604020202020204" pitchFamily="34" charset="0"/>
              <a:buChar char="•"/>
            </a:pPr>
            <a:r>
              <a:rPr lang="en-SG" dirty="0"/>
              <a:t> Most significant variables are “Age”, “</a:t>
            </a:r>
            <a:r>
              <a:rPr lang="en-SG" dirty="0" err="1"/>
              <a:t>AnnualIncome</a:t>
            </a:r>
            <a:r>
              <a:rPr lang="en-SG" dirty="0"/>
              <a:t>”, “</a:t>
            </a:r>
            <a:r>
              <a:rPr lang="en-SG" dirty="0" err="1"/>
              <a:t>FamilyMembers</a:t>
            </a:r>
            <a:r>
              <a:rPr lang="en-SG" dirty="0"/>
              <a:t>”,  “</a:t>
            </a:r>
            <a:r>
              <a:rPr lang="en-SG" dirty="0" err="1"/>
              <a:t>GraduateOrNot</a:t>
            </a:r>
            <a:r>
              <a:rPr lang="en-SG" dirty="0"/>
              <a:t>”, “</a:t>
            </a:r>
            <a:r>
              <a:rPr lang="en-SG" dirty="0" err="1"/>
              <a:t>FrequentFlyer</a:t>
            </a:r>
            <a:r>
              <a:rPr lang="en-SG" dirty="0"/>
              <a:t>” and “EvertravelledAbroad” </a:t>
            </a:r>
          </a:p>
          <a:p>
            <a:pPr>
              <a:buFont typeface="Arial" panose="020B0604020202020204" pitchFamily="34" charset="0"/>
              <a:buChar char="•"/>
            </a:pPr>
            <a:r>
              <a:rPr lang="en-SG" dirty="0"/>
              <a:t>These are also the factors that the marketing team should focus on.</a:t>
            </a:r>
          </a:p>
        </p:txBody>
      </p:sp>
      <p:pic>
        <p:nvPicPr>
          <p:cNvPr id="11" name="Picture 10">
            <a:extLst>
              <a:ext uri="{FF2B5EF4-FFF2-40B4-BE49-F238E27FC236}">
                <a16:creationId xmlns:a16="http://schemas.microsoft.com/office/drawing/2014/main" id="{1974CA86-0F49-4B5C-9AFA-F7D58C08AAEF}"/>
              </a:ext>
            </a:extLst>
          </p:cNvPr>
          <p:cNvPicPr>
            <a:picLocks noChangeAspect="1"/>
          </p:cNvPicPr>
          <p:nvPr/>
        </p:nvPicPr>
        <p:blipFill>
          <a:blip r:embed="rId3"/>
          <a:stretch>
            <a:fillRect/>
          </a:stretch>
        </p:blipFill>
        <p:spPr>
          <a:xfrm>
            <a:off x="266972" y="1863248"/>
            <a:ext cx="7759428" cy="3131504"/>
          </a:xfrm>
          <a:prstGeom prst="rect">
            <a:avLst/>
          </a:prstGeom>
        </p:spPr>
      </p:pic>
      <p:sp>
        <p:nvSpPr>
          <p:cNvPr id="12" name="Rectangle 11">
            <a:extLst>
              <a:ext uri="{FF2B5EF4-FFF2-40B4-BE49-F238E27FC236}">
                <a16:creationId xmlns:a16="http://schemas.microsoft.com/office/drawing/2014/main" id="{CECE6F05-6FD5-42F5-8C83-AA54771230AC}"/>
              </a:ext>
            </a:extLst>
          </p:cNvPr>
          <p:cNvSpPr/>
          <p:nvPr/>
        </p:nvSpPr>
        <p:spPr>
          <a:xfrm>
            <a:off x="5802490" y="3628814"/>
            <a:ext cx="563386" cy="174836"/>
          </a:xfrm>
          <a:prstGeom prst="rect">
            <a:avLst/>
          </a:prstGeom>
          <a:solidFill>
            <a:srgbClr val="00B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8809E2BC-0F5F-40F4-8BE3-85390F3732BD}"/>
              </a:ext>
            </a:extLst>
          </p:cNvPr>
          <p:cNvSpPr/>
          <p:nvPr/>
        </p:nvSpPr>
        <p:spPr>
          <a:xfrm>
            <a:off x="5802490" y="3800475"/>
            <a:ext cx="563386" cy="174836"/>
          </a:xfrm>
          <a:prstGeom prst="rect">
            <a:avLst/>
          </a:prstGeom>
          <a:solidFill>
            <a:srgbClr val="00B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6ABA3BF8-183B-4228-9719-F20A21EFECA4}"/>
              </a:ext>
            </a:extLst>
          </p:cNvPr>
          <p:cNvSpPr/>
          <p:nvPr/>
        </p:nvSpPr>
        <p:spPr>
          <a:xfrm>
            <a:off x="5802490" y="3972136"/>
            <a:ext cx="563386" cy="174836"/>
          </a:xfrm>
          <a:prstGeom prst="rect">
            <a:avLst/>
          </a:prstGeom>
          <a:solidFill>
            <a:srgbClr val="00B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Rectangle 14">
            <a:extLst>
              <a:ext uri="{FF2B5EF4-FFF2-40B4-BE49-F238E27FC236}">
                <a16:creationId xmlns:a16="http://schemas.microsoft.com/office/drawing/2014/main" id="{FEAF0C01-A5FD-4FEC-A39E-0F6B1B67B6A6}"/>
              </a:ext>
            </a:extLst>
          </p:cNvPr>
          <p:cNvSpPr/>
          <p:nvPr/>
        </p:nvSpPr>
        <p:spPr>
          <a:xfrm>
            <a:off x="5802490" y="4396026"/>
            <a:ext cx="563386" cy="174836"/>
          </a:xfrm>
          <a:prstGeom prst="rect">
            <a:avLst/>
          </a:prstGeom>
          <a:solidFill>
            <a:srgbClr val="00B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a:extLst>
              <a:ext uri="{FF2B5EF4-FFF2-40B4-BE49-F238E27FC236}">
                <a16:creationId xmlns:a16="http://schemas.microsoft.com/office/drawing/2014/main" id="{AFB4F6C4-14E4-4B27-BE43-35893F4C30F5}"/>
              </a:ext>
            </a:extLst>
          </p:cNvPr>
          <p:cNvSpPr/>
          <p:nvPr/>
        </p:nvSpPr>
        <p:spPr>
          <a:xfrm>
            <a:off x="5802490" y="4570862"/>
            <a:ext cx="563386" cy="125888"/>
          </a:xfrm>
          <a:prstGeom prst="rect">
            <a:avLst/>
          </a:prstGeom>
          <a:solidFill>
            <a:srgbClr val="00B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a:extLst>
              <a:ext uri="{FF2B5EF4-FFF2-40B4-BE49-F238E27FC236}">
                <a16:creationId xmlns:a16="http://schemas.microsoft.com/office/drawing/2014/main" id="{B71F2BBC-7CE0-4D5C-A853-B24BB254BD62}"/>
              </a:ext>
            </a:extLst>
          </p:cNvPr>
          <p:cNvSpPr/>
          <p:nvPr/>
        </p:nvSpPr>
        <p:spPr>
          <a:xfrm>
            <a:off x="5802490" y="4696750"/>
            <a:ext cx="563386" cy="174836"/>
          </a:xfrm>
          <a:prstGeom prst="rect">
            <a:avLst/>
          </a:prstGeom>
          <a:solidFill>
            <a:srgbClr val="00B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55099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A595-673E-429F-A4CB-CD321D8E664A}"/>
              </a:ext>
            </a:extLst>
          </p:cNvPr>
          <p:cNvSpPr>
            <a:spLocks noGrp="1"/>
          </p:cNvSpPr>
          <p:nvPr>
            <p:ph type="title"/>
          </p:nvPr>
        </p:nvSpPr>
        <p:spPr/>
        <p:txBody>
          <a:bodyPr/>
          <a:lstStyle/>
          <a:p>
            <a:r>
              <a:rPr lang="en-SG" dirty="0"/>
              <a:t>Summary Results</a:t>
            </a:r>
          </a:p>
        </p:txBody>
      </p:sp>
      <p:sp>
        <p:nvSpPr>
          <p:cNvPr id="6" name="Content Placeholder 5">
            <a:extLst>
              <a:ext uri="{FF2B5EF4-FFF2-40B4-BE49-F238E27FC236}">
                <a16:creationId xmlns:a16="http://schemas.microsoft.com/office/drawing/2014/main" id="{3DD68B2F-1BB3-4945-9E81-78D72F3AB4E4}"/>
              </a:ext>
            </a:extLst>
          </p:cNvPr>
          <p:cNvSpPr>
            <a:spLocks noGrp="1"/>
          </p:cNvSpPr>
          <p:nvPr>
            <p:ph idx="1"/>
          </p:nvPr>
        </p:nvSpPr>
        <p:spPr>
          <a:xfrm>
            <a:off x="6096000" y="1845734"/>
            <a:ext cx="5059680" cy="4023360"/>
          </a:xfrm>
        </p:spPr>
        <p:txBody>
          <a:bodyPr>
            <a:normAutofit fontScale="92500" lnSpcReduction="10000"/>
          </a:bodyPr>
          <a:lstStyle/>
          <a:p>
            <a:pPr>
              <a:buFont typeface="Wingdings" panose="05000000000000000000" pitchFamily="2" charset="2"/>
              <a:buChar char="§"/>
            </a:pPr>
            <a:r>
              <a:rPr lang="en-SG" dirty="0"/>
              <a:t> Odds ratio is the increase in probability of customers buying our insurance given a certain variable</a:t>
            </a:r>
          </a:p>
          <a:p>
            <a:pPr>
              <a:buFont typeface="Wingdings" panose="05000000000000000000" pitchFamily="2" charset="2"/>
              <a:buChar char="§"/>
            </a:pPr>
            <a:r>
              <a:rPr lang="en-SG" dirty="0"/>
              <a:t>From the previous slide and using only the significant variables. We can see that “EvertravelledAbroad” is the variable and that have the greatest odd ratio. Thus, this should be the main group of people the advertising team should be targeting.</a:t>
            </a:r>
          </a:p>
          <a:p>
            <a:pPr>
              <a:buFont typeface="Wingdings" panose="05000000000000000000" pitchFamily="2" charset="2"/>
              <a:buChar char="§"/>
            </a:pPr>
            <a:r>
              <a:rPr lang="en-US" dirty="0"/>
              <a:t>Other than the above group, marketing efforts should be targeted at people with a </a:t>
            </a:r>
            <a:r>
              <a:rPr lang="en-US" dirty="0">
                <a:solidFill>
                  <a:srgbClr val="00B050"/>
                </a:solidFill>
              </a:rPr>
              <a:t>younger age </a:t>
            </a:r>
            <a:r>
              <a:rPr lang="en-US" dirty="0"/>
              <a:t>that has </a:t>
            </a:r>
            <a:r>
              <a:rPr lang="en-US" dirty="0">
                <a:solidFill>
                  <a:srgbClr val="00B050"/>
                </a:solidFill>
              </a:rPr>
              <a:t>high annual income</a:t>
            </a:r>
            <a:r>
              <a:rPr lang="en-US" dirty="0"/>
              <a:t>. They should preferably </a:t>
            </a:r>
            <a:r>
              <a:rPr lang="en-US" dirty="0">
                <a:solidFill>
                  <a:srgbClr val="00B050"/>
                </a:solidFill>
              </a:rPr>
              <a:t>have more family members</a:t>
            </a:r>
            <a:r>
              <a:rPr lang="en-US" dirty="0"/>
              <a:t> and are </a:t>
            </a:r>
            <a:r>
              <a:rPr lang="en-US" dirty="0">
                <a:solidFill>
                  <a:srgbClr val="00B050"/>
                </a:solidFill>
              </a:rPr>
              <a:t>not graduates</a:t>
            </a:r>
            <a:r>
              <a:rPr lang="en-US" dirty="0"/>
              <a:t>. They should also be </a:t>
            </a:r>
            <a:r>
              <a:rPr lang="en-US" dirty="0">
                <a:solidFill>
                  <a:srgbClr val="00B050"/>
                </a:solidFill>
              </a:rPr>
              <a:t>frequent flyers</a:t>
            </a:r>
            <a:r>
              <a:rPr lang="en-US" dirty="0"/>
              <a:t> that have </a:t>
            </a:r>
            <a:r>
              <a:rPr lang="en-US" dirty="0">
                <a:solidFill>
                  <a:srgbClr val="00B050"/>
                </a:solidFill>
              </a:rPr>
              <a:t>travel abroad before</a:t>
            </a:r>
            <a:r>
              <a:rPr lang="en-US" dirty="0"/>
              <a:t>.</a:t>
            </a:r>
            <a:endParaRPr lang="en-SG" dirty="0"/>
          </a:p>
          <a:p>
            <a:pPr>
              <a:buFont typeface="Wingdings" panose="05000000000000000000" pitchFamily="2" charset="2"/>
              <a:buChar char="§"/>
            </a:pPr>
            <a:endParaRPr lang="en-SG" dirty="0"/>
          </a:p>
        </p:txBody>
      </p:sp>
      <p:pic>
        <p:nvPicPr>
          <p:cNvPr id="11" name="Picture 10">
            <a:extLst>
              <a:ext uri="{FF2B5EF4-FFF2-40B4-BE49-F238E27FC236}">
                <a16:creationId xmlns:a16="http://schemas.microsoft.com/office/drawing/2014/main" id="{2BC9F8E5-10DA-4AB7-9ADC-F4623FE792F5}"/>
              </a:ext>
            </a:extLst>
          </p:cNvPr>
          <p:cNvPicPr>
            <a:picLocks noChangeAspect="1"/>
          </p:cNvPicPr>
          <p:nvPr/>
        </p:nvPicPr>
        <p:blipFill>
          <a:blip r:embed="rId3"/>
          <a:stretch>
            <a:fillRect/>
          </a:stretch>
        </p:blipFill>
        <p:spPr>
          <a:xfrm>
            <a:off x="231154" y="2281099"/>
            <a:ext cx="3674381" cy="1147901"/>
          </a:xfrm>
          <a:prstGeom prst="rect">
            <a:avLst/>
          </a:prstGeom>
        </p:spPr>
      </p:pic>
      <p:pic>
        <p:nvPicPr>
          <p:cNvPr id="13" name="Picture 12">
            <a:extLst>
              <a:ext uri="{FF2B5EF4-FFF2-40B4-BE49-F238E27FC236}">
                <a16:creationId xmlns:a16="http://schemas.microsoft.com/office/drawing/2014/main" id="{E4050A2D-729D-430E-B290-8766CB6B9C4A}"/>
              </a:ext>
            </a:extLst>
          </p:cNvPr>
          <p:cNvPicPr>
            <a:picLocks noChangeAspect="1"/>
          </p:cNvPicPr>
          <p:nvPr/>
        </p:nvPicPr>
        <p:blipFill>
          <a:blip r:embed="rId4"/>
          <a:stretch>
            <a:fillRect/>
          </a:stretch>
        </p:blipFill>
        <p:spPr>
          <a:xfrm>
            <a:off x="3905535" y="2250146"/>
            <a:ext cx="681122" cy="1198774"/>
          </a:xfrm>
          <a:prstGeom prst="rect">
            <a:avLst/>
          </a:prstGeom>
        </p:spPr>
      </p:pic>
      <p:sp>
        <p:nvSpPr>
          <p:cNvPr id="14" name="TextBox 13">
            <a:extLst>
              <a:ext uri="{FF2B5EF4-FFF2-40B4-BE49-F238E27FC236}">
                <a16:creationId xmlns:a16="http://schemas.microsoft.com/office/drawing/2014/main" id="{A4873FDA-3887-4E0F-AD2D-79C41112C0B3}"/>
              </a:ext>
            </a:extLst>
          </p:cNvPr>
          <p:cNvSpPr txBox="1"/>
          <p:nvPr/>
        </p:nvSpPr>
        <p:spPr>
          <a:xfrm>
            <a:off x="197504" y="2005243"/>
            <a:ext cx="710003" cy="276999"/>
          </a:xfrm>
          <a:prstGeom prst="rect">
            <a:avLst/>
          </a:prstGeom>
          <a:noFill/>
        </p:spPr>
        <p:txBody>
          <a:bodyPr wrap="none" rtlCol="0">
            <a:spAutoFit/>
          </a:bodyPr>
          <a:lstStyle/>
          <a:p>
            <a:r>
              <a:rPr lang="en-SG" sz="1200" b="1" dirty="0"/>
              <a:t>Variable</a:t>
            </a:r>
          </a:p>
        </p:txBody>
      </p:sp>
      <p:sp>
        <p:nvSpPr>
          <p:cNvPr id="15" name="TextBox 14">
            <a:extLst>
              <a:ext uri="{FF2B5EF4-FFF2-40B4-BE49-F238E27FC236}">
                <a16:creationId xmlns:a16="http://schemas.microsoft.com/office/drawing/2014/main" id="{45E767E7-BBF9-442E-87B4-0065A1D63446}"/>
              </a:ext>
            </a:extLst>
          </p:cNvPr>
          <p:cNvSpPr txBox="1"/>
          <p:nvPr/>
        </p:nvSpPr>
        <p:spPr>
          <a:xfrm>
            <a:off x="3216975" y="2004100"/>
            <a:ext cx="470257" cy="276999"/>
          </a:xfrm>
          <a:prstGeom prst="rect">
            <a:avLst/>
          </a:prstGeom>
          <a:noFill/>
        </p:spPr>
        <p:txBody>
          <a:bodyPr wrap="none" rtlCol="0">
            <a:spAutoFit/>
          </a:bodyPr>
          <a:lstStyle/>
          <a:p>
            <a:r>
              <a:rPr lang="en-SG" sz="1200" b="1" dirty="0" err="1"/>
              <a:t>Coef</a:t>
            </a:r>
            <a:endParaRPr lang="en-SG" sz="1200" b="1" dirty="0"/>
          </a:p>
        </p:txBody>
      </p:sp>
      <p:sp>
        <p:nvSpPr>
          <p:cNvPr id="16" name="TextBox 15">
            <a:extLst>
              <a:ext uri="{FF2B5EF4-FFF2-40B4-BE49-F238E27FC236}">
                <a16:creationId xmlns:a16="http://schemas.microsoft.com/office/drawing/2014/main" id="{022EEB0F-547A-4C65-A89C-73E4B367F990}"/>
              </a:ext>
            </a:extLst>
          </p:cNvPr>
          <p:cNvSpPr txBox="1"/>
          <p:nvPr/>
        </p:nvSpPr>
        <p:spPr>
          <a:xfrm>
            <a:off x="3797964" y="2004099"/>
            <a:ext cx="851515" cy="276999"/>
          </a:xfrm>
          <a:prstGeom prst="rect">
            <a:avLst/>
          </a:prstGeom>
          <a:noFill/>
        </p:spPr>
        <p:txBody>
          <a:bodyPr wrap="none" rtlCol="0">
            <a:spAutoFit/>
          </a:bodyPr>
          <a:lstStyle/>
          <a:p>
            <a:r>
              <a:rPr lang="en-SG" sz="1200" b="1" dirty="0"/>
              <a:t>Odds ratio</a:t>
            </a:r>
          </a:p>
        </p:txBody>
      </p:sp>
      <p:pic>
        <p:nvPicPr>
          <p:cNvPr id="18" name="Picture 17">
            <a:extLst>
              <a:ext uri="{FF2B5EF4-FFF2-40B4-BE49-F238E27FC236}">
                <a16:creationId xmlns:a16="http://schemas.microsoft.com/office/drawing/2014/main" id="{7A657F74-A70A-492F-A052-614D50BEFF30}"/>
              </a:ext>
            </a:extLst>
          </p:cNvPr>
          <p:cNvPicPr>
            <a:picLocks noChangeAspect="1"/>
          </p:cNvPicPr>
          <p:nvPr/>
        </p:nvPicPr>
        <p:blipFill>
          <a:blip r:embed="rId5"/>
          <a:stretch>
            <a:fillRect/>
          </a:stretch>
        </p:blipFill>
        <p:spPr>
          <a:xfrm>
            <a:off x="944692" y="3607026"/>
            <a:ext cx="3844692" cy="2748844"/>
          </a:xfrm>
          <a:prstGeom prst="rect">
            <a:avLst/>
          </a:prstGeom>
        </p:spPr>
      </p:pic>
      <p:pic>
        <p:nvPicPr>
          <p:cNvPr id="20" name="Picture 19" descr="A green line on a black background&#10;&#10;Description automatically generated with low confidence">
            <a:extLst>
              <a:ext uri="{FF2B5EF4-FFF2-40B4-BE49-F238E27FC236}">
                <a16:creationId xmlns:a16="http://schemas.microsoft.com/office/drawing/2014/main" id="{71F8D476-4538-4FA4-A52B-504BF58947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1192" y="4981448"/>
            <a:ext cx="260365" cy="297792"/>
          </a:xfrm>
          <a:prstGeom prst="rect">
            <a:avLst/>
          </a:prstGeom>
        </p:spPr>
      </p:pic>
      <p:pic>
        <p:nvPicPr>
          <p:cNvPr id="21" name="Picture 20" descr="A green line on a black background&#10;&#10;Description automatically generated with low confidence">
            <a:extLst>
              <a:ext uri="{FF2B5EF4-FFF2-40B4-BE49-F238E27FC236}">
                <a16:creationId xmlns:a16="http://schemas.microsoft.com/office/drawing/2014/main" id="{C47ACA1E-CB2F-4559-9B62-AC342376A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11" y="4936058"/>
            <a:ext cx="260365" cy="297792"/>
          </a:xfrm>
          <a:prstGeom prst="rect">
            <a:avLst/>
          </a:prstGeom>
        </p:spPr>
      </p:pic>
      <p:pic>
        <p:nvPicPr>
          <p:cNvPr id="22" name="Picture 21" descr="A green line on a black background&#10;&#10;Description automatically generated with low confidence">
            <a:extLst>
              <a:ext uri="{FF2B5EF4-FFF2-40B4-BE49-F238E27FC236}">
                <a16:creationId xmlns:a16="http://schemas.microsoft.com/office/drawing/2014/main" id="{90D3EB65-7F52-43B8-AEF1-11F4C5891F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6741" y="4913150"/>
            <a:ext cx="260365" cy="297792"/>
          </a:xfrm>
          <a:prstGeom prst="rect">
            <a:avLst/>
          </a:prstGeom>
        </p:spPr>
      </p:pic>
      <p:pic>
        <p:nvPicPr>
          <p:cNvPr id="23" name="Picture 22" descr="A green line on a black background&#10;&#10;Description automatically generated with low confidence">
            <a:extLst>
              <a:ext uri="{FF2B5EF4-FFF2-40B4-BE49-F238E27FC236}">
                <a16:creationId xmlns:a16="http://schemas.microsoft.com/office/drawing/2014/main" id="{75C7904C-C5C3-4FAE-9B09-6558DCB696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7658" y="5062046"/>
            <a:ext cx="260365" cy="297792"/>
          </a:xfrm>
          <a:prstGeom prst="rect">
            <a:avLst/>
          </a:prstGeom>
        </p:spPr>
      </p:pic>
      <p:pic>
        <p:nvPicPr>
          <p:cNvPr id="24" name="Picture 23" descr="A green line on a black background&#10;&#10;Description automatically generated with low confidence">
            <a:extLst>
              <a:ext uri="{FF2B5EF4-FFF2-40B4-BE49-F238E27FC236}">
                <a16:creationId xmlns:a16="http://schemas.microsoft.com/office/drawing/2014/main" id="{AA278E3B-2E58-47A3-B1C9-8C3C73EE94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9520" y="4832552"/>
            <a:ext cx="260365" cy="297792"/>
          </a:xfrm>
          <a:prstGeom prst="rect">
            <a:avLst/>
          </a:prstGeom>
        </p:spPr>
      </p:pic>
      <p:pic>
        <p:nvPicPr>
          <p:cNvPr id="25" name="Picture 24" descr="A green line on a black background&#10;&#10;Description automatically generated with low confidence">
            <a:extLst>
              <a:ext uri="{FF2B5EF4-FFF2-40B4-BE49-F238E27FC236}">
                <a16:creationId xmlns:a16="http://schemas.microsoft.com/office/drawing/2014/main" id="{38449F36-5AFE-4108-928E-9337F2D916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6096" y="3478050"/>
            <a:ext cx="260365" cy="297792"/>
          </a:xfrm>
          <a:prstGeom prst="rect">
            <a:avLst/>
          </a:prstGeom>
        </p:spPr>
      </p:pic>
    </p:spTree>
    <p:extLst>
      <p:ext uri="{BB962C8B-B14F-4D97-AF65-F5344CB8AC3E}">
        <p14:creationId xmlns:p14="http://schemas.microsoft.com/office/powerpoint/2010/main" val="15470803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1233</TotalTime>
  <Words>1088</Words>
  <Application>Microsoft Office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Case Study Project - Travel Insurance</vt:lpstr>
      <vt:lpstr>Exploratory Data Analysis</vt:lpstr>
      <vt:lpstr>Exploratory Data Analysis</vt:lpstr>
      <vt:lpstr>Differences in the travel habits between customers and non-customers</vt:lpstr>
      <vt:lpstr>Finding out the right people to advertise</vt:lpstr>
      <vt:lpstr>Logistic Regression</vt:lpstr>
      <vt:lpstr>Summary Results</vt:lpstr>
      <vt:lpstr>Summary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 SNG KHOON KHAI#</dc:creator>
  <cp:lastModifiedBy>#GERALD SNG KHOON KHAI#</cp:lastModifiedBy>
  <cp:revision>21</cp:revision>
  <dcterms:created xsi:type="dcterms:W3CDTF">2022-03-12T10:02:05Z</dcterms:created>
  <dcterms:modified xsi:type="dcterms:W3CDTF">2022-03-13T06:42:04Z</dcterms:modified>
</cp:coreProperties>
</file>