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510" r:id="rId3"/>
    <p:sldId id="511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4" r:id="rId16"/>
    <p:sldId id="525" r:id="rId17"/>
    <p:sldId id="523" r:id="rId18"/>
    <p:sldId id="526" r:id="rId19"/>
    <p:sldId id="498" r:id="rId20"/>
    <p:sldId id="499" r:id="rId21"/>
    <p:sldId id="500" r:id="rId22"/>
    <p:sldId id="501" r:id="rId23"/>
    <p:sldId id="503" r:id="rId24"/>
    <p:sldId id="528" r:id="rId25"/>
    <p:sldId id="509" r:id="rId26"/>
    <p:sldId id="529" r:id="rId27"/>
    <p:sldId id="504" r:id="rId28"/>
    <p:sldId id="527" r:id="rId29"/>
    <p:sldId id="530" r:id="rId30"/>
    <p:sldId id="531" r:id="rId31"/>
    <p:sldId id="505" r:id="rId32"/>
    <p:sldId id="532" r:id="rId33"/>
    <p:sldId id="506" r:id="rId34"/>
    <p:sldId id="507" r:id="rId35"/>
    <p:sldId id="508" r:id="rId36"/>
    <p:sldId id="533" r:id="rId37"/>
    <p:sldId id="50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b" initials="DB" lastIdx="1" clrIdx="0">
    <p:extLst>
      <p:ext uri="{19B8F6BF-5375-455C-9EA6-DF929625EA0E}">
        <p15:presenceInfo xmlns:p15="http://schemas.microsoft.com/office/powerpoint/2012/main" userId="david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82203" autoAdjust="0"/>
  </p:normalViewPr>
  <p:slideViewPr>
    <p:cSldViewPr snapToGrid="0">
      <p:cViewPr varScale="1">
        <p:scale>
          <a:sx n="90" d="100"/>
          <a:sy n="90" d="100"/>
        </p:scale>
        <p:origin x="13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6061D-DDC0-4BD0-884A-2CE6BCC16E8F}" type="datetimeFigureOut">
              <a:rPr lang="en-NZ" smtClean="0"/>
              <a:t>20/09/2018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29C65-2AC2-4259-AE16-1D4B23F7A17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101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7E943-506D-4665-AD55-0567E3A12B88}" type="datetimeFigureOut">
              <a:rPr lang="en-NZ" smtClean="0"/>
              <a:t>20/09/2018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E1559-1E08-409C-A3FE-04B7B6061A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429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1559-1E08-409C-A3FE-04B7B6061ACD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0332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1559-1E08-409C-A3FE-04B7B6061ACD}" type="slidenum">
              <a:rPr lang="en-NZ" smtClean="0"/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2339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https://github.com/ericf/express-handlebars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1559-1E08-409C-A3FE-04B7B6061ACD}" type="slidenum">
              <a:rPr lang="en-NZ" smtClean="0"/>
              <a:t>23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6311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https://github.com/ericf/express-handlebars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1559-1E08-409C-A3FE-04B7B6061ACD}" type="slidenum">
              <a:rPr lang="en-NZ" smtClean="0"/>
              <a:t>24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21151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The first one: will use “</a:t>
            </a:r>
            <a:r>
              <a:rPr lang="en-NZ" dirty="0" err="1"/>
              <a:t>home.handlebars</a:t>
            </a:r>
            <a:r>
              <a:rPr lang="en-NZ" dirty="0"/>
              <a:t>” and the default layout when the user browses to “/”</a:t>
            </a:r>
          </a:p>
          <a:p>
            <a:endParaRPr lang="en-NZ" dirty="0"/>
          </a:p>
          <a:p>
            <a:r>
              <a:rPr lang="en-NZ" dirty="0"/>
              <a:t>The second one: will use “</a:t>
            </a:r>
            <a:r>
              <a:rPr lang="en-NZ" dirty="0" err="1"/>
              <a:t>about.handlebars</a:t>
            </a:r>
            <a:r>
              <a:rPr lang="en-NZ" dirty="0"/>
              <a:t>” and </a:t>
            </a:r>
            <a:r>
              <a:rPr lang="en-NZ" b="1" dirty="0"/>
              <a:t>no layout</a:t>
            </a:r>
            <a:r>
              <a:rPr lang="en-NZ" b="0" dirty="0"/>
              <a:t> when the user browses to “/about”</a:t>
            </a:r>
          </a:p>
          <a:p>
            <a:endParaRPr lang="en-NZ" b="0" dirty="0"/>
          </a:p>
          <a:p>
            <a:r>
              <a:rPr lang="en-NZ" b="0" dirty="0"/>
              <a:t>The third one: will use “</a:t>
            </a:r>
            <a:r>
              <a:rPr lang="en-NZ" b="0" dirty="0" err="1"/>
              <a:t>contacts.handlebars</a:t>
            </a:r>
            <a:r>
              <a:rPr lang="en-NZ" b="0" dirty="0"/>
              <a:t>” and the default layout, and pass in the given data, when the user browses to “/contacts”.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1559-1E08-409C-A3FE-04B7B6061ACD}" type="slidenum">
              <a:rPr lang="en-NZ" smtClean="0"/>
              <a:t>25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52600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What will be displayed in the browser?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E1559-1E08-409C-A3FE-04B7B6061ACD}" type="slidenum">
              <a:rPr lang="en-NZ" smtClean="0"/>
              <a:t>30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529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https://developer.mozilla.org/en-US/docs/Learn/Common_questions/What_is_a_web_server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1559-1E08-409C-A3FE-04B7B6061ACD}" type="slidenum">
              <a:rPr lang="en-NZ" smtClean="0"/>
              <a:t>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4957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https://developer.mozilla.org/en-US/docs/Learn/Common_questions/What_is_a_web_server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1559-1E08-409C-A3FE-04B7B6061ACD}" type="slidenum">
              <a:rPr lang="en-NZ" smtClean="0"/>
              <a:t>4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96194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The information</a:t>
            </a:r>
            <a:r>
              <a:rPr lang="en-NZ" baseline="0" dirty="0"/>
              <a:t> about the web server is based from </a:t>
            </a:r>
            <a:r>
              <a:rPr lang="en-NZ" dirty="0"/>
              <a:t>https://developer.mozilla.org/en-US/docs/Learn/Common_questions/What_is_a_web_server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1559-1E08-409C-A3FE-04B7B6061ACD}" type="slidenum">
              <a:rPr lang="en-NZ" smtClean="0"/>
              <a:t>5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192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https://www.tutorialspoint.com/nodejs/nodejs_express_framework.htm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1559-1E08-409C-A3FE-04B7B6061ACD}" type="slidenum">
              <a:rPr lang="en-NZ" smtClean="0"/>
              <a:t>10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12942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altLang="zh-TW" dirty="0"/>
              <a:t>https://expressjs.com/en/starter/basic-routing.html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1559-1E08-409C-A3FE-04B7B6061ACD}" type="slidenum">
              <a:rPr lang="en-NZ" smtClean="0"/>
              <a:t>13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66740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altLang="zh-TW" dirty="0"/>
              <a:t>https://expressjs.com/en/guide/using-template-engines.html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1559-1E08-409C-A3FE-04B7B6061ACD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0342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https://www.sitepoint.com/a-beginners-guide-to-handlebars/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1559-1E08-409C-A3FE-04B7B6061ACD}" type="slidenum">
              <a:rPr lang="en-NZ" smtClean="0"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1766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https://www.sitepoint.com/a-beginners-guide-to-handlebars/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dirty="0"/>
              <a:t>Handlebars takes a template with the variable, name, in this example. The</a:t>
            </a:r>
            <a:r>
              <a:rPr lang="en-NZ" baseline="0" dirty="0"/>
              <a:t> name variable will be replaced with 'Mark‘ from the context object.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1559-1E08-409C-A3FE-04B7B6061ACD}" type="slidenum">
              <a:rPr lang="en-NZ" smtClean="0"/>
              <a:t>21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000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003"/>
            <a:ext cx="9144000" cy="68610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1132" y="973667"/>
            <a:ext cx="4013201" cy="2497666"/>
          </a:xfrm>
        </p:spPr>
        <p:txBody>
          <a:bodyPr anchor="ctr" anchorCtr="0"/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598" y="4067706"/>
            <a:ext cx="3234267" cy="115622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6506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8473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3187" y="6383867"/>
            <a:ext cx="9157188" cy="47413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187736" y="6438370"/>
            <a:ext cx="2412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Advanced Forms &amp; Servlets-</a:t>
            </a:r>
            <a:fld id="{637F9067-D8D0-4C78-A21C-1BAED6CD9AB4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0185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6449488"/>
            <a:ext cx="4061883" cy="365125"/>
          </a:xfrm>
        </p:spPr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8504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840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NZ"/>
              <a:t>PGCertInfoTech » Programming with Web Technologies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5732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4847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8041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3894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3187" y="6383867"/>
            <a:ext cx="9157188" cy="474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187736" y="6438370"/>
            <a:ext cx="2412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Advanced Forms &amp; Servlets-</a:t>
            </a:r>
            <a:fld id="{637F9067-D8D0-4C78-A21C-1BAED6CD9AB4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0963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3187" y="6383867"/>
            <a:ext cx="9157188" cy="474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232124" y="6429492"/>
            <a:ext cx="23679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Advanced Forms &amp; Servlets-</a:t>
            </a:r>
            <a:fld id="{637F9067-D8D0-4C78-A21C-1BAED6CD9AB4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1053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3187" y="6383867"/>
            <a:ext cx="9157188" cy="4741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572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17133"/>
            <a:ext cx="7886700" cy="463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449488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/>
          <a:srcRect b="78349"/>
          <a:stretch/>
        </p:blipFill>
        <p:spPr>
          <a:xfrm>
            <a:off x="0" y="1302822"/>
            <a:ext cx="9157188" cy="102654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232124" y="6438370"/>
            <a:ext cx="23679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Handlebars - </a:t>
            </a:r>
            <a:fld id="{637F9067-D8D0-4C78-A21C-1BAED6CD9AB4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9172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65000"/>
              <a:lumOff val="3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hello.jp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handlebarsjs.com/builtin_helpers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handlebarsjs.com/" TargetMode="External"/><Relationship Id="rId2" Type="http://schemas.openxmlformats.org/officeDocument/2006/relationships/hyperlink" Target="https://expressjs.com/en/guide/using-template-engine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ricf/express-handlebars/tree/master/examples/advanced" TargetMode="External"/><Relationship Id="rId4" Type="http://schemas.openxmlformats.org/officeDocument/2006/relationships/hyperlink" Target="https://github.com/ericf/express-handlebars/tree/master/examples/basi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3676" y="1093070"/>
            <a:ext cx="4731116" cy="1492469"/>
          </a:xfrm>
        </p:spPr>
        <p:txBody>
          <a:bodyPr/>
          <a:lstStyle/>
          <a:p>
            <a:r>
              <a:rPr lang="en-NZ" sz="3800" i="1" dirty="0"/>
              <a:t>Handlebars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3803283" y="3510456"/>
            <a:ext cx="3049461" cy="12217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Z" sz="2000" dirty="0" err="1"/>
              <a:t>PGCertInfoTech</a:t>
            </a:r>
            <a:r>
              <a:rPr lang="en-NZ" sz="2000" dirty="0"/>
              <a:t> </a:t>
            </a:r>
          </a:p>
          <a:p>
            <a:pPr algn="ctr"/>
            <a:r>
              <a:rPr lang="en-NZ" sz="2000" i="1" dirty="0"/>
              <a:t>Programming with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222524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TW" dirty="0"/>
              <a:t>Review – Express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zh-TW" dirty="0"/>
              <a:t>According to the Express website (</a:t>
            </a:r>
            <a:r>
              <a:rPr lang="en-NZ" altLang="zh-TW" dirty="0">
                <a:hlinkClick r:id="rId3"/>
              </a:rPr>
              <a:t>http://expressjs.com/</a:t>
            </a:r>
            <a:r>
              <a:rPr lang="en-NZ" altLang="zh-TW" dirty="0"/>
              <a:t>),</a:t>
            </a:r>
          </a:p>
          <a:p>
            <a:pPr lvl="1"/>
            <a:r>
              <a:rPr lang="en-NZ" altLang="zh-TW" dirty="0"/>
              <a:t>“Express is a minimal and flexible Node.js web application framework that provides a robust set of features for web and mobile applications”</a:t>
            </a:r>
          </a:p>
          <a:p>
            <a:pPr lvl="1"/>
            <a:r>
              <a:rPr lang="en-NZ" altLang="zh-TW" dirty="0"/>
              <a:t>Provides features for enhancing web application development</a:t>
            </a:r>
          </a:p>
          <a:p>
            <a:pPr lvl="2"/>
            <a:r>
              <a:rPr lang="en-NZ" altLang="zh-TW" dirty="0"/>
              <a:t>Routing</a:t>
            </a:r>
          </a:p>
          <a:p>
            <a:pPr lvl="2"/>
            <a:r>
              <a:rPr lang="en-NZ" altLang="zh-TW" dirty="0"/>
              <a:t>Using template engines</a:t>
            </a:r>
          </a:p>
          <a:p>
            <a:pPr marL="914400" lvl="2" indent="0">
              <a:buNone/>
            </a:pPr>
            <a:r>
              <a:rPr lang="en-NZ" altLang="zh-TW" dirty="0"/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 dirty="0"/>
              <a:t>PGCertInfoTech » Programming with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2905327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TW" dirty="0"/>
              <a:t>Review – Express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NZ" altLang="zh-TW" dirty="0"/>
              <a:t>Install Express:</a:t>
            </a:r>
          </a:p>
          <a:p>
            <a:pPr lvl="1"/>
            <a:r>
              <a:rPr lang="en-NZ" altLang="zh-TW" dirty="0"/>
              <a:t>Install express using the following command in the command prompt</a:t>
            </a:r>
          </a:p>
          <a:p>
            <a:pPr marL="457200" lvl="1" indent="0">
              <a:buNone/>
            </a:pPr>
            <a:r>
              <a:rPr lang="en-NZ" altLang="zh-TW" dirty="0"/>
              <a:t>	</a:t>
            </a:r>
          </a:p>
          <a:p>
            <a:pPr marL="514350" indent="-514350">
              <a:buFont typeface="+mj-lt"/>
              <a:buAutoNum type="arabicPeriod"/>
            </a:pPr>
            <a:endParaRPr lang="en-NZ" dirty="0"/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Use Express!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 dirty="0"/>
              <a:t>PGCertInfoTech » Programming with Web Technologies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48D5C-9AF7-42F3-8BA9-AC2B3022039D}"/>
              </a:ext>
            </a:extLst>
          </p:cNvPr>
          <p:cNvSpPr/>
          <p:nvPr/>
        </p:nvSpPr>
        <p:spPr>
          <a:xfrm>
            <a:off x="2645831" y="3028890"/>
            <a:ext cx="3852338" cy="400110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NZ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NZ" sz="2000" dirty="0">
                <a:solidFill>
                  <a:schemeClr val="bg1"/>
                </a:solidFill>
                <a:latin typeface="Consolas" panose="020B0609020204030204" pitchFamily="49" charset="0"/>
              </a:rPr>
              <a:t> install express --save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D9626-B7E2-4464-B9B1-3BC24BF1B20B}"/>
              </a:ext>
            </a:extLst>
          </p:cNvPr>
          <p:cNvSpPr/>
          <p:nvPr/>
        </p:nvSpPr>
        <p:spPr>
          <a:xfrm>
            <a:off x="531990" y="4317875"/>
            <a:ext cx="8080020" cy="1938992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NZ" sz="2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NZ" sz="2000" dirty="0">
                <a:solidFill>
                  <a:srgbClr val="9CDCFE"/>
                </a:solidFill>
                <a:latin typeface="Consolas" panose="020B0609020204030204" pitchFamily="49" charset="0"/>
              </a:rPr>
              <a:t>express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NZ" sz="20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sz="2000" dirty="0">
                <a:solidFill>
                  <a:srgbClr val="CE9178"/>
                </a:solidFill>
                <a:latin typeface="Consolas" panose="020B0609020204030204" pitchFamily="49" charset="0"/>
              </a:rPr>
              <a:t>'express'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NZ" sz="2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NZ" sz="20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NZ" sz="2000" dirty="0">
                <a:solidFill>
                  <a:srgbClr val="9CDCFE"/>
                </a:solidFill>
                <a:latin typeface="Consolas" panose="020B0609020204030204" pitchFamily="49" charset="0"/>
              </a:rPr>
              <a:t>express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NZ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NZ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NZ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listen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sz="2000" dirty="0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NZ" sz="2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NZ" sz="2000" dirty="0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NZ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NZ" sz="2000" dirty="0">
                <a:solidFill>
                  <a:srgbClr val="CE9178"/>
                </a:solidFill>
                <a:latin typeface="Consolas" panose="020B0609020204030204" pitchFamily="49" charset="0"/>
              </a:rPr>
              <a:t>'App listening at http://localhost:3000;'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53546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Review </a:t>
            </a:r>
            <a:r>
              <a:rPr lang="en-NZ" altLang="zh-TW" dirty="0"/>
              <a:t>–</a:t>
            </a:r>
            <a:r>
              <a:rPr lang="en-NZ" dirty="0"/>
              <a:t> 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When you browse </a:t>
            </a:r>
            <a:r>
              <a:rPr lang="en-NZ" dirty="0">
                <a:hlinkClick r:id="rId2"/>
              </a:rPr>
              <a:t>http://localhost:3000</a:t>
            </a:r>
            <a:r>
              <a:rPr lang="en-NZ" dirty="0"/>
              <a:t> while running the simple server from the example, you will see </a:t>
            </a:r>
          </a:p>
          <a:p>
            <a:pPr marL="457200" lvl="1" indent="0">
              <a:buNone/>
            </a:pPr>
            <a:r>
              <a:rPr lang="en-NZ" dirty="0">
                <a:latin typeface="Consolas" panose="020B0609020204030204" pitchFamily="49" charset="0"/>
              </a:rPr>
              <a:t>Cannot GET /</a:t>
            </a:r>
          </a:p>
          <a:p>
            <a:pPr lvl="1"/>
            <a:r>
              <a:rPr lang="en-NZ" dirty="0"/>
              <a:t>This is because we have not configured the route for the root /</a:t>
            </a:r>
          </a:p>
          <a:p>
            <a:pPr lvl="1"/>
            <a:r>
              <a:rPr lang="en-NZ" dirty="0"/>
              <a:t>We need to let the server know how to respond when it receives a client request with a specific URL and a specific HTTP request method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 dirty="0"/>
              <a:t>PGCertInfoTech » Programming with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3808773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TW" dirty="0"/>
              <a:t>Review – Express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altLang="zh-TW" dirty="0"/>
              <a:t>We can use the </a:t>
            </a:r>
            <a:r>
              <a:rPr lang="en-NZ" altLang="zh-TW" dirty="0">
                <a:latin typeface="Consolas" panose="020B0609020204030204" pitchFamily="49" charset="0"/>
              </a:rPr>
              <a:t>app</a:t>
            </a:r>
            <a:r>
              <a:rPr lang="en-NZ" altLang="zh-TW" dirty="0"/>
              <a:t> object to define </a:t>
            </a:r>
            <a:r>
              <a:rPr lang="en-NZ" altLang="zh-TW" i="1" dirty="0"/>
              <a:t>routes</a:t>
            </a:r>
            <a:r>
              <a:rPr lang="en-NZ" altLang="zh-TW" dirty="0"/>
              <a:t> (a route lets the server know how to respond to certain URLs and HTTP method types)</a:t>
            </a:r>
          </a:p>
          <a:p>
            <a:r>
              <a:rPr lang="en-NZ" altLang="zh-TW" dirty="0"/>
              <a:t>Route definition in Express is:</a:t>
            </a:r>
          </a:p>
          <a:p>
            <a:pPr marL="0" indent="0">
              <a:buNone/>
            </a:pPr>
            <a:r>
              <a:rPr lang="en-NZ" altLang="zh-TW" dirty="0"/>
              <a:t>	</a:t>
            </a:r>
          </a:p>
          <a:p>
            <a:pPr lvl="1"/>
            <a:endParaRPr lang="en-NZ" altLang="zh-TW" dirty="0"/>
          </a:p>
          <a:p>
            <a:pPr lvl="1"/>
            <a:r>
              <a:rPr lang="en-NZ" altLang="zh-TW" dirty="0"/>
              <a:t>app in an instance of express</a:t>
            </a:r>
          </a:p>
          <a:p>
            <a:pPr lvl="1"/>
            <a:r>
              <a:rPr lang="en-NZ" altLang="zh-TW" dirty="0"/>
              <a:t>METHOD is an HTTP request method, e.g. get, post</a:t>
            </a:r>
          </a:p>
          <a:p>
            <a:pPr lvl="1"/>
            <a:r>
              <a:rPr lang="en-NZ" altLang="zh-TW" dirty="0"/>
              <a:t>PATH is a path on the server</a:t>
            </a:r>
          </a:p>
          <a:p>
            <a:pPr lvl="1"/>
            <a:r>
              <a:rPr lang="en-NZ" altLang="zh-TW" dirty="0"/>
              <a:t>HANDLER is the function executed when the route is matched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 dirty="0"/>
              <a:t>PGCertInfoTech » Programming with Web Technologies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CA1A10-AA10-44DA-A83D-5A7A76E9E28E}"/>
              </a:ext>
            </a:extLst>
          </p:cNvPr>
          <p:cNvSpPr/>
          <p:nvPr/>
        </p:nvSpPr>
        <p:spPr>
          <a:xfrm>
            <a:off x="2764364" y="3616474"/>
            <a:ext cx="3852337" cy="400110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NZ" altLang="zh-TW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app.METHOD</a:t>
            </a:r>
            <a:r>
              <a:rPr lang="en-NZ" altLang="zh-TW" sz="2000" dirty="0">
                <a:solidFill>
                  <a:srgbClr val="569CD6"/>
                </a:solidFill>
                <a:latin typeface="Consolas" panose="020B0609020204030204" pitchFamily="49" charset="0"/>
              </a:rPr>
              <a:t>(PATH, HANDLER);</a:t>
            </a:r>
            <a:endParaRPr lang="en-NZ" sz="2000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542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TW" dirty="0"/>
              <a:t>Review – Express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133"/>
            <a:ext cx="7886700" cy="498746"/>
          </a:xfrm>
        </p:spPr>
        <p:txBody>
          <a:bodyPr>
            <a:normAutofit/>
          </a:bodyPr>
          <a:lstStyle/>
          <a:p>
            <a:r>
              <a:rPr lang="en-NZ" altLang="zh-TW" dirty="0"/>
              <a:t>Modified simple web server with Express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 dirty="0"/>
              <a:t>PGCertInfoTech » Programming with Web Technologies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5A9C4E-09A6-4E78-BAF7-FF7ED5E4F9FA}"/>
              </a:ext>
            </a:extLst>
          </p:cNvPr>
          <p:cNvSpPr/>
          <p:nvPr/>
        </p:nvSpPr>
        <p:spPr>
          <a:xfrm>
            <a:off x="856644" y="2501055"/>
            <a:ext cx="7483994" cy="3412848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6"/>
            </a:solidFill>
          </a:ln>
        </p:spPr>
        <p:txBody>
          <a:bodyPr wrap="square">
            <a:noAutofit/>
          </a:bodyPr>
          <a:lstStyle/>
          <a:p>
            <a:endParaRPr lang="en-NZ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A3902-15A7-48A0-9352-7B35465CE6C5}"/>
              </a:ext>
            </a:extLst>
          </p:cNvPr>
          <p:cNvSpPr/>
          <p:nvPr/>
        </p:nvSpPr>
        <p:spPr>
          <a:xfrm>
            <a:off x="946298" y="3253563"/>
            <a:ext cx="4646428" cy="1339702"/>
          </a:xfrm>
          <a:prstGeom prst="rect">
            <a:avLst/>
          </a:prstGeom>
          <a:solidFill>
            <a:srgbClr val="1F4E79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23CE03-FDC5-4037-8A8E-9F9B45E55227}"/>
              </a:ext>
            </a:extLst>
          </p:cNvPr>
          <p:cNvSpPr/>
          <p:nvPr/>
        </p:nvSpPr>
        <p:spPr>
          <a:xfrm>
            <a:off x="856644" y="2497583"/>
            <a:ext cx="75372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9CDCFE"/>
                </a:solidFill>
                <a:latin typeface="Consolas" panose="020B0609020204030204" pitchFamily="49" charset="0"/>
              </a:rPr>
              <a:t>express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NZ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CE9178"/>
                </a:solidFill>
                <a:latin typeface="Consolas" panose="020B0609020204030204" pitchFamily="49" charset="0"/>
              </a:rPr>
              <a:t>'express'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NZ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NZ" dirty="0">
                <a:solidFill>
                  <a:srgbClr val="9CDCFE"/>
                </a:solidFill>
                <a:latin typeface="Consolas" panose="020B0609020204030204" pitchFamily="49" charset="0"/>
              </a:rPr>
              <a:t>express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NZ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NZ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get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NZ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NZ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NZ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NZ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CE9178"/>
                </a:solidFill>
                <a:latin typeface="Consolas" panose="020B0609020204030204" pitchFamily="49" charset="0"/>
              </a:rPr>
              <a:t>'text/plain’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NZ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NZ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send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CE9178"/>
                </a:solidFill>
                <a:latin typeface="Consolas" panose="020B0609020204030204" pitchFamily="49" charset="0"/>
              </a:rPr>
              <a:t>'Hello World'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NZ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NZ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listen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NZ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NZ" dirty="0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NZ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NZ" dirty="0">
                <a:solidFill>
                  <a:srgbClr val="CE9178"/>
                </a:solidFill>
                <a:latin typeface="Consolas" panose="020B0609020204030204" pitchFamily="49" charset="0"/>
              </a:rPr>
              <a:t>'App listening at http://localhost:3000;'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5CA1A6-1879-4174-9124-BF3B0AE0386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592726" y="3924157"/>
            <a:ext cx="499730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EB48F0-EA72-4A0A-927B-973A32C5957C}"/>
              </a:ext>
            </a:extLst>
          </p:cNvPr>
          <p:cNvSpPr/>
          <p:nvPr/>
        </p:nvSpPr>
        <p:spPr>
          <a:xfrm>
            <a:off x="6092456" y="3106192"/>
            <a:ext cx="2948506" cy="1635930"/>
          </a:xfrm>
          <a:prstGeom prst="roundRect">
            <a:avLst>
              <a:gd name="adj" fmla="val 9925"/>
            </a:avLst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code says “When I receive a GET request to / (e.g. </a:t>
            </a:r>
            <a:r>
              <a:rPr lang="en-NZ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http://localhost:3000/</a:t>
            </a:r>
            <a:r>
              <a:rPr lang="en-NZ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), send ‘Hello World’ back to the browser”.</a:t>
            </a:r>
          </a:p>
        </p:txBody>
      </p:sp>
    </p:spTree>
    <p:extLst>
      <p:ext uri="{BB962C8B-B14F-4D97-AF65-F5344CB8AC3E}">
        <p14:creationId xmlns:p14="http://schemas.microsoft.com/office/powerpoint/2010/main" val="203827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D1B0-FD6E-4AE0-8C55-3FCF6196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Review – Express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2201A-73D4-4DCD-9DE7-22BDC9243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7133"/>
            <a:ext cx="7886700" cy="4592281"/>
          </a:xfrm>
        </p:spPr>
        <p:txBody>
          <a:bodyPr/>
          <a:lstStyle/>
          <a:p>
            <a:r>
              <a:rPr lang="en-NZ" dirty="0"/>
              <a:t>Express can be used to serve static files (e.g. html files, images, etc) too.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In this example, any files in the “public” folder will be browsable by the user.</a:t>
            </a:r>
          </a:p>
          <a:p>
            <a:pPr lvl="1"/>
            <a:r>
              <a:rPr lang="en-NZ" dirty="0"/>
              <a:t>For example, if the user browses to </a:t>
            </a:r>
            <a:r>
              <a:rPr lang="en-NZ" dirty="0">
                <a:hlinkClick r:id="rId2"/>
              </a:rPr>
              <a:t>http://localhost:3000/hello.jpg</a:t>
            </a:r>
            <a:r>
              <a:rPr lang="en-NZ" dirty="0"/>
              <a:t>, then the hello.jpg file located in the public folder will be returned.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D3E64-DC0C-4F8A-8544-A0FDB123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FAF4E3-3C06-4715-8947-3875F8CDA401}"/>
              </a:ext>
            </a:extLst>
          </p:cNvPr>
          <p:cNvSpPr/>
          <p:nvPr/>
        </p:nvSpPr>
        <p:spPr>
          <a:xfrm>
            <a:off x="1304244" y="2813119"/>
            <a:ext cx="6772577" cy="400110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NZ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NZ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NZ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express</a:t>
            </a:r>
            <a:r>
              <a:rPr lang="en-NZ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NZ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static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sz="2000" dirty="0">
                <a:solidFill>
                  <a:srgbClr val="4EC9B0"/>
                </a:solidFill>
                <a:latin typeface="Consolas" panose="020B0609020204030204" pitchFamily="49" charset="0"/>
              </a:rPr>
              <a:t>__</a:t>
            </a:r>
            <a:r>
              <a:rPr lang="en-NZ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dirname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NZ" sz="2000" dirty="0">
                <a:solidFill>
                  <a:srgbClr val="CE9178"/>
                </a:solidFill>
                <a:latin typeface="Consolas" panose="020B0609020204030204" pitchFamily="49" charset="0"/>
              </a:rPr>
              <a:t>"/public"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820676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C6C6-E397-442B-848B-AAC59AD1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Review – Express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7FDED-1FA0-436D-B0AC-2B4B2D677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7132"/>
            <a:ext cx="7886700" cy="4634811"/>
          </a:xfrm>
        </p:spPr>
        <p:txBody>
          <a:bodyPr>
            <a:normAutofit fontScale="92500" lnSpcReduction="10000"/>
          </a:bodyPr>
          <a:lstStyle/>
          <a:p>
            <a:r>
              <a:rPr lang="en-NZ" dirty="0"/>
              <a:t>Express can also define </a:t>
            </a:r>
            <a:r>
              <a:rPr lang="en-NZ" i="1" dirty="0"/>
              <a:t>default</a:t>
            </a:r>
            <a:r>
              <a:rPr lang="en-NZ" dirty="0"/>
              <a:t> behaviour – that is, what happens when the user tries to navigate to a route that isn’t defined?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For example, this code will </a:t>
            </a:r>
            <a:r>
              <a:rPr lang="en-NZ" i="1" dirty="0"/>
              <a:t>always</a:t>
            </a:r>
            <a:r>
              <a:rPr lang="en-NZ" dirty="0"/>
              <a:t> return a 404 error to the browser, displaying a custom error page.</a:t>
            </a:r>
          </a:p>
          <a:p>
            <a:pPr lvl="1"/>
            <a:r>
              <a:rPr lang="en-NZ" dirty="0"/>
              <a:t>So: Put this route definition last in your app.js file!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69B13-1D2B-44FB-8201-E57743B7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C2833B-15F6-470D-B244-33340762EC27}"/>
              </a:ext>
            </a:extLst>
          </p:cNvPr>
          <p:cNvSpPr/>
          <p:nvPr/>
        </p:nvSpPr>
        <p:spPr>
          <a:xfrm>
            <a:off x="561745" y="2705986"/>
            <a:ext cx="8020509" cy="1631216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NZ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NZ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NZ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use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sz="2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NZ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NZ" sz="20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NZ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NZ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NZ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sz="2000" dirty="0">
                <a:solidFill>
                  <a:srgbClr val="CE9178"/>
                </a:solidFill>
                <a:latin typeface="Consolas" panose="020B0609020204030204" pitchFamily="49" charset="0"/>
              </a:rPr>
              <a:t>'text/html'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NZ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NZ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NZ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status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sz="2000" dirty="0">
                <a:solidFill>
                  <a:srgbClr val="B5CEA8"/>
                </a:solidFill>
                <a:latin typeface="Consolas" panose="020B0609020204030204" pitchFamily="49" charset="0"/>
              </a:rPr>
              <a:t>404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NZ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NZ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NZ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sendFile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sz="2000" dirty="0">
                <a:solidFill>
                  <a:srgbClr val="4EC9B0"/>
                </a:solidFill>
                <a:latin typeface="Consolas" panose="020B0609020204030204" pitchFamily="49" charset="0"/>
              </a:rPr>
              <a:t>__</a:t>
            </a:r>
            <a:r>
              <a:rPr lang="en-NZ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dirname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NZ" sz="2000" dirty="0">
                <a:solidFill>
                  <a:srgbClr val="CE9178"/>
                </a:solidFill>
                <a:latin typeface="Consolas" panose="020B0609020204030204" pitchFamily="49" charset="0"/>
              </a:rPr>
              <a:t>"/public/error-page.html"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3507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00F724-4994-4004-B9D3-3E876C4B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dirty="0"/>
              <a:t>Template Engines &amp; Handlebars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4A60F-7419-4AEB-98BE-6FBCBA56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72164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3B6F52-C3C8-4F00-860D-004A61F4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 problem…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B658D-7DDE-4192-AC6B-D8088468A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7133"/>
            <a:ext cx="7886700" cy="4634811"/>
          </a:xfrm>
        </p:spPr>
        <p:txBody>
          <a:bodyPr>
            <a:normAutofit lnSpcReduction="10000"/>
          </a:bodyPr>
          <a:lstStyle/>
          <a:p>
            <a:r>
              <a:rPr lang="en-NZ" dirty="0"/>
              <a:t>So far, we can write full, dynamic HTML out to the browser, to render whatever we want! Yay </a:t>
            </a:r>
            <a:r>
              <a:rPr lang="en-NZ" dirty="0">
                <a:sym typeface="Wingdings" panose="05000000000000000000" pitchFamily="2" charset="2"/>
              </a:rPr>
              <a:t></a:t>
            </a:r>
          </a:p>
          <a:p>
            <a:r>
              <a:rPr lang="en-NZ" dirty="0">
                <a:sym typeface="Wingdings" panose="05000000000000000000" pitchFamily="2" charset="2"/>
              </a:rPr>
              <a:t>But, it looks like this: </a:t>
            </a:r>
          </a:p>
          <a:p>
            <a:endParaRPr lang="en-NZ" dirty="0">
              <a:sym typeface="Wingdings" panose="05000000000000000000" pitchFamily="2" charset="2"/>
            </a:endParaRPr>
          </a:p>
          <a:p>
            <a:endParaRPr lang="en-NZ" dirty="0">
              <a:sym typeface="Wingdings" panose="05000000000000000000" pitchFamily="2" charset="2"/>
            </a:endParaRPr>
          </a:p>
          <a:p>
            <a:endParaRPr lang="en-NZ" dirty="0">
              <a:sym typeface="Wingdings" panose="05000000000000000000" pitchFamily="2" charset="2"/>
            </a:endParaRPr>
          </a:p>
          <a:p>
            <a:endParaRPr lang="en-NZ" dirty="0">
              <a:sym typeface="Wingdings" panose="05000000000000000000" pitchFamily="2" charset="2"/>
            </a:endParaRPr>
          </a:p>
          <a:p>
            <a:endParaRPr lang="en-NZ" dirty="0">
              <a:sym typeface="Wingdings" panose="05000000000000000000" pitchFamily="2" charset="2"/>
            </a:endParaRPr>
          </a:p>
          <a:p>
            <a:r>
              <a:rPr lang="en-NZ" dirty="0">
                <a:sym typeface="Wingdings" panose="05000000000000000000" pitchFamily="2" charset="2"/>
              </a:rPr>
              <a:t>Surely there’s a better way??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0CB06-FE8A-4223-825B-147738FE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D9B9D2-8E1C-4D69-BA4E-DC35DBCF2507}"/>
              </a:ext>
            </a:extLst>
          </p:cNvPr>
          <p:cNvSpPr/>
          <p:nvPr/>
        </p:nvSpPr>
        <p:spPr>
          <a:xfrm>
            <a:off x="1467635" y="3303729"/>
            <a:ext cx="6208729" cy="2031325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NZ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CE9178"/>
                </a:solidFill>
                <a:latin typeface="Consolas" panose="020B0609020204030204" pitchFamily="49" charset="0"/>
              </a:rPr>
              <a:t>'text/html'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NZ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write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CE9178"/>
                </a:solidFill>
                <a:latin typeface="Consolas" panose="020B0609020204030204" pitchFamily="49" charset="0"/>
              </a:rPr>
              <a:t>'&lt;!DOCTPE html!&gt;'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NZ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write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CE9178"/>
                </a:solidFill>
                <a:latin typeface="Consolas" panose="020B0609020204030204" pitchFamily="49" charset="0"/>
              </a:rPr>
              <a:t>'&lt;html&gt;'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NZ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write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CE9178"/>
                </a:solidFill>
                <a:latin typeface="Consolas" panose="020B0609020204030204" pitchFamily="49" charset="0"/>
              </a:rPr>
              <a:t>'&lt;head&gt;&lt;title&gt;Tedium&lt;/title&gt;&lt;/head&gt;'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NZ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write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CE9178"/>
                </a:solidFill>
                <a:latin typeface="Consolas" panose="020B0609020204030204" pitchFamily="49" charset="0"/>
              </a:rPr>
              <a:t>'&lt;body&gt;'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NZ" dirty="0">
                <a:solidFill>
                  <a:srgbClr val="608B4E"/>
                </a:solidFill>
                <a:latin typeface="Consolas" panose="020B0609020204030204" pitchFamily="49" charset="0"/>
              </a:rPr>
              <a:t>// ...</a:t>
            </a:r>
            <a:endParaRPr lang="en-NZ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NZ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7164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TW" dirty="0"/>
              <a:t>Template engines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zh-TW" dirty="0"/>
              <a:t>A template engine enables you to transform static template files into HTML contents at run time</a:t>
            </a:r>
          </a:p>
          <a:p>
            <a:pPr lvl="1"/>
            <a:r>
              <a:rPr lang="en-NZ" altLang="zh-TW" dirty="0"/>
              <a:t>Separate the structure from the content</a:t>
            </a:r>
          </a:p>
          <a:p>
            <a:pPr lvl="1"/>
            <a:endParaRPr lang="en-NZ" altLang="zh-TW" dirty="0"/>
          </a:p>
          <a:p>
            <a:r>
              <a:rPr lang="en-NZ" altLang="zh-TW" dirty="0"/>
              <a:t>Popular template engines with Express</a:t>
            </a:r>
          </a:p>
          <a:p>
            <a:pPr lvl="1"/>
            <a:r>
              <a:rPr lang="en-NZ" altLang="zh-TW" dirty="0"/>
              <a:t>Pug</a:t>
            </a:r>
          </a:p>
          <a:p>
            <a:pPr lvl="1"/>
            <a:r>
              <a:rPr lang="en-NZ" altLang="zh-TW" dirty="0" err="1"/>
              <a:t>Mustache</a:t>
            </a:r>
            <a:endParaRPr lang="en-NZ" altLang="zh-TW" dirty="0"/>
          </a:p>
          <a:p>
            <a:pPr lvl="1"/>
            <a:r>
              <a:rPr lang="en-NZ" altLang="zh-TW" dirty="0"/>
              <a:t>EJS</a:t>
            </a:r>
          </a:p>
          <a:p>
            <a:pPr lvl="1"/>
            <a:r>
              <a:rPr lang="en-NZ" altLang="zh-TW" b="1" dirty="0"/>
              <a:t>Handlebars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480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FC63-939A-4795-805C-1311B0FD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D011A-9E34-4B52-996D-6C07D4485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Review</a:t>
            </a:r>
          </a:p>
          <a:p>
            <a:pPr lvl="1"/>
            <a:r>
              <a:rPr lang="en-NZ" dirty="0"/>
              <a:t>Node.js</a:t>
            </a:r>
          </a:p>
          <a:p>
            <a:pPr lvl="1"/>
            <a:r>
              <a:rPr lang="en-NZ" dirty="0"/>
              <a:t>Express framework</a:t>
            </a:r>
          </a:p>
          <a:p>
            <a:r>
              <a:rPr lang="en-NZ" dirty="0"/>
              <a:t>Template engines</a:t>
            </a:r>
          </a:p>
          <a:p>
            <a:r>
              <a:rPr lang="en-NZ" dirty="0"/>
              <a:t>Handlebars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FA0AC-CEBA-4739-9B94-957DA025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77856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TW" dirty="0"/>
              <a:t>Handlebars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zh-TW" dirty="0"/>
              <a:t>A web template engine extended from </a:t>
            </a:r>
            <a:r>
              <a:rPr lang="en-NZ" altLang="zh-TW" dirty="0" err="1"/>
              <a:t>Mustache</a:t>
            </a:r>
            <a:endParaRPr lang="en-NZ" altLang="zh-TW" dirty="0"/>
          </a:p>
          <a:p>
            <a:r>
              <a:rPr lang="en-NZ" altLang="zh-TW" dirty="0"/>
              <a:t>Minimal logic</a:t>
            </a:r>
          </a:p>
          <a:p>
            <a:r>
              <a:rPr lang="en-NZ" altLang="zh-TW" dirty="0"/>
              <a:t>Separate logic-less templates from business logic</a:t>
            </a:r>
          </a:p>
          <a:p>
            <a:r>
              <a:rPr lang="en-NZ" altLang="zh-TW" dirty="0"/>
              <a:t>Simplify the task of manually updating the data on the view</a:t>
            </a:r>
          </a:p>
          <a:p>
            <a:endParaRPr lang="en-NZ" altLang="zh-TW" dirty="0"/>
          </a:p>
          <a:p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8457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does Handlebars work?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  <p:sp>
        <p:nvSpPr>
          <p:cNvPr id="5" name="Rounded Rectangle 4"/>
          <p:cNvSpPr/>
          <p:nvPr/>
        </p:nvSpPr>
        <p:spPr>
          <a:xfrm>
            <a:off x="706586" y="2268415"/>
            <a:ext cx="2509200" cy="96715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b="1" dirty="0"/>
              <a:t>Context</a:t>
            </a:r>
          </a:p>
          <a:p>
            <a:pPr algn="ctr"/>
            <a:r>
              <a:rPr lang="en-NZ" dirty="0"/>
              <a:t>{'</a:t>
            </a:r>
            <a:r>
              <a:rPr lang="en-NZ" dirty="0" err="1"/>
              <a:t>name':'Mark</a:t>
            </a:r>
            <a:r>
              <a:rPr lang="en-NZ" dirty="0"/>
              <a:t>'}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383090" y="2268415"/>
            <a:ext cx="2508739" cy="96715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b="1" dirty="0"/>
              <a:t>Template</a:t>
            </a:r>
          </a:p>
          <a:p>
            <a:pPr algn="ctr"/>
            <a:r>
              <a:rPr lang="en-NZ" dirty="0"/>
              <a:t>&lt;p&gt;Hello {{name}}!&lt;/p&gt;</a:t>
            </a:r>
          </a:p>
        </p:txBody>
      </p:sp>
      <p:sp>
        <p:nvSpPr>
          <p:cNvPr id="7" name="Cloud 6"/>
          <p:cNvSpPr/>
          <p:nvPr/>
        </p:nvSpPr>
        <p:spPr>
          <a:xfrm>
            <a:off x="3279531" y="3378688"/>
            <a:ext cx="2039815" cy="1116623"/>
          </a:xfrm>
          <a:prstGeom prst="cloud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handlebars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15786" y="5235455"/>
            <a:ext cx="2167304" cy="96715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b="1" dirty="0"/>
              <a:t>HTML</a:t>
            </a:r>
          </a:p>
          <a:p>
            <a:pPr algn="ctr"/>
            <a:r>
              <a:rPr lang="en-NZ" dirty="0"/>
              <a:t>&lt;p&gt;Hello Mark!&lt;/p&gt;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07944" y="2831123"/>
            <a:ext cx="657387" cy="4044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633545" y="2833970"/>
            <a:ext cx="658800" cy="4044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299438" y="4591177"/>
            <a:ext cx="11723" cy="5721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80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Handlebars Views &amp;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133"/>
            <a:ext cx="7886700" cy="2893301"/>
          </a:xfrm>
        </p:spPr>
        <p:txBody>
          <a:bodyPr>
            <a:normAutofit fontScale="77500" lnSpcReduction="20000"/>
          </a:bodyPr>
          <a:lstStyle/>
          <a:p>
            <a:r>
              <a:rPr lang="en-NZ" dirty="0"/>
              <a:t>Views</a:t>
            </a:r>
          </a:p>
          <a:p>
            <a:pPr lvl="1"/>
            <a:r>
              <a:rPr lang="en-NZ" dirty="0"/>
              <a:t>Represent individual sections of HTML pages</a:t>
            </a:r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r>
              <a:rPr lang="en-NZ" dirty="0"/>
              <a:t>Store the views in the 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views</a:t>
            </a:r>
            <a:r>
              <a:rPr lang="en-NZ" dirty="0"/>
              <a:t> folder</a:t>
            </a:r>
          </a:p>
          <a:p>
            <a:pPr lvl="1"/>
            <a:endParaRPr lang="en-NZ" dirty="0"/>
          </a:p>
          <a:p>
            <a:r>
              <a:rPr lang="en-NZ" dirty="0"/>
              <a:t>Layouts</a:t>
            </a:r>
          </a:p>
          <a:p>
            <a:pPr lvl="1"/>
            <a:r>
              <a:rPr lang="en-NZ" dirty="0"/>
              <a:t>HTML page wrappers</a:t>
            </a:r>
          </a:p>
          <a:p>
            <a:pPr lvl="1"/>
            <a:r>
              <a:rPr lang="en-NZ" dirty="0"/>
              <a:t>Can be used for different views</a:t>
            </a:r>
          </a:p>
          <a:p>
            <a:pPr lvl="1"/>
            <a:r>
              <a:rPr lang="en-NZ" dirty="0"/>
              <a:t>Store the layouts in the 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views/layouts</a:t>
            </a:r>
            <a:r>
              <a:rPr lang="en-NZ" dirty="0"/>
              <a:t> folder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53CD32-ABC5-4F0A-8550-0EA3DBB84A80}"/>
              </a:ext>
            </a:extLst>
          </p:cNvPr>
          <p:cNvSpPr/>
          <p:nvPr/>
        </p:nvSpPr>
        <p:spPr>
          <a:xfrm>
            <a:off x="5303476" y="5388622"/>
            <a:ext cx="3676305" cy="1016000"/>
          </a:xfrm>
          <a:prstGeom prst="roundRect">
            <a:avLst>
              <a:gd name="adj" fmla="val 9925"/>
            </a:avLst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Example: We might want some HTML to be the same for all our pages. We can put this in a layout.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05253-F681-4513-A9CC-83A8EF4A0877}"/>
              </a:ext>
            </a:extLst>
          </p:cNvPr>
          <p:cNvSpPr/>
          <p:nvPr/>
        </p:nvSpPr>
        <p:spPr>
          <a:xfrm>
            <a:off x="3078125" y="2216136"/>
            <a:ext cx="2987749" cy="400110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NZ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NZ" sz="2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NZ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Hello, World!</a:t>
            </a:r>
            <a:r>
              <a:rPr lang="en-NZ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NZ" sz="2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NZ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NZ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C53BA1-6A4F-4DCB-BA04-324D27DD47C9}"/>
              </a:ext>
            </a:extLst>
          </p:cNvPr>
          <p:cNvSpPr/>
          <p:nvPr/>
        </p:nvSpPr>
        <p:spPr>
          <a:xfrm>
            <a:off x="2032731" y="4464299"/>
            <a:ext cx="2539268" cy="2031325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NZ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 html</a:t>
            </a:r>
            <a:r>
              <a:rPr lang="en-NZ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NZ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NZ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 … </a:t>
            </a:r>
            <a:r>
              <a:rPr lang="en-NZ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NZ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NZ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NZ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CDCAA"/>
                </a:solidFill>
                <a:latin typeface="Consolas" panose="020B0609020204030204" pitchFamily="49" charset="0"/>
              </a:rPr>
              <a:t>{{{</a:t>
            </a:r>
            <a:r>
              <a:rPr lang="en-NZ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NZ" dirty="0">
                <a:solidFill>
                  <a:srgbClr val="DCDCAA"/>
                </a:solidFill>
                <a:latin typeface="Consolas" panose="020B0609020204030204" pitchFamily="49" charset="0"/>
              </a:rPr>
              <a:t>}}}</a:t>
            </a:r>
            <a:endParaRPr lang="en-NZ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NZ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NZ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NZ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NZ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364A0F-3D20-47F1-9ED8-907721AD369D}"/>
              </a:ext>
            </a:extLst>
          </p:cNvPr>
          <p:cNvSpPr/>
          <p:nvPr/>
        </p:nvSpPr>
        <p:spPr>
          <a:xfrm>
            <a:off x="5303475" y="4510434"/>
            <a:ext cx="3676305" cy="730433"/>
          </a:xfrm>
          <a:prstGeom prst="roundRect">
            <a:avLst>
              <a:gd name="adj" fmla="val 9925"/>
            </a:avLst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The {{{body}}} tag will be replaced with content from a particular view.</a:t>
            </a:r>
          </a:p>
        </p:txBody>
      </p:sp>
    </p:spTree>
    <p:extLst>
      <p:ext uri="{BB962C8B-B14F-4D97-AF65-F5344CB8AC3E}">
        <p14:creationId xmlns:p14="http://schemas.microsoft.com/office/powerpoint/2010/main" val="136532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3600" dirty="0"/>
              <a:t>Using Handlebars with 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To use handlebars with express, install the 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express-handlebars</a:t>
            </a:r>
            <a:r>
              <a:rPr lang="en-NZ" dirty="0"/>
              <a:t> module</a:t>
            </a:r>
          </a:p>
          <a:p>
            <a:pPr marL="457200" lvl="1" indent="0">
              <a:buNone/>
            </a:pPr>
            <a:endParaRPr lang="en-NZ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dirty="0"/>
              <a:t>Handlebars files have a 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.handlebars </a:t>
            </a:r>
            <a:r>
              <a:rPr lang="en-NZ" dirty="0">
                <a:cs typeface="Consolas" panose="020B0609020204030204" pitchFamily="49" charset="0"/>
              </a:rPr>
              <a:t>extension.</a:t>
            </a:r>
          </a:p>
          <a:p>
            <a:r>
              <a:rPr lang="en-NZ" dirty="0"/>
              <a:t>Register the Handlebars </a:t>
            </a:r>
            <a:r>
              <a:rPr lang="en-NZ" i="1" dirty="0"/>
              <a:t>view engine</a:t>
            </a:r>
            <a:r>
              <a:rPr lang="en-NZ" dirty="0"/>
              <a:t> in app.js:</a:t>
            </a:r>
            <a:endParaRPr lang="en-NZ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21BE3-A72F-4AB7-A67A-2C0313E5BC78}"/>
              </a:ext>
            </a:extLst>
          </p:cNvPr>
          <p:cNvSpPr/>
          <p:nvPr/>
        </p:nvSpPr>
        <p:spPr>
          <a:xfrm>
            <a:off x="1743739" y="2414718"/>
            <a:ext cx="5656521" cy="400110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NZ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NZ" sz="2000" dirty="0">
                <a:solidFill>
                  <a:schemeClr val="bg1"/>
                </a:solidFill>
                <a:latin typeface="Consolas" panose="020B0609020204030204" pitchFamily="49" charset="0"/>
              </a:rPr>
              <a:t> install --save express-handlebars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AFAD3-B808-483C-B097-217E39AE73B8}"/>
              </a:ext>
            </a:extLst>
          </p:cNvPr>
          <p:cNvSpPr/>
          <p:nvPr/>
        </p:nvSpPr>
        <p:spPr>
          <a:xfrm>
            <a:off x="1148315" y="4764933"/>
            <a:ext cx="6847368" cy="1323439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NZ" sz="2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NZ" sz="2000" dirty="0">
                <a:solidFill>
                  <a:srgbClr val="9CDCFE"/>
                </a:solidFill>
                <a:latin typeface="Consolas" panose="020B0609020204030204" pitchFamily="49" charset="0"/>
              </a:rPr>
              <a:t>handlebars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NZ" sz="20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sz="2000" dirty="0">
                <a:solidFill>
                  <a:srgbClr val="CE9178"/>
                </a:solidFill>
                <a:latin typeface="Consolas" panose="020B0609020204030204" pitchFamily="49" charset="0"/>
              </a:rPr>
              <a:t>'express-handlebars'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NZ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NZ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NZ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engine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sz="2000" dirty="0">
                <a:solidFill>
                  <a:srgbClr val="CE9178"/>
                </a:solidFill>
                <a:latin typeface="Consolas" panose="020B0609020204030204" pitchFamily="49" charset="0"/>
              </a:rPr>
              <a:t>'handlebars’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NZ" sz="2000" dirty="0">
                <a:solidFill>
                  <a:srgbClr val="9CDCFE"/>
                </a:solidFill>
                <a:latin typeface="Consolas" panose="020B0609020204030204" pitchFamily="49" charset="0"/>
              </a:rPr>
              <a:t>handlebars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NZ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defaultLayout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E9178"/>
                </a:solidFill>
                <a:latin typeface="Consolas" panose="020B0609020204030204" pitchFamily="49" charset="0"/>
              </a:rPr>
              <a:t>'main'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 }));</a:t>
            </a:r>
          </a:p>
          <a:p>
            <a:r>
              <a:rPr lang="en-NZ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NZ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NZ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set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sz="2000" dirty="0">
                <a:solidFill>
                  <a:srgbClr val="CE9178"/>
                </a:solidFill>
                <a:latin typeface="Consolas" panose="020B0609020204030204" pitchFamily="49" charset="0"/>
              </a:rPr>
              <a:t>'view engine'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NZ" sz="2000" dirty="0">
                <a:solidFill>
                  <a:srgbClr val="CE9178"/>
                </a:solidFill>
                <a:latin typeface="Consolas" panose="020B0609020204030204" pitchFamily="49" charset="0"/>
              </a:rPr>
              <a:t>'handlebars'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94313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3600" dirty="0"/>
              <a:t>Using Handlebars with Express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AFAD3-B808-483C-B097-217E39AE73B8}"/>
              </a:ext>
            </a:extLst>
          </p:cNvPr>
          <p:cNvSpPr/>
          <p:nvPr/>
        </p:nvSpPr>
        <p:spPr>
          <a:xfrm>
            <a:off x="1148316" y="1926633"/>
            <a:ext cx="6847368" cy="1323439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NZ" sz="2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NZ" sz="2000" dirty="0">
                <a:solidFill>
                  <a:srgbClr val="9CDCFE"/>
                </a:solidFill>
                <a:latin typeface="Consolas" panose="020B0609020204030204" pitchFamily="49" charset="0"/>
              </a:rPr>
              <a:t>handlebars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NZ" sz="20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sz="2000" dirty="0">
                <a:solidFill>
                  <a:srgbClr val="CE9178"/>
                </a:solidFill>
                <a:latin typeface="Consolas" panose="020B0609020204030204" pitchFamily="49" charset="0"/>
              </a:rPr>
              <a:t>'express-handlebars'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NZ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NZ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NZ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engine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sz="2000" dirty="0">
                <a:solidFill>
                  <a:srgbClr val="CE9178"/>
                </a:solidFill>
                <a:latin typeface="Consolas" panose="020B0609020204030204" pitchFamily="49" charset="0"/>
              </a:rPr>
              <a:t>'handlebars’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NZ" sz="2000" dirty="0">
                <a:solidFill>
                  <a:srgbClr val="9CDCFE"/>
                </a:solidFill>
                <a:latin typeface="Consolas" panose="020B0609020204030204" pitchFamily="49" charset="0"/>
              </a:rPr>
              <a:t>handlebars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NZ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defaultLayout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E9178"/>
                </a:solidFill>
                <a:latin typeface="Consolas" panose="020B0609020204030204" pitchFamily="49" charset="0"/>
              </a:rPr>
              <a:t>'main'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 }));</a:t>
            </a:r>
          </a:p>
          <a:p>
            <a:r>
              <a:rPr lang="en-NZ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NZ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NZ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set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sz="2000" dirty="0">
                <a:solidFill>
                  <a:srgbClr val="CE9178"/>
                </a:solidFill>
                <a:latin typeface="Consolas" panose="020B0609020204030204" pitchFamily="49" charset="0"/>
              </a:rPr>
              <a:t>'view engine'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NZ" sz="2000" dirty="0">
                <a:solidFill>
                  <a:srgbClr val="CE9178"/>
                </a:solidFill>
                <a:latin typeface="Consolas" panose="020B0609020204030204" pitchFamily="49" charset="0"/>
              </a:rPr>
              <a:t>'handlebars'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F3B01D-0FD7-47D7-AA91-67461AF1D594}"/>
              </a:ext>
            </a:extLst>
          </p:cNvPr>
          <p:cNvSpPr/>
          <p:nvPr/>
        </p:nvSpPr>
        <p:spPr>
          <a:xfrm>
            <a:off x="4093535" y="3607929"/>
            <a:ext cx="4496244" cy="1114670"/>
          </a:xfrm>
          <a:prstGeom prst="roundRect">
            <a:avLst>
              <a:gd name="adj" fmla="val 9925"/>
            </a:avLst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Specifies that </a:t>
            </a:r>
            <a:r>
              <a:rPr lang="en-NZ" sz="2000" dirty="0">
                <a:solidFill>
                  <a:schemeClr val="tx1"/>
                </a:solidFill>
                <a:latin typeface="Consolas" panose="020B0609020204030204" pitchFamily="49" charset="0"/>
              </a:rPr>
              <a:t>views/layouts/</a:t>
            </a:r>
            <a:r>
              <a:rPr lang="en-NZ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main.handlebars</a:t>
            </a:r>
            <a:r>
              <a:rPr lang="en-NZ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NZ" sz="2000" dirty="0">
                <a:solidFill>
                  <a:schemeClr val="tx1"/>
                </a:solidFill>
              </a:rPr>
              <a:t>should be used by default.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A50D55-7823-4E04-BD0A-01755E9C3799}"/>
              </a:ext>
            </a:extLst>
          </p:cNvPr>
          <p:cNvSpPr/>
          <p:nvPr/>
        </p:nvSpPr>
        <p:spPr>
          <a:xfrm>
            <a:off x="4093535" y="4881267"/>
            <a:ext cx="4496244" cy="1391941"/>
          </a:xfrm>
          <a:prstGeom prst="roundRect">
            <a:avLst>
              <a:gd name="adj" fmla="val 9925"/>
            </a:avLst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We can change this on a case-by-case basis when needed (or disable use of a layout entirely for particular views)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B4FC4C-30F5-446D-8DCD-6CCD8CC6955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341657" y="2913321"/>
            <a:ext cx="165469" cy="69460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136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3600" dirty="0"/>
              <a:t>Using Handlebars with 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133"/>
            <a:ext cx="7886700" cy="902783"/>
          </a:xfrm>
        </p:spPr>
        <p:txBody>
          <a:bodyPr>
            <a:normAutofit/>
          </a:bodyPr>
          <a:lstStyle/>
          <a:p>
            <a:r>
              <a:rPr lang="en-NZ" dirty="0"/>
              <a:t>Render the Handlebars views in the appropriate route handlers:</a:t>
            </a: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4ADBF-16C1-4C5C-8D1F-02854C5045D4}"/>
              </a:ext>
            </a:extLst>
          </p:cNvPr>
          <p:cNvSpPr/>
          <p:nvPr/>
        </p:nvSpPr>
        <p:spPr>
          <a:xfrm>
            <a:off x="175436" y="3429000"/>
            <a:ext cx="8793128" cy="2031325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NZ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get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NZ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NZ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b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NZ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render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CE9178"/>
                </a:solidFill>
                <a:latin typeface="Consolas" panose="020B0609020204030204" pitchFamily="49" charset="0"/>
              </a:rPr>
              <a:t>'example01/example01-home'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NZ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NZ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get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NZ" dirty="0" err="1">
                <a:solidFill>
                  <a:srgbClr val="CE9178"/>
                </a:solidFill>
                <a:latin typeface="Consolas" panose="020B0609020204030204" pitchFamily="49" charset="0"/>
              </a:rPr>
              <a:t>nolayout</a:t>
            </a:r>
            <a:r>
              <a:rPr lang="en-NZ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NZ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NZ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b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NZ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render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CE9178"/>
                </a:solidFill>
                <a:latin typeface="Consolas" panose="020B0609020204030204" pitchFamily="49" charset="0"/>
              </a:rPr>
              <a:t>'example01/example01-nolayout'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  <a:r>
              <a:rPr lang="en-NZ" dirty="0">
                <a:solidFill>
                  <a:srgbClr val="CE9178"/>
                </a:solidFill>
                <a:latin typeface="Consolas" panose="020B0609020204030204" pitchFamily="49" charset="0"/>
              </a:rPr>
              <a:t>layout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} );</a:t>
            </a:r>
          </a:p>
          <a:p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E9CF86-6735-4F96-BF28-0D93BB2ABC30}"/>
              </a:ext>
            </a:extLst>
          </p:cNvPr>
          <p:cNvSpPr/>
          <p:nvPr/>
        </p:nvSpPr>
        <p:spPr>
          <a:xfrm>
            <a:off x="287080" y="2519916"/>
            <a:ext cx="8569841" cy="804865"/>
          </a:xfrm>
          <a:prstGeom prst="roundRect">
            <a:avLst>
              <a:gd name="adj" fmla="val 9925"/>
            </a:avLst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When we browse to “/”, render the view located at views/example01/example01-home.handlebars. The default layout will be used.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F30FF2-4777-49E6-92A0-5030FBCC6A5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572001" y="3324781"/>
            <a:ext cx="0" cy="31265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1FC4300-36B1-498D-B3AD-1AE79EBDCF8B}"/>
              </a:ext>
            </a:extLst>
          </p:cNvPr>
          <p:cNvSpPr/>
          <p:nvPr/>
        </p:nvSpPr>
        <p:spPr>
          <a:xfrm>
            <a:off x="287080" y="5564544"/>
            <a:ext cx="8569841" cy="804865"/>
          </a:xfrm>
          <a:prstGeom prst="roundRect">
            <a:avLst>
              <a:gd name="adj" fmla="val 9925"/>
            </a:avLst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When we browse to “/</a:t>
            </a:r>
            <a:r>
              <a:rPr lang="en-NZ" sz="2000" dirty="0" err="1">
                <a:solidFill>
                  <a:schemeClr val="tx1"/>
                </a:solidFill>
              </a:rPr>
              <a:t>nolayout</a:t>
            </a:r>
            <a:r>
              <a:rPr lang="en-NZ" sz="2000" dirty="0">
                <a:solidFill>
                  <a:schemeClr val="tx1"/>
                </a:solidFill>
              </a:rPr>
              <a:t>”, render the view located at views/example01/example01-nolayout.handlebars. No layout will be used.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A53C2D-71C1-4C36-ADB2-EE63F9671D68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412512" y="5240867"/>
            <a:ext cx="159489" cy="32367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036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822C-69FC-46AF-BC51-5C4111D1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3600" dirty="0"/>
              <a:t>Using Handlebars with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41A8-62EE-4D07-B32C-AF3D8FF78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01384"/>
            <a:ext cx="7886700" cy="1325563"/>
          </a:xfrm>
        </p:spPr>
        <p:txBody>
          <a:bodyPr/>
          <a:lstStyle/>
          <a:p>
            <a:pPr marL="0" indent="0" algn="ctr">
              <a:buNone/>
            </a:pPr>
            <a:r>
              <a:rPr lang="en-NZ" dirty="0"/>
              <a:t>OK – but, how do we actually create </a:t>
            </a:r>
            <a:r>
              <a:rPr lang="en-NZ" i="1" dirty="0"/>
              <a:t>dynamic</a:t>
            </a:r>
            <a:r>
              <a:rPr lang="en-NZ" dirty="0"/>
              <a:t> content (i.e. content which changes based on actual data)?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135DC-E3D2-44F9-861F-DA672D47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63184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Handlebars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Expressions are written in double curly braces: {{}}</a:t>
            </a:r>
          </a:p>
          <a:p>
            <a:pPr lvl="1"/>
            <a:r>
              <a:rPr lang="en-NZ" dirty="0"/>
              <a:t>The expression returns the </a:t>
            </a:r>
            <a:r>
              <a:rPr lang="en-NZ" i="1" dirty="0"/>
              <a:t>HTML-escaped</a:t>
            </a:r>
            <a:r>
              <a:rPr lang="en-NZ" dirty="0"/>
              <a:t> value</a:t>
            </a:r>
          </a:p>
          <a:p>
            <a:r>
              <a:rPr lang="en-NZ" dirty="0"/>
              <a:t>Example Handlebars expression: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With context:</a:t>
            </a:r>
          </a:p>
          <a:p>
            <a:pPr lvl="1"/>
            <a:r>
              <a:rPr lang="en-NZ" dirty="0">
                <a:latin typeface="Consolas" panose="020B0609020204030204" pitchFamily="49" charset="0"/>
              </a:rPr>
              <a:t>name: “Thomas”</a:t>
            </a:r>
          </a:p>
          <a:p>
            <a:r>
              <a:rPr lang="en-NZ" dirty="0"/>
              <a:t>This will return:</a:t>
            </a:r>
          </a:p>
          <a:p>
            <a:pPr lvl="1"/>
            <a:r>
              <a:rPr lang="en-NZ" dirty="0">
                <a:latin typeface="Consolas" panose="020B0609020204030204" pitchFamily="49" charset="0"/>
              </a:rPr>
              <a:t>Hello Thomas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AA505F-05FC-4994-9902-EB3B2C4D297A}"/>
              </a:ext>
            </a:extLst>
          </p:cNvPr>
          <p:cNvSpPr/>
          <p:nvPr/>
        </p:nvSpPr>
        <p:spPr>
          <a:xfrm>
            <a:off x="3290239" y="3706167"/>
            <a:ext cx="2563522" cy="461665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NZ" sz="2400" dirty="0">
                <a:solidFill>
                  <a:srgbClr val="D4D4D4"/>
                </a:solidFill>
                <a:latin typeface="Consolas" panose="020B0609020204030204" pitchFamily="49" charset="0"/>
              </a:rPr>
              <a:t>Hello </a:t>
            </a:r>
            <a:r>
              <a:rPr lang="en-NZ" sz="2400" dirty="0">
                <a:solidFill>
                  <a:srgbClr val="DCDCAA"/>
                </a:solidFill>
                <a:latin typeface="Consolas" panose="020B0609020204030204" pitchFamily="49" charset="0"/>
              </a:rPr>
              <a:t>{{</a:t>
            </a:r>
            <a:r>
              <a:rPr lang="en-NZ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NZ" sz="2400" dirty="0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endParaRPr lang="en-NZ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276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Handlebars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Values are escaped by default. If you don’t want to escape a value, use triple curly braces instead: {{{}}}</a:t>
            </a:r>
          </a:p>
          <a:p>
            <a:r>
              <a:rPr lang="en-NZ" dirty="0"/>
              <a:t>Example Handlebars expression: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With context:</a:t>
            </a:r>
          </a:p>
          <a:p>
            <a:pPr marL="0" indent="0">
              <a:buNone/>
            </a:pP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	name: "&lt;b&gt;Thomas&lt;/b&gt;",</a:t>
            </a:r>
          </a:p>
          <a:p>
            <a:pPr marL="0" indent="0">
              <a:buNone/>
            </a:pP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	day: "&lt;b&gt;Thursday&lt;/b&gt;" </a:t>
            </a:r>
            <a:endParaRPr lang="en-NZ" dirty="0"/>
          </a:p>
          <a:p>
            <a:r>
              <a:rPr lang="en-NZ" dirty="0"/>
              <a:t>Results in:</a:t>
            </a:r>
          </a:p>
          <a:p>
            <a:pPr marL="914400" lvl="2" indent="0">
              <a:buNone/>
            </a:pP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Hello &lt;b&gt;Thomas&lt;/b&gt;. Today is 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Thursday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AA505F-05FC-4994-9902-EB3B2C4D297A}"/>
              </a:ext>
            </a:extLst>
          </p:cNvPr>
          <p:cNvSpPr/>
          <p:nvPr/>
        </p:nvSpPr>
        <p:spPr>
          <a:xfrm>
            <a:off x="1506096" y="3318762"/>
            <a:ext cx="6131808" cy="461665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NZ" sz="2400" dirty="0">
                <a:solidFill>
                  <a:srgbClr val="D4D4D4"/>
                </a:solidFill>
                <a:latin typeface="Consolas" panose="020B0609020204030204" pitchFamily="49" charset="0"/>
              </a:rPr>
              <a:t>Hello </a:t>
            </a:r>
            <a:r>
              <a:rPr lang="en-NZ" sz="2400" dirty="0">
                <a:solidFill>
                  <a:srgbClr val="DCDCAA"/>
                </a:solidFill>
                <a:latin typeface="Consolas" panose="020B0609020204030204" pitchFamily="49" charset="0"/>
              </a:rPr>
              <a:t>{{</a:t>
            </a:r>
            <a:r>
              <a:rPr lang="en-NZ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NZ" sz="2400" dirty="0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r>
              <a:rPr lang="en-NZ" sz="2400" dirty="0">
                <a:solidFill>
                  <a:srgbClr val="D4D4D4"/>
                </a:solidFill>
                <a:latin typeface="Consolas" panose="020B0609020204030204" pitchFamily="49" charset="0"/>
              </a:rPr>
              <a:t>. Today is </a:t>
            </a:r>
            <a:r>
              <a:rPr lang="en-NZ" sz="2400" dirty="0">
                <a:solidFill>
                  <a:srgbClr val="DCDCAA"/>
                </a:solidFill>
                <a:latin typeface="Consolas" panose="020B0609020204030204" pitchFamily="49" charset="0"/>
              </a:rPr>
              <a:t>{{{</a:t>
            </a:r>
            <a:r>
              <a:rPr lang="en-NZ" sz="2400" dirty="0">
                <a:solidFill>
                  <a:srgbClr val="9CDCFE"/>
                </a:solidFill>
                <a:latin typeface="Consolas" panose="020B0609020204030204" pitchFamily="49" charset="0"/>
              </a:rPr>
              <a:t>day</a:t>
            </a:r>
            <a:r>
              <a:rPr lang="en-NZ" sz="2400" dirty="0">
                <a:solidFill>
                  <a:srgbClr val="DCDCAA"/>
                </a:solidFill>
                <a:latin typeface="Consolas" panose="020B0609020204030204" pitchFamily="49" charset="0"/>
              </a:rPr>
              <a:t>}}}</a:t>
            </a:r>
            <a:r>
              <a:rPr lang="en-NZ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1832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915E-E2F1-4F86-8443-7F174395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Handlebars syntax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97C5BA-8AC2-4D73-9ED0-26795CC5A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7133"/>
            <a:ext cx="7886700" cy="1183522"/>
          </a:xfrm>
        </p:spPr>
        <p:txBody>
          <a:bodyPr>
            <a:normAutofit lnSpcReduction="10000"/>
          </a:bodyPr>
          <a:lstStyle/>
          <a:p>
            <a:r>
              <a:rPr lang="en-NZ" dirty="0"/>
              <a:t>From the backend, the </a:t>
            </a:r>
            <a:r>
              <a:rPr lang="en-NZ" i="1" dirty="0"/>
              <a:t>context</a:t>
            </a:r>
            <a:r>
              <a:rPr lang="en-NZ" dirty="0"/>
              <a:t> is simply a JavaScript object, which we can pass in the </a:t>
            </a:r>
            <a:r>
              <a:rPr lang="en-NZ" dirty="0" err="1">
                <a:latin typeface="Consolas" panose="020B0609020204030204" pitchFamily="49" charset="0"/>
              </a:rPr>
              <a:t>res.render</a:t>
            </a:r>
            <a:r>
              <a:rPr lang="en-NZ" dirty="0">
                <a:latin typeface="Consolas" panose="020B0609020204030204" pitchFamily="49" charset="0"/>
              </a:rPr>
              <a:t>(…)</a:t>
            </a:r>
            <a:r>
              <a:rPr lang="en-NZ" dirty="0"/>
              <a:t> function.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2FDCD-4F2E-4A0F-9063-0F00C83F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670730-328E-4042-A1D7-8377A8EFE973}"/>
              </a:ext>
            </a:extLst>
          </p:cNvPr>
          <p:cNvSpPr/>
          <p:nvPr/>
        </p:nvSpPr>
        <p:spPr>
          <a:xfrm>
            <a:off x="1336178" y="2800655"/>
            <a:ext cx="6471643" cy="3416320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NZ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pPr lvl="1"/>
            <a:r>
              <a:rPr lang="en-NZ" dirty="0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E9178"/>
                </a:solidFill>
                <a:latin typeface="Consolas" panose="020B0609020204030204" pitchFamily="49" charset="0"/>
              </a:rPr>
              <a:t>"Thomas T-Rex"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NZ" dirty="0">
                <a:solidFill>
                  <a:srgbClr val="CE9178"/>
                </a:solidFill>
                <a:latin typeface="Consolas" panose="020B0609020204030204" pitchFamily="49" charset="0"/>
              </a:rPr>
              <a:t>address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E9178"/>
                </a:solidFill>
                <a:latin typeface="Consolas" panose="020B0609020204030204" pitchFamily="49" charset="0"/>
              </a:rPr>
              <a:t>"123 Some Street"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NZ" dirty="0" err="1">
                <a:solidFill>
                  <a:srgbClr val="CE9178"/>
                </a:solidFill>
                <a:latin typeface="Consolas" panose="020B0609020204030204" pitchFamily="49" charset="0"/>
              </a:rPr>
              <a:t>phNumber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E9178"/>
                </a:solidFill>
                <a:latin typeface="Consolas" panose="020B0609020204030204" pitchFamily="49" charset="0"/>
              </a:rPr>
              <a:t>"021 123 4567"</a:t>
            </a:r>
            <a:endParaRPr lang="en-NZ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endParaRPr lang="en-NZ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pPr lvl="1"/>
            <a:r>
              <a:rPr lang="en-NZ" dirty="0" err="1">
                <a:solidFill>
                  <a:srgbClr val="CE9178"/>
                </a:solidFill>
                <a:latin typeface="Consolas" panose="020B0609020204030204" pitchFamily="49" charset="0"/>
              </a:rPr>
              <a:t>thePerson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NZ" dirty="0">
                <a:solidFill>
                  <a:srgbClr val="CE9178"/>
                </a:solidFill>
                <a:latin typeface="Consolas" panose="020B0609020204030204" pitchFamily="49" charset="0"/>
              </a:rPr>
              <a:t>message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NZ" dirty="0">
                <a:solidFill>
                  <a:srgbClr val="CE9178"/>
                </a:solidFill>
                <a:latin typeface="Consolas" panose="020B0609020204030204" pitchFamily="49" charset="0"/>
              </a:rPr>
              <a:t>"This is a &lt;strong&gt;message&lt;/strong&gt;!"</a:t>
            </a:r>
            <a:endParaRPr lang="en-NZ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endParaRPr lang="en-NZ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NZ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NZ" dirty="0" err="1">
                <a:solidFill>
                  <a:srgbClr val="9CDCFE"/>
                </a:solidFill>
                <a:latin typeface="Consolas" panose="020B0609020204030204" pitchFamily="49" charset="0"/>
              </a:rPr>
              <a:t>render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dirty="0">
                <a:solidFill>
                  <a:srgbClr val="CE9178"/>
                </a:solidFill>
                <a:latin typeface="Consolas" panose="020B0609020204030204" pitchFamily="49" charset="0"/>
              </a:rPr>
              <a:t>'example02/example02-home'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NZ" dirty="0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610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Review – Web server</a:t>
            </a:r>
          </a:p>
        </p:txBody>
      </p:sp>
      <p:pic>
        <p:nvPicPr>
          <p:cNvPr id="24" name="Content Placeholder 2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1" t="18181" r="2557" b="29174"/>
          <a:stretch/>
        </p:blipFill>
        <p:spPr>
          <a:xfrm>
            <a:off x="689426" y="3393270"/>
            <a:ext cx="1220731" cy="111684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 dirty="0"/>
              <a:t>PGCertInfoTech</a:t>
            </a:r>
          </a:p>
        </p:txBody>
      </p:sp>
      <p:pic>
        <p:nvPicPr>
          <p:cNvPr id="6" name="Picture 5" descr="web-server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930" y="3333887"/>
            <a:ext cx="797111" cy="954623"/>
          </a:xfrm>
          <a:prstGeom prst="rect">
            <a:avLst/>
          </a:prstGeom>
        </p:spPr>
      </p:pic>
      <p:pic>
        <p:nvPicPr>
          <p:cNvPr id="7" name="Picture 6" descr="applications-internet-md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240" y="3406825"/>
            <a:ext cx="917760" cy="9302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588" y="2899280"/>
            <a:ext cx="27874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1. Thomas logs into Facebook using a web browser (client software)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67805" y="3690535"/>
            <a:ext cx="1647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04078" y="2357227"/>
            <a:ext cx="274158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2. The Facebook URL specifies the server to connect and the page that is requested by Thomas.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11371" y="4202206"/>
            <a:ext cx="213448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4. The Facebook server sends Thomas’s personal Facebook page.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949192" y="3931212"/>
            <a:ext cx="1666013" cy="12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72730" y="2373908"/>
            <a:ext cx="2643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3. The Facebook server receives the request and processes the request. It then retrieves the requested web page.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2864" y="4687359"/>
            <a:ext cx="293758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5. The browser receives the returned message from the Facebook server, interprets the information, and turns it into a layout on the screen. Thomas can now view his Facebook page.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90533" y="3660314"/>
            <a:ext cx="1647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71920" y="3900991"/>
            <a:ext cx="1666013" cy="12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06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0" grpId="0"/>
      <p:bldP spid="27" grpId="0"/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7B5A-F18D-4601-8415-B546CCAB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Handlebars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06EA-58A3-40B0-ABCC-4BB4061A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7133"/>
            <a:ext cx="7886700" cy="1030374"/>
          </a:xfrm>
        </p:spPr>
        <p:txBody>
          <a:bodyPr>
            <a:normAutofit fontScale="92500" lnSpcReduction="10000"/>
          </a:bodyPr>
          <a:lstStyle/>
          <a:p>
            <a:r>
              <a:rPr lang="en-NZ" dirty="0"/>
              <a:t>In our .handlebars file:</a:t>
            </a:r>
          </a:p>
          <a:p>
            <a:pPr lvl="1"/>
            <a:r>
              <a:rPr lang="en-NZ" dirty="0"/>
              <a:t>Assuming the </a:t>
            </a:r>
            <a:r>
              <a:rPr lang="en-NZ" dirty="0">
                <a:latin typeface="Consolas" panose="020B0609020204030204" pitchFamily="49" charset="0"/>
              </a:rPr>
              <a:t>context</a:t>
            </a:r>
            <a:r>
              <a:rPr lang="en-NZ" dirty="0"/>
              <a:t> variable from the previous slide was supplied: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C5ABB-E26B-4CF9-89BD-92E9CB9A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9A5C9-2FB2-413B-8D01-24426228C3F0}"/>
              </a:ext>
            </a:extLst>
          </p:cNvPr>
          <p:cNvSpPr/>
          <p:nvPr/>
        </p:nvSpPr>
        <p:spPr>
          <a:xfrm>
            <a:off x="996341" y="4083169"/>
            <a:ext cx="7151317" cy="830997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NZ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NZ" sz="2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NZ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NZ" sz="2400" dirty="0">
                <a:solidFill>
                  <a:srgbClr val="D4D4D4"/>
                </a:solidFill>
                <a:latin typeface="Consolas" panose="020B0609020204030204" pitchFamily="49" charset="0"/>
              </a:rPr>
              <a:t>Message of the day: </a:t>
            </a:r>
            <a:r>
              <a:rPr lang="en-NZ" sz="2400" dirty="0">
                <a:solidFill>
                  <a:srgbClr val="DCDCAA"/>
                </a:solidFill>
                <a:latin typeface="Consolas" panose="020B0609020204030204" pitchFamily="49" charset="0"/>
              </a:rPr>
              <a:t>{{{</a:t>
            </a:r>
            <a:r>
              <a:rPr lang="en-NZ" sz="24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NZ" sz="2400" dirty="0">
                <a:solidFill>
                  <a:srgbClr val="DCDCAA"/>
                </a:solidFill>
                <a:latin typeface="Consolas" panose="020B0609020204030204" pitchFamily="49" charset="0"/>
              </a:rPr>
              <a:t>}}}</a:t>
            </a:r>
            <a:r>
              <a:rPr lang="en-NZ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NZ" sz="2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NZ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NZ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NZ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NZ" sz="2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NZ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NZ" sz="2400" dirty="0">
                <a:solidFill>
                  <a:srgbClr val="D4D4D4"/>
                </a:solidFill>
                <a:latin typeface="Consolas" panose="020B0609020204030204" pitchFamily="49" charset="0"/>
              </a:rPr>
              <a:t>Hi, my name is </a:t>
            </a:r>
            <a:r>
              <a:rPr lang="en-NZ" sz="2400" dirty="0">
                <a:solidFill>
                  <a:srgbClr val="DCDCAA"/>
                </a:solidFill>
                <a:latin typeface="Consolas" panose="020B0609020204030204" pitchFamily="49" charset="0"/>
              </a:rPr>
              <a:t>{{</a:t>
            </a:r>
            <a:r>
              <a:rPr lang="en-NZ" sz="2400" dirty="0">
                <a:solidFill>
                  <a:srgbClr val="9CDCFE"/>
                </a:solidFill>
                <a:latin typeface="Consolas" panose="020B0609020204030204" pitchFamily="49" charset="0"/>
              </a:rPr>
              <a:t>thePerson.name</a:t>
            </a:r>
            <a:r>
              <a:rPr lang="en-NZ" sz="2400" dirty="0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r>
              <a:rPr lang="en-NZ" sz="2400" dirty="0">
                <a:solidFill>
                  <a:srgbClr val="D4D4D4"/>
                </a:solidFill>
                <a:latin typeface="Consolas" panose="020B0609020204030204" pitchFamily="49" charset="0"/>
              </a:rPr>
              <a:t>!</a:t>
            </a:r>
            <a:r>
              <a:rPr lang="en-NZ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NZ" sz="2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NZ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NZ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4B40BC-648D-4CF6-8C64-CC101816BA2B}"/>
              </a:ext>
            </a:extLst>
          </p:cNvPr>
          <p:cNvSpPr/>
          <p:nvPr/>
        </p:nvSpPr>
        <p:spPr>
          <a:xfrm>
            <a:off x="996341" y="2785677"/>
            <a:ext cx="7151316" cy="804865"/>
          </a:xfrm>
          <a:prstGeom prst="roundRect">
            <a:avLst>
              <a:gd name="adj" fmla="val 9925"/>
            </a:avLst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Refers to </a:t>
            </a:r>
            <a:r>
              <a:rPr lang="en-NZ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context.message</a:t>
            </a:r>
            <a:r>
              <a:rPr lang="en-NZ" sz="2000" dirty="0">
                <a:solidFill>
                  <a:schemeClr val="tx1"/>
                </a:solidFill>
              </a:rPr>
              <a:t> (and the value will NOT be escaped, so the &lt;strong&gt;&lt;/strong&gt; will result in </a:t>
            </a:r>
            <a:r>
              <a:rPr lang="en-NZ" sz="2000" b="1" dirty="0">
                <a:solidFill>
                  <a:schemeClr val="tx1"/>
                </a:solidFill>
              </a:rPr>
              <a:t>strong</a:t>
            </a:r>
            <a:r>
              <a:rPr lang="en-NZ" sz="2000" dirty="0">
                <a:solidFill>
                  <a:schemeClr val="tx1"/>
                </a:solidFill>
              </a:rPr>
              <a:t> text on the browser).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F8E9BB-BB14-44FB-A96D-E728A5047E5F}"/>
              </a:ext>
            </a:extLst>
          </p:cNvPr>
          <p:cNvCxnSpPr>
            <a:cxnSpLocks/>
          </p:cNvCxnSpPr>
          <p:nvPr/>
        </p:nvCxnSpPr>
        <p:spPr>
          <a:xfrm>
            <a:off x="5964865" y="3590542"/>
            <a:ext cx="0" cy="58805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8688D9D-39BF-4E10-8AD2-F4E62166ABF4}"/>
              </a:ext>
            </a:extLst>
          </p:cNvPr>
          <p:cNvSpPr/>
          <p:nvPr/>
        </p:nvSpPr>
        <p:spPr>
          <a:xfrm>
            <a:off x="996341" y="5303533"/>
            <a:ext cx="7151316" cy="804865"/>
          </a:xfrm>
          <a:prstGeom prst="roundRect">
            <a:avLst>
              <a:gd name="adj" fmla="val 9925"/>
            </a:avLst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Refers to </a:t>
            </a:r>
            <a:r>
              <a:rPr lang="en-NZ" sz="2000" dirty="0">
                <a:solidFill>
                  <a:schemeClr val="tx1"/>
                </a:solidFill>
                <a:latin typeface="Consolas" panose="020B0609020204030204" pitchFamily="49" charset="0"/>
              </a:rPr>
              <a:t>context.thePerson.name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05224F-706E-439D-AA84-89495E9991E8}"/>
              </a:ext>
            </a:extLst>
          </p:cNvPr>
          <p:cNvCxnSpPr>
            <a:cxnSpLocks/>
          </p:cNvCxnSpPr>
          <p:nvPr/>
        </p:nvCxnSpPr>
        <p:spPr>
          <a:xfrm>
            <a:off x="5964865" y="4795284"/>
            <a:ext cx="0" cy="508249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788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More syntax – comments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134"/>
            <a:ext cx="7886700" cy="3199464"/>
          </a:xfrm>
        </p:spPr>
        <p:txBody>
          <a:bodyPr>
            <a:normAutofit fontScale="92500" lnSpcReduction="20000"/>
          </a:bodyPr>
          <a:lstStyle/>
          <a:p>
            <a:r>
              <a:rPr lang="en-NZ" dirty="0"/>
              <a:t>Comments are written in double curly braces with an exclamation mark!</a:t>
            </a:r>
          </a:p>
          <a:p>
            <a:endParaRPr lang="en-NZ" dirty="0"/>
          </a:p>
          <a:p>
            <a:endParaRPr lang="en-NZ" dirty="0"/>
          </a:p>
          <a:p>
            <a:pPr lvl="1"/>
            <a:r>
              <a:rPr lang="en-NZ" dirty="0"/>
              <a:t>Handlebars comments will </a:t>
            </a:r>
            <a:r>
              <a:rPr lang="en-NZ" i="1" dirty="0"/>
              <a:t>not</a:t>
            </a:r>
            <a:r>
              <a:rPr lang="en-NZ" dirty="0"/>
              <a:t> be visible in the rendered HTML page</a:t>
            </a:r>
          </a:p>
          <a:p>
            <a:pPr lvl="1"/>
            <a:r>
              <a:rPr lang="en-NZ" dirty="0"/>
              <a:t>Use the HTML </a:t>
            </a:r>
            <a:r>
              <a:rPr lang="en-NZ" dirty="0">
                <a:latin typeface="Consolas" panose="020B0609020204030204" pitchFamily="49" charset="0"/>
              </a:rPr>
              <a:t>&lt;!--comments--&gt;</a:t>
            </a:r>
            <a:r>
              <a:rPr lang="en-NZ" dirty="0"/>
              <a:t> if you want the comments to appear in your page </a:t>
            </a:r>
          </a:p>
          <a:p>
            <a:r>
              <a:rPr lang="en-NZ" dirty="0"/>
              <a:t>Multi-line comments can be written too:</a:t>
            </a:r>
            <a:endParaRPr lang="en-NZ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E4941-FE0E-42A7-84FF-1270B68189A8}"/>
              </a:ext>
            </a:extLst>
          </p:cNvPr>
          <p:cNvSpPr/>
          <p:nvPr/>
        </p:nvSpPr>
        <p:spPr>
          <a:xfrm>
            <a:off x="2525606" y="2439308"/>
            <a:ext cx="4092787" cy="461665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NZ" sz="2400" dirty="0">
                <a:solidFill>
                  <a:srgbClr val="608B4E"/>
                </a:solidFill>
                <a:latin typeface="Consolas" panose="020B0609020204030204" pitchFamily="49" charset="0"/>
              </a:rPr>
              <a:t>{{!This is a comment.}}</a:t>
            </a:r>
            <a:endParaRPr lang="en-NZ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BEF6C-01F5-4284-9B24-2B05FADE114B}"/>
              </a:ext>
            </a:extLst>
          </p:cNvPr>
          <p:cNvSpPr/>
          <p:nvPr/>
        </p:nvSpPr>
        <p:spPr>
          <a:xfrm>
            <a:off x="3205278" y="4646476"/>
            <a:ext cx="2733441" cy="1569660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NZ" sz="2400" dirty="0">
                <a:solidFill>
                  <a:srgbClr val="608B4E"/>
                </a:solidFill>
                <a:latin typeface="Consolas" panose="020B0609020204030204" pitchFamily="49" charset="0"/>
              </a:rPr>
              <a:t>{{!-- This is a</a:t>
            </a:r>
          </a:p>
          <a:p>
            <a:r>
              <a:rPr lang="en-NZ" sz="2400" dirty="0">
                <a:solidFill>
                  <a:srgbClr val="608B4E"/>
                </a:solidFill>
                <a:latin typeface="Consolas" panose="020B0609020204030204" pitchFamily="49" charset="0"/>
              </a:rPr>
              <a:t>Multi</a:t>
            </a:r>
          </a:p>
          <a:p>
            <a:r>
              <a:rPr lang="en-NZ" sz="2400" dirty="0">
                <a:solidFill>
                  <a:srgbClr val="608B4E"/>
                </a:solidFill>
                <a:latin typeface="Consolas" panose="020B0609020204030204" pitchFamily="49" charset="0"/>
              </a:rPr>
              <a:t>Line</a:t>
            </a:r>
          </a:p>
          <a:p>
            <a:r>
              <a:rPr lang="en-NZ" sz="2400" dirty="0">
                <a:solidFill>
                  <a:srgbClr val="608B4E"/>
                </a:solidFill>
                <a:latin typeface="Consolas" panose="020B0609020204030204" pitchFamily="49" charset="0"/>
              </a:rPr>
              <a:t>Comment. --}}</a:t>
            </a:r>
            <a:endParaRPr lang="en-NZ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313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More syntax – blocks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133"/>
            <a:ext cx="7886700" cy="2572095"/>
          </a:xfrm>
        </p:spPr>
        <p:txBody>
          <a:bodyPr>
            <a:normAutofit/>
          </a:bodyPr>
          <a:lstStyle/>
          <a:p>
            <a:r>
              <a:rPr lang="en-NZ" dirty="0"/>
              <a:t>Blocks</a:t>
            </a:r>
          </a:p>
          <a:p>
            <a:pPr lvl="1"/>
            <a:r>
              <a:rPr lang="en-NZ" dirty="0"/>
              <a:t>Provide flow control, conditional execution, and extensibility</a:t>
            </a:r>
          </a:p>
          <a:p>
            <a:pPr lvl="1"/>
            <a:r>
              <a:rPr lang="en-NZ" dirty="0"/>
              <a:t>Opening with {{# }} and closing with {{/}}</a:t>
            </a:r>
          </a:p>
          <a:p>
            <a:pPr lvl="1"/>
            <a:endParaRPr lang="en-NZ" dirty="0"/>
          </a:p>
          <a:p>
            <a:r>
              <a:rPr lang="en-NZ" dirty="0"/>
              <a:t>General form: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BEF6C-01F5-4284-9B24-2B05FADE114B}"/>
              </a:ext>
            </a:extLst>
          </p:cNvPr>
          <p:cNvSpPr/>
          <p:nvPr/>
        </p:nvSpPr>
        <p:spPr>
          <a:xfrm>
            <a:off x="3035361" y="4518886"/>
            <a:ext cx="3073277" cy="1200329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{{#</a:t>
            </a:r>
            <a:r>
              <a:rPr lang="en-NZ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helperName</a:t>
            </a:r>
            <a:r>
              <a:rPr lang="en-NZ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…}}</a:t>
            </a:r>
          </a:p>
          <a:p>
            <a:r>
              <a:rPr lang="en-NZ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content</a:t>
            </a:r>
          </a:p>
          <a:p>
            <a:r>
              <a:rPr lang="en-NZ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{{/</a:t>
            </a:r>
            <a:r>
              <a:rPr lang="en-NZ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helperName</a:t>
            </a:r>
            <a:r>
              <a:rPr lang="en-NZ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994019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Handlebars helpers – </a:t>
            </a:r>
            <a:r>
              <a:rPr lang="en-NZ" dirty="0">
                <a:latin typeface="Consolas" panose="020B0609020204030204" pitchFamily="49" charset="0"/>
              </a:rPr>
              <a:t>each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Used for iterating over an array</a:t>
            </a:r>
          </a:p>
          <a:p>
            <a:r>
              <a:rPr lang="en-NZ" dirty="0"/>
              <a:t>Example Handlebars using each</a:t>
            </a:r>
          </a:p>
          <a:p>
            <a:pPr marL="0" indent="0">
              <a:buNone/>
            </a:pPr>
            <a:endParaRPr lang="en-NZ" b="1" dirty="0"/>
          </a:p>
          <a:p>
            <a:pPr marL="0" indent="0">
              <a:buNone/>
            </a:pPr>
            <a:endParaRPr lang="en-NZ" b="1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r>
              <a:rPr lang="en-NZ" dirty="0"/>
              <a:t>With context:</a:t>
            </a:r>
          </a:p>
          <a:p>
            <a:pPr marL="457200" lvl="1" indent="0">
              <a:buNone/>
            </a:pPr>
            <a:r>
              <a:rPr lang="en-NZ" dirty="0"/>
              <a:t>	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"students":["</a:t>
            </a:r>
            <a:r>
              <a:rPr lang="en-NZ" dirty="0" err="1">
                <a:latin typeface="Consolas" panose="020B0609020204030204" pitchFamily="49" charset="0"/>
                <a:cs typeface="Consolas" panose="020B0609020204030204" pitchFamily="49" charset="0"/>
              </a:rPr>
              <a:t>Mark","Thomas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"];</a:t>
            </a:r>
          </a:p>
          <a:p>
            <a:pPr lvl="1"/>
            <a:r>
              <a:rPr lang="en-NZ" dirty="0"/>
              <a:t>Results in: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dirty="0"/>
              <a:t>		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0: Mark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		1: Thomas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546F62-5A97-4F02-A4C8-EB1067BB8278}"/>
              </a:ext>
            </a:extLst>
          </p:cNvPr>
          <p:cNvSpPr/>
          <p:nvPr/>
        </p:nvSpPr>
        <p:spPr>
          <a:xfrm>
            <a:off x="2946850" y="2573127"/>
            <a:ext cx="5695790" cy="1200329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NZ" sz="2400" dirty="0">
                <a:solidFill>
                  <a:srgbClr val="DCDCAA"/>
                </a:solidFill>
                <a:latin typeface="Consolas" panose="020B0609020204030204" pitchFamily="49" charset="0"/>
              </a:rPr>
              <a:t>{{</a:t>
            </a:r>
            <a:r>
              <a:rPr lang="en-NZ" sz="2400" dirty="0">
                <a:solidFill>
                  <a:srgbClr val="C586C0"/>
                </a:solidFill>
                <a:latin typeface="Consolas" panose="020B0609020204030204" pitchFamily="49" charset="0"/>
              </a:rPr>
              <a:t>#each</a:t>
            </a:r>
            <a:r>
              <a:rPr lang="en-NZ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9CDCFE"/>
                </a:solidFill>
                <a:latin typeface="Consolas" panose="020B0609020204030204" pitchFamily="49" charset="0"/>
              </a:rPr>
              <a:t>students</a:t>
            </a:r>
            <a:r>
              <a:rPr lang="en-NZ" sz="2400" dirty="0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endParaRPr lang="en-NZ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NZ" sz="2400" dirty="0">
                <a:solidFill>
                  <a:srgbClr val="DCDCAA"/>
                </a:solidFill>
                <a:latin typeface="Consolas" panose="020B0609020204030204" pitchFamily="49" charset="0"/>
              </a:rPr>
              <a:t>	{{</a:t>
            </a:r>
            <a:r>
              <a:rPr lang="en-NZ" sz="2400" dirty="0">
                <a:solidFill>
                  <a:srgbClr val="9CDCFE"/>
                </a:solidFill>
                <a:latin typeface="Consolas" panose="020B0609020204030204" pitchFamily="49" charset="0"/>
              </a:rPr>
              <a:t>@index</a:t>
            </a:r>
            <a:r>
              <a:rPr lang="en-NZ" sz="2400" dirty="0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r>
              <a:rPr lang="en-NZ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NZ" sz="2400" dirty="0">
                <a:solidFill>
                  <a:srgbClr val="DCDCAA"/>
                </a:solidFill>
                <a:latin typeface="Consolas" panose="020B0609020204030204" pitchFamily="49" charset="0"/>
              </a:rPr>
              <a:t>{{</a:t>
            </a:r>
            <a:r>
              <a:rPr lang="en-NZ" sz="2400" dirty="0">
                <a:solidFill>
                  <a:srgbClr val="9CDCFE"/>
                </a:solidFill>
                <a:latin typeface="Consolas" panose="020B0609020204030204" pitchFamily="49" charset="0"/>
              </a:rPr>
              <a:t>this</a:t>
            </a:r>
            <a:r>
              <a:rPr lang="en-NZ" sz="2400" dirty="0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r>
              <a:rPr lang="en-NZ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NZ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NZ" sz="2400" dirty="0">
                <a:solidFill>
                  <a:srgbClr val="808080"/>
                </a:solidFill>
                <a:latin typeface="Consolas" panose="020B0609020204030204" pitchFamily="49" charset="0"/>
              </a:rPr>
              <a:t> /&gt;</a:t>
            </a:r>
            <a:endParaRPr lang="en-NZ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NZ" sz="2400" dirty="0">
                <a:solidFill>
                  <a:srgbClr val="DCDCAA"/>
                </a:solidFill>
                <a:latin typeface="Consolas" panose="020B0609020204030204" pitchFamily="49" charset="0"/>
              </a:rPr>
              <a:t>{{</a:t>
            </a:r>
            <a:r>
              <a:rPr lang="en-NZ" sz="2400" dirty="0">
                <a:solidFill>
                  <a:srgbClr val="C586C0"/>
                </a:solidFill>
                <a:latin typeface="Consolas" panose="020B0609020204030204" pitchFamily="49" charset="0"/>
              </a:rPr>
              <a:t>/each</a:t>
            </a:r>
            <a:r>
              <a:rPr lang="en-NZ" sz="2400" dirty="0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endParaRPr lang="en-NZ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D849F8-B4C3-4FF0-9B68-88B80AF2348E}"/>
              </a:ext>
            </a:extLst>
          </p:cNvPr>
          <p:cNvSpPr/>
          <p:nvPr/>
        </p:nvSpPr>
        <p:spPr>
          <a:xfrm>
            <a:off x="290177" y="2770858"/>
            <a:ext cx="2182784" cy="804865"/>
          </a:xfrm>
          <a:prstGeom prst="roundRect">
            <a:avLst>
              <a:gd name="adj" fmla="val 9925"/>
            </a:avLst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Gives you the current index</a:t>
            </a:r>
            <a:endParaRPr lang="en-NZ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4B9935-A638-45F8-A5B2-AB516EA0747A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2472961" y="3173291"/>
            <a:ext cx="1333495" cy="0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CB75CC-0071-449A-902C-C20D43B91DAB}"/>
              </a:ext>
            </a:extLst>
          </p:cNvPr>
          <p:cNvSpPr/>
          <p:nvPr/>
        </p:nvSpPr>
        <p:spPr>
          <a:xfrm>
            <a:off x="6655980" y="4210296"/>
            <a:ext cx="2068925" cy="1030571"/>
          </a:xfrm>
          <a:prstGeom prst="roundRect">
            <a:avLst>
              <a:gd name="adj" fmla="val 9925"/>
            </a:avLst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Gives you the current element in the array</a:t>
            </a:r>
            <a:endParaRPr lang="en-NZ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FBA71A-373A-4A2A-9063-DEFCE1B184D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655981" y="3338623"/>
            <a:ext cx="1034462" cy="871673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44887EC-074D-4FEA-98F6-5F852B684F8E}"/>
              </a:ext>
            </a:extLst>
          </p:cNvPr>
          <p:cNvSpPr/>
          <p:nvPr/>
        </p:nvSpPr>
        <p:spPr>
          <a:xfrm>
            <a:off x="6379866" y="1066561"/>
            <a:ext cx="2621151" cy="1028569"/>
          </a:xfrm>
          <a:prstGeom prst="roundRect">
            <a:avLst>
              <a:gd name="adj" fmla="val 9925"/>
            </a:avLst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Iterate through the students array in the current context</a:t>
            </a:r>
            <a:endParaRPr lang="en-NZ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64DE9C-66A0-4181-B834-D488502A4C2A}"/>
              </a:ext>
            </a:extLst>
          </p:cNvPr>
          <p:cNvCxnSpPr>
            <a:cxnSpLocks/>
          </p:cNvCxnSpPr>
          <p:nvPr/>
        </p:nvCxnSpPr>
        <p:spPr>
          <a:xfrm flipV="1">
            <a:off x="5901070" y="2011448"/>
            <a:ext cx="478796" cy="657324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43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Handlebars helpers – </a:t>
            </a:r>
            <a:r>
              <a:rPr lang="en-NZ" dirty="0">
                <a:latin typeface="Consolas" panose="020B0609020204030204" pitchFamily="49" charset="0"/>
              </a:rPr>
              <a:t>each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/>
              <a:t>Items in arrays can be more complex too.</a:t>
            </a:r>
          </a:p>
          <a:p>
            <a:r>
              <a:rPr lang="en-NZ" dirty="0"/>
              <a:t>Example Handlebars using each</a:t>
            </a:r>
          </a:p>
          <a:p>
            <a:pPr marL="0" indent="0">
              <a:buNone/>
            </a:pPr>
            <a:r>
              <a:rPr lang="en-NZ" b="1" dirty="0"/>
              <a:t>	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{{#each </a:t>
            </a:r>
            <a:r>
              <a:rPr lang="en-NZ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studentDetails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		Name:{{name}}, Age:{{age}}&lt;</a:t>
            </a:r>
            <a:r>
              <a:rPr lang="en-NZ" b="1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NZ" b="1" dirty="0">
                <a:latin typeface="Consolas" panose="020B0609020204030204" pitchFamily="49" charset="0"/>
                <a:cs typeface="Consolas" panose="020B0609020204030204" pitchFamily="49" charset="0"/>
              </a:rPr>
              <a:t>	{{/each}}</a:t>
            </a:r>
          </a:p>
          <a:p>
            <a:pPr marL="0" indent="0">
              <a:buNone/>
            </a:pPr>
            <a:endParaRPr lang="en-NZ" b="1" dirty="0"/>
          </a:p>
          <a:p>
            <a:pPr lvl="1"/>
            <a:r>
              <a:rPr lang="en-NZ" dirty="0"/>
              <a:t>With context:</a:t>
            </a:r>
          </a:p>
          <a:p>
            <a:pPr marL="457200" lvl="1" indent="0">
              <a:buNone/>
            </a:pPr>
            <a:r>
              <a:rPr lang="en-NZ" dirty="0"/>
              <a:t>	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NZ" dirty="0" err="1">
                <a:latin typeface="Consolas" panose="020B0609020204030204" pitchFamily="49" charset="0"/>
                <a:cs typeface="Consolas" panose="020B0609020204030204" pitchFamily="49" charset="0"/>
              </a:rPr>
              <a:t>studentDetails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":[</a:t>
            </a:r>
          </a:p>
          <a:p>
            <a:pPr marL="457200" lvl="1" indent="0">
              <a:buNone/>
            </a:pP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		{"name":"Mark","age":"21"},</a:t>
            </a:r>
          </a:p>
          <a:p>
            <a:pPr marL="457200" lvl="1" indent="0">
              <a:buNone/>
            </a:pP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		{"name":"Thomas","age":"18"}];</a:t>
            </a:r>
          </a:p>
          <a:p>
            <a:pPr lvl="1"/>
            <a:r>
              <a:rPr lang="en-NZ" dirty="0"/>
              <a:t>Results in: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dirty="0"/>
              <a:t>		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Name: Mark, Age: 21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		Name: Thomas, Age: 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EF796A-CD0B-439C-BDF4-826F5E87A248}"/>
              </a:ext>
            </a:extLst>
          </p:cNvPr>
          <p:cNvSpPr/>
          <p:nvPr/>
        </p:nvSpPr>
        <p:spPr>
          <a:xfrm>
            <a:off x="1162965" y="2392374"/>
            <a:ext cx="7055136" cy="1200329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NZ" sz="2400" dirty="0">
                <a:solidFill>
                  <a:srgbClr val="DCDCAA"/>
                </a:solidFill>
                <a:latin typeface="Consolas" panose="020B0609020204030204" pitchFamily="49" charset="0"/>
              </a:rPr>
              <a:t>{{</a:t>
            </a:r>
            <a:r>
              <a:rPr lang="en-NZ" sz="2400" dirty="0">
                <a:solidFill>
                  <a:srgbClr val="C586C0"/>
                </a:solidFill>
                <a:latin typeface="Consolas" panose="020B0609020204030204" pitchFamily="49" charset="0"/>
              </a:rPr>
              <a:t>#each</a:t>
            </a:r>
            <a:r>
              <a:rPr lang="en-NZ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NZ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studentDetails</a:t>
            </a:r>
            <a:r>
              <a:rPr lang="en-NZ" sz="2400" dirty="0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endParaRPr lang="en-NZ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NZ" sz="2400" dirty="0">
                <a:solidFill>
                  <a:srgbClr val="D4D4D4"/>
                </a:solidFill>
                <a:latin typeface="Consolas" panose="020B0609020204030204" pitchFamily="49" charset="0"/>
              </a:rPr>
              <a:t>	Name: </a:t>
            </a:r>
            <a:r>
              <a:rPr lang="en-NZ" sz="2400" dirty="0">
                <a:solidFill>
                  <a:srgbClr val="DCDCAA"/>
                </a:solidFill>
                <a:latin typeface="Consolas" panose="020B0609020204030204" pitchFamily="49" charset="0"/>
              </a:rPr>
              <a:t>{{</a:t>
            </a:r>
            <a:r>
              <a:rPr lang="en-NZ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NZ" sz="2400" dirty="0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r>
              <a:rPr lang="en-NZ" sz="2400" dirty="0">
                <a:solidFill>
                  <a:srgbClr val="D4D4D4"/>
                </a:solidFill>
                <a:latin typeface="Consolas" panose="020B0609020204030204" pitchFamily="49" charset="0"/>
              </a:rPr>
              <a:t>, Age: </a:t>
            </a:r>
            <a:r>
              <a:rPr lang="en-NZ" sz="2400" dirty="0">
                <a:solidFill>
                  <a:srgbClr val="DCDCAA"/>
                </a:solidFill>
                <a:latin typeface="Consolas" panose="020B0609020204030204" pitchFamily="49" charset="0"/>
              </a:rPr>
              <a:t>{{</a:t>
            </a:r>
            <a:r>
              <a:rPr lang="en-NZ" sz="2400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NZ" sz="2400" dirty="0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r>
              <a:rPr lang="en-NZ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NZ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NZ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NZ" sz="2400" dirty="0">
                <a:solidFill>
                  <a:srgbClr val="808080"/>
                </a:solidFill>
                <a:latin typeface="Consolas" panose="020B0609020204030204" pitchFamily="49" charset="0"/>
              </a:rPr>
              <a:t> /&gt;</a:t>
            </a:r>
            <a:endParaRPr lang="en-NZ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NZ" sz="2400" dirty="0">
                <a:solidFill>
                  <a:srgbClr val="DCDCAA"/>
                </a:solidFill>
                <a:latin typeface="Consolas" panose="020B0609020204030204" pitchFamily="49" charset="0"/>
              </a:rPr>
              <a:t>{{</a:t>
            </a:r>
            <a:r>
              <a:rPr lang="en-NZ" sz="2400" dirty="0">
                <a:solidFill>
                  <a:srgbClr val="C586C0"/>
                </a:solidFill>
                <a:latin typeface="Consolas" panose="020B0609020204030204" pitchFamily="49" charset="0"/>
              </a:rPr>
              <a:t>/each</a:t>
            </a:r>
            <a:r>
              <a:rPr lang="en-NZ" sz="2400" dirty="0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endParaRPr lang="en-NZ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454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Handlebars helpers –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Allows us to render some HTML, if and only if a certain value “exists”.</a:t>
            </a:r>
          </a:p>
          <a:p>
            <a:pPr lvl="1"/>
            <a:r>
              <a:rPr lang="en-NZ" dirty="0"/>
              <a:t>A value exists if it is not equal to 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NZ" dirty="0"/>
              <a:t>, 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NZ" dirty="0"/>
              <a:t>, 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NZ" dirty="0"/>
              <a:t>, 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NZ" dirty="0"/>
              <a:t>, 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NZ" dirty="0"/>
              <a:t>, or 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endParaRPr lang="en-NZ" dirty="0"/>
          </a:p>
          <a:p>
            <a:pPr marL="0" indent="0">
              <a:buNone/>
            </a:pPr>
            <a:endParaRPr lang="en-NZ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r>
              <a:rPr lang="en-NZ" dirty="0"/>
              <a:t>With context:</a:t>
            </a:r>
          </a:p>
          <a:p>
            <a:pPr marL="457200" lvl="1" indent="0">
              <a:buNone/>
            </a:pPr>
            <a:r>
              <a:rPr lang="en-NZ" dirty="0"/>
              <a:t>	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"students":[];</a:t>
            </a:r>
          </a:p>
          <a:p>
            <a:pPr lvl="1"/>
            <a:r>
              <a:rPr lang="en-NZ" dirty="0"/>
              <a:t>Results in: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NZ" dirty="0"/>
              <a:t>		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There are no students.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980E3-61E5-4629-B22F-8C7C1C7D48FE}"/>
              </a:ext>
            </a:extLst>
          </p:cNvPr>
          <p:cNvSpPr/>
          <p:nvPr/>
        </p:nvSpPr>
        <p:spPr>
          <a:xfrm>
            <a:off x="2743525" y="3006950"/>
            <a:ext cx="3894015" cy="1477328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NZ" dirty="0">
                <a:solidFill>
                  <a:srgbClr val="DCDCAA"/>
                </a:solidFill>
                <a:latin typeface="Consolas" panose="020B0609020204030204" pitchFamily="49" charset="0"/>
              </a:rPr>
              <a:t>{{</a:t>
            </a:r>
            <a:r>
              <a:rPr lang="en-NZ" dirty="0">
                <a:solidFill>
                  <a:srgbClr val="C586C0"/>
                </a:solidFill>
                <a:latin typeface="Consolas" panose="020B0609020204030204" pitchFamily="49" charset="0"/>
              </a:rPr>
              <a:t>#if</a:t>
            </a:r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NZ" dirty="0">
                <a:solidFill>
                  <a:srgbClr val="9CDCFE"/>
                </a:solidFill>
                <a:latin typeface="Consolas" panose="020B0609020204030204" pitchFamily="49" charset="0"/>
              </a:rPr>
              <a:t>students</a:t>
            </a:r>
            <a:r>
              <a:rPr lang="en-NZ" dirty="0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endParaRPr lang="en-NZ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	There are students.</a:t>
            </a:r>
          </a:p>
          <a:p>
            <a:r>
              <a:rPr lang="en-NZ" dirty="0">
                <a:solidFill>
                  <a:srgbClr val="DCDCAA"/>
                </a:solidFill>
                <a:latin typeface="Consolas" panose="020B0609020204030204" pitchFamily="49" charset="0"/>
              </a:rPr>
              <a:t>{{</a:t>
            </a:r>
            <a:r>
              <a:rPr lang="en-NZ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NZ" dirty="0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endParaRPr lang="en-NZ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NZ" dirty="0">
                <a:solidFill>
                  <a:srgbClr val="D4D4D4"/>
                </a:solidFill>
                <a:latin typeface="Consolas" panose="020B0609020204030204" pitchFamily="49" charset="0"/>
              </a:rPr>
              <a:t>	There are no students.</a:t>
            </a:r>
          </a:p>
          <a:p>
            <a:r>
              <a:rPr lang="en-NZ" dirty="0">
                <a:solidFill>
                  <a:srgbClr val="DCDCAA"/>
                </a:solidFill>
                <a:latin typeface="Consolas" panose="020B0609020204030204" pitchFamily="49" charset="0"/>
              </a:rPr>
              <a:t>{{</a:t>
            </a:r>
            <a:r>
              <a:rPr lang="en-NZ" dirty="0">
                <a:solidFill>
                  <a:srgbClr val="C586C0"/>
                </a:solidFill>
                <a:latin typeface="Consolas" panose="020B0609020204030204" pitchFamily="49" charset="0"/>
              </a:rPr>
              <a:t>/if</a:t>
            </a:r>
            <a:r>
              <a:rPr lang="en-NZ" dirty="0">
                <a:solidFill>
                  <a:srgbClr val="DCDCAA"/>
                </a:solidFill>
                <a:latin typeface="Consolas" panose="020B0609020204030204" pitchFamily="49" charset="0"/>
              </a:rPr>
              <a:t>}}</a:t>
            </a:r>
            <a:endParaRPr lang="en-NZ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645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Handlebars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more handlebars helpers exist (and you can even define your own)!</a:t>
            </a:r>
            <a:endParaRPr lang="en-NZ" dirty="0"/>
          </a:p>
          <a:p>
            <a:r>
              <a:rPr lang="en-NZ" dirty="0"/>
              <a:t>Some commonly used </a:t>
            </a:r>
            <a:r>
              <a:rPr lang="en-NZ" dirty="0">
                <a:hlinkClick r:id="rId2"/>
              </a:rPr>
              <a:t>built-in handlebars helpers</a:t>
            </a:r>
            <a:r>
              <a:rPr lang="en-NZ" dirty="0"/>
              <a:t> include:</a:t>
            </a:r>
          </a:p>
          <a:p>
            <a:pPr lvl="1"/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unless</a:t>
            </a:r>
          </a:p>
          <a:p>
            <a:pPr lvl="1"/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pPr lvl="1"/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lookup</a:t>
            </a:r>
          </a:p>
          <a:p>
            <a:pPr lvl="1"/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38439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altLang="zh-TW" dirty="0">
                <a:hlinkClick r:id="rId2"/>
              </a:rPr>
              <a:t>https://expressjs.com/en/guide/using-template-engines.html</a:t>
            </a:r>
            <a:endParaRPr lang="en-NZ" altLang="zh-TW" dirty="0"/>
          </a:p>
          <a:p>
            <a:r>
              <a:rPr lang="en-NZ" altLang="zh-TW" dirty="0">
                <a:hlinkClick r:id="rId3"/>
              </a:rPr>
              <a:t>http://handlebarsjs.com/</a:t>
            </a:r>
            <a:endParaRPr lang="en-NZ" altLang="zh-TW" dirty="0"/>
          </a:p>
          <a:p>
            <a:r>
              <a:rPr lang="en-NZ" dirty="0"/>
              <a:t>Examples of using Handlebars with Express</a:t>
            </a:r>
          </a:p>
          <a:p>
            <a:pPr lvl="1"/>
            <a:r>
              <a:rPr lang="en-NZ" dirty="0">
                <a:hlinkClick r:id="rId4"/>
              </a:rPr>
              <a:t>https://github.com/ericf/express- handlebars/tree/master/examples/basic</a:t>
            </a:r>
            <a:endParaRPr lang="en-NZ" dirty="0"/>
          </a:p>
          <a:p>
            <a:pPr lvl="1"/>
            <a:r>
              <a:rPr lang="en-NZ" altLang="zh-TW" dirty="0">
                <a:hlinkClick r:id="rId5"/>
              </a:rPr>
              <a:t>https://github.com/ericf/express-handlebars/tree/master/examples/advanced</a:t>
            </a:r>
            <a:endParaRPr lang="en-NZ" altLang="zh-TW" dirty="0"/>
          </a:p>
          <a:p>
            <a:r>
              <a:rPr lang="en-NZ" altLang="zh-TW" b="1" dirty="0"/>
              <a:t>Plus:</a:t>
            </a:r>
            <a:r>
              <a:rPr lang="en-NZ" altLang="zh-TW" dirty="0"/>
              <a:t> Check out the associated example code on Canvas!!</a:t>
            </a:r>
            <a:endParaRPr lang="en-NZ" altLang="zh-TW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/>
              <a:t>PGCertInfoTech » Programming with Web Technologies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6349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Review – Web server</a:t>
            </a:r>
          </a:p>
        </p:txBody>
      </p:sp>
      <p:pic>
        <p:nvPicPr>
          <p:cNvPr id="24" name="Content Placeholder 2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1" t="18181" r="2557" b="29174"/>
          <a:stretch/>
        </p:blipFill>
        <p:spPr>
          <a:xfrm>
            <a:off x="689426" y="3393270"/>
            <a:ext cx="1220731" cy="111684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 dirty="0"/>
              <a:t>PGCertInfoTech</a:t>
            </a:r>
          </a:p>
        </p:txBody>
      </p:sp>
      <p:pic>
        <p:nvPicPr>
          <p:cNvPr id="6" name="Picture 5" descr="web-server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930" y="3333887"/>
            <a:ext cx="797111" cy="954623"/>
          </a:xfrm>
          <a:prstGeom prst="rect">
            <a:avLst/>
          </a:prstGeom>
        </p:spPr>
      </p:pic>
      <p:pic>
        <p:nvPicPr>
          <p:cNvPr id="7" name="Picture 6" descr="applications-internet-md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240" y="3406825"/>
            <a:ext cx="917760" cy="9302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2347660"/>
            <a:ext cx="2787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1. Thomas browses the Auckland ICT Graduate School website using a web browser, given the URL: http://www.ictgraduateschool.ac.nz/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67805" y="3690535"/>
            <a:ext cx="1647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04078" y="2357227"/>
            <a:ext cx="2741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2. Thomas makes an http request for the HTML page with the URL. The URL specifies the server to connect and the page that is requested.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11371" y="4202206"/>
            <a:ext cx="2134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4. The web server sends the HTTP response containing the requested content to Thomas.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949192" y="3931212"/>
            <a:ext cx="1666013" cy="12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72730" y="2373908"/>
            <a:ext cx="2643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3. The web server receives the HTTP request and processes the request. It retrieves the requested web page.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37933" y="4818540"/>
            <a:ext cx="264351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Depending on the request, the server may carry out other operations. For example, getting  information from a database, retrieving CSS stylesheets, JavaScript files, images and videos stored in the server.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2864" y="4687359"/>
            <a:ext cx="293758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5. The browser receives the HTTP response, interprets the information, and turns it into a layout on the screen. Thomas can now read the information about the ICT Graduate School.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90533" y="3660314"/>
            <a:ext cx="1647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71920" y="3900991"/>
            <a:ext cx="1666013" cy="12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27" y="2992851"/>
            <a:ext cx="681458" cy="8378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542" y="3975831"/>
            <a:ext cx="735093" cy="84615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7280615" y="3270990"/>
            <a:ext cx="652528" cy="363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371837" y="3476251"/>
            <a:ext cx="611098" cy="334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7244804" y="4219769"/>
            <a:ext cx="597934" cy="290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371837" y="4080065"/>
            <a:ext cx="561306" cy="280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41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0" grpId="0"/>
      <p:bldP spid="27" grpId="0"/>
      <p:bldP spid="28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Review – Web server</a:t>
            </a:r>
          </a:p>
        </p:txBody>
      </p:sp>
      <p:pic>
        <p:nvPicPr>
          <p:cNvPr id="24" name="Content Placeholder 2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1" t="18181" r="2557" b="29174"/>
          <a:stretch/>
        </p:blipFill>
        <p:spPr>
          <a:xfrm>
            <a:off x="689426" y="3393270"/>
            <a:ext cx="1220731" cy="111684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 dirty="0"/>
              <a:t>PGCertInfoTech</a:t>
            </a:r>
          </a:p>
        </p:txBody>
      </p:sp>
      <p:pic>
        <p:nvPicPr>
          <p:cNvPr id="6" name="Picture 5" descr="web-server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930" y="3333887"/>
            <a:ext cx="797111" cy="954623"/>
          </a:xfrm>
          <a:prstGeom prst="rect">
            <a:avLst/>
          </a:prstGeom>
        </p:spPr>
      </p:pic>
      <p:pic>
        <p:nvPicPr>
          <p:cNvPr id="7" name="Picture 6" descr="applications-internet-md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240" y="3406825"/>
            <a:ext cx="917760" cy="9302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8911" y="2842831"/>
            <a:ext cx="20617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Only clients can make HTTP requests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67805" y="3690535"/>
            <a:ext cx="1647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42910" y="2354868"/>
            <a:ext cx="213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The HTTP requests go to the server. If a file is requested, clients must provide the URL of the file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23319" y="4335724"/>
            <a:ext cx="213448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web server must answer every HTTP request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949192" y="3931212"/>
            <a:ext cx="1666013" cy="12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64988" y="2399734"/>
            <a:ext cx="205899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The web server is responsible for processing and answering all requests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57800" y="4818540"/>
            <a:ext cx="372364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350" dirty="0"/>
              <a:t>Checks if the requested URL matches an existing file</a:t>
            </a:r>
          </a:p>
          <a:p>
            <a:pPr marL="342900" indent="-342900">
              <a:buAutoNum type="arabicPeriod"/>
            </a:pPr>
            <a:r>
              <a:rPr lang="en-US" sz="1350" dirty="0"/>
              <a:t>If the file exists, the web server sends the file content back to the browser. Or, the web server generates the file</a:t>
            </a:r>
          </a:p>
          <a:p>
            <a:pPr marL="342900" indent="-342900">
              <a:buAutoNum type="arabicPeriod"/>
            </a:pPr>
            <a:r>
              <a:rPr lang="en-US" sz="1350" dirty="0"/>
              <a:t>Else, the web server returns an error message to the browser, e.g. 404 Not Found.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90533" y="3660314"/>
            <a:ext cx="1647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671920" y="3900991"/>
            <a:ext cx="1666013" cy="12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27" y="2992851"/>
            <a:ext cx="681458" cy="8378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542" y="3975831"/>
            <a:ext cx="735093" cy="84615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7280615" y="3270990"/>
            <a:ext cx="652528" cy="3630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371837" y="3476251"/>
            <a:ext cx="611098" cy="334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7244804" y="4219769"/>
            <a:ext cx="597934" cy="290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371837" y="4080065"/>
            <a:ext cx="561306" cy="280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04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0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TW" dirty="0"/>
              <a:t>Review – Node.js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zh-TW" dirty="0"/>
              <a:t>What is Node.js?</a:t>
            </a:r>
          </a:p>
          <a:p>
            <a:pPr lvl="1"/>
            <a:r>
              <a:rPr lang="en-NZ" altLang="zh-TW" dirty="0"/>
              <a:t>According to the Node.js website (</a:t>
            </a:r>
            <a:r>
              <a:rPr lang="en-NZ" altLang="zh-TW" dirty="0">
                <a:hlinkClick r:id="rId2"/>
              </a:rPr>
              <a:t>https://nodejs.org/en/</a:t>
            </a:r>
            <a:r>
              <a:rPr lang="en-NZ" altLang="zh-TW" dirty="0"/>
              <a:t>)</a:t>
            </a:r>
          </a:p>
          <a:p>
            <a:pPr lvl="2"/>
            <a:r>
              <a:rPr lang="en-NZ" altLang="zh-TW" dirty="0"/>
              <a:t>“Node.js is a JavaScript runtime built on Chrome’s V8 JavaScript engine”</a:t>
            </a:r>
          </a:p>
          <a:p>
            <a:pPr lvl="1"/>
            <a:r>
              <a:rPr lang="en-NZ" altLang="zh-TW" dirty="0"/>
              <a:t>Provides a server-side environment, which lets us use the JavaScript language to process client requests on the server</a:t>
            </a:r>
          </a:p>
          <a:p>
            <a:pPr lvl="1"/>
            <a:r>
              <a:rPr lang="en-NZ" altLang="zh-TW" dirty="0"/>
              <a:t>Provides a set of built-in libraries, also known as the core modules, for building your application</a:t>
            </a:r>
          </a:p>
          <a:p>
            <a:pPr lvl="2"/>
            <a:r>
              <a:rPr lang="en-NZ" altLang="zh-TW" dirty="0"/>
              <a:t>Example core modules in Node.js are http, url, fs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 dirty="0"/>
              <a:t>PGCertInfoTech » Programming with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176945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Review –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Node.js web server</a:t>
            </a:r>
          </a:p>
          <a:p>
            <a:pPr lvl="1"/>
            <a:r>
              <a:rPr lang="en-NZ" dirty="0"/>
              <a:t>We can create a simple web server using Node.js and run it locally</a:t>
            </a:r>
          </a:p>
          <a:p>
            <a:pPr lvl="1"/>
            <a:r>
              <a:rPr lang="en-NZ" dirty="0"/>
              <a:t>Simplest example:</a:t>
            </a:r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r>
              <a:rPr lang="en-NZ" dirty="0"/>
              <a:t>To run the example web server, use 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node app.js</a:t>
            </a:r>
            <a:r>
              <a:rPr lang="en-NZ" dirty="0"/>
              <a:t> in the command prompt</a:t>
            </a:r>
          </a:p>
          <a:p>
            <a:pPr marL="457200" lvl="1" indent="0">
              <a:buNone/>
            </a:pP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 dirty="0"/>
              <a:t>PGCertInfoTech » Programming with Web Technologies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CC699-D8AA-4893-B219-D89BC0AC51B3}"/>
              </a:ext>
            </a:extLst>
          </p:cNvPr>
          <p:cNvSpPr/>
          <p:nvPr/>
        </p:nvSpPr>
        <p:spPr>
          <a:xfrm>
            <a:off x="277171" y="3333205"/>
            <a:ext cx="8589657" cy="1631216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NZ" sz="2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NZ" sz="2000" dirty="0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NZ" sz="20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sz="2000" dirty="0">
                <a:solidFill>
                  <a:srgbClr val="CE9178"/>
                </a:solidFill>
                <a:latin typeface="Consolas" panose="020B0609020204030204" pitchFamily="49" charset="0"/>
              </a:rPr>
              <a:t>'http'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NZ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</a:t>
            </a:r>
            <a:r>
              <a:rPr lang="en-NZ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NZ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createServer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sz="2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NZ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req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NZ" sz="20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NZ" sz="20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NZ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NZ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NZ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writeHead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sz="20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, { </a:t>
            </a:r>
            <a:r>
              <a:rPr lang="en-NZ" sz="2000" dirty="0">
                <a:solidFill>
                  <a:srgbClr val="CE9178"/>
                </a:solidFill>
                <a:latin typeface="Consolas" panose="020B0609020204030204" pitchFamily="49" charset="0"/>
              </a:rPr>
              <a:t>'Content-Type'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NZ" sz="2000" dirty="0">
                <a:solidFill>
                  <a:srgbClr val="CE9178"/>
                </a:solidFill>
                <a:latin typeface="Consolas" panose="020B0609020204030204" pitchFamily="49" charset="0"/>
              </a:rPr>
              <a:t>'text/plain'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NZ" sz="20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NZ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NZ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NZ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sz="2000" dirty="0">
                <a:solidFill>
                  <a:srgbClr val="CE9178"/>
                </a:solidFill>
                <a:latin typeface="Consolas" panose="020B0609020204030204" pitchFamily="49" charset="0"/>
              </a:rPr>
              <a:t>'Hello world!'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}).</a:t>
            </a:r>
            <a:r>
              <a:rPr lang="en-NZ" sz="2000" dirty="0">
                <a:solidFill>
                  <a:srgbClr val="9CDCFE"/>
                </a:solidFill>
                <a:latin typeface="Consolas" panose="020B0609020204030204" pitchFamily="49" charset="0"/>
              </a:rPr>
              <a:t>listen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NZ" sz="2000" dirty="0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en-NZ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NZ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37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Review –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Node.js web server</a:t>
            </a:r>
          </a:p>
          <a:p>
            <a:pPr lvl="1"/>
            <a:r>
              <a:rPr lang="en-NZ" dirty="0"/>
              <a:t>From the example, we have the request and response objects from the parameters</a:t>
            </a:r>
          </a:p>
          <a:p>
            <a:pPr lvl="2"/>
            <a:r>
              <a:rPr lang="en-NZ" dirty="0"/>
              <a:t>Request object (</a:t>
            </a:r>
            <a:r>
              <a:rPr lang="en-NZ" dirty="0" err="1">
                <a:latin typeface="Consolas" panose="020B0609020204030204" pitchFamily="49" charset="0"/>
              </a:rPr>
              <a:t>req</a:t>
            </a:r>
            <a:r>
              <a:rPr lang="en-NZ" dirty="0"/>
              <a:t>) represents the current HTTP request, which contains information such as url, request header, and data</a:t>
            </a:r>
          </a:p>
          <a:p>
            <a:pPr lvl="2"/>
            <a:r>
              <a:rPr lang="en-NZ" dirty="0"/>
              <a:t>Response object (</a:t>
            </a:r>
            <a:r>
              <a:rPr lang="en-NZ" dirty="0">
                <a:latin typeface="Consolas" panose="020B0609020204030204" pitchFamily="49" charset="0"/>
              </a:rPr>
              <a:t>res</a:t>
            </a:r>
            <a:r>
              <a:rPr lang="en-NZ" dirty="0"/>
              <a:t>) represents the HTTP response, which is used to send a response for the current HTTP request</a:t>
            </a:r>
          </a:p>
          <a:p>
            <a:pPr lvl="1"/>
            <a:r>
              <a:rPr lang="en-NZ" dirty="0"/>
              <a:t>While the example web server is running, you can browse </a:t>
            </a:r>
            <a:r>
              <a:rPr lang="en-NZ" dirty="0">
                <a:hlinkClick r:id="rId2"/>
              </a:rPr>
              <a:t>http://localhost:3000/</a:t>
            </a:r>
            <a:endParaRPr lang="en-NZ" dirty="0"/>
          </a:p>
          <a:p>
            <a:pPr lvl="2"/>
            <a:r>
              <a:rPr lang="en-NZ" dirty="0"/>
              <a:t>This makes an HTTP request to the local server</a:t>
            </a:r>
          </a:p>
          <a:p>
            <a:pPr lvl="2"/>
            <a:r>
              <a:rPr lang="en-NZ" dirty="0"/>
              <a:t>The local server checks the url of the request, and sends the appropriate HTTP response back to the browser based on the url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 dirty="0"/>
              <a:t>PGCertInfoTech » Programming with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246313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Review – Node.js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NZ" dirty="0"/>
              <a:t>Modules are basically JavaScript files containing methods that you can reuse for different applications</a:t>
            </a:r>
          </a:p>
          <a:p>
            <a:r>
              <a:rPr lang="en-NZ" altLang="zh-TW" dirty="0"/>
              <a:t>To use core modules, you need to import them using the </a:t>
            </a:r>
            <a:r>
              <a:rPr lang="en-NZ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require() </a:t>
            </a:r>
            <a:r>
              <a:rPr lang="en-NZ" dirty="0"/>
              <a:t>function.</a:t>
            </a:r>
            <a:endParaRPr lang="en-NZ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NZ" dirty="0"/>
              <a:t>To use third-party modules, you need to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Z" dirty="0"/>
              <a:t>Install the modules in the your project directory using the following shell command:</a:t>
            </a:r>
          </a:p>
          <a:p>
            <a:pPr marL="914400" lvl="1" indent="-457200">
              <a:buFont typeface="+mj-lt"/>
              <a:buAutoNum type="arabicPeriod"/>
            </a:pPr>
            <a:endParaRPr lang="en-NZ" dirty="0"/>
          </a:p>
          <a:p>
            <a:pPr marL="914400" lvl="1" indent="-457200">
              <a:buFont typeface="+mj-lt"/>
              <a:buAutoNum type="arabicPeriod"/>
            </a:pPr>
            <a:endParaRPr lang="en-NZ" dirty="0"/>
          </a:p>
          <a:p>
            <a:pPr marL="914400" lvl="1" indent="-457200">
              <a:buFont typeface="+mj-lt"/>
              <a:buAutoNum type="arabicPeriod" startAt="2"/>
            </a:pPr>
            <a:r>
              <a:rPr lang="en-NZ" dirty="0"/>
              <a:t>Use </a:t>
            </a:r>
            <a:r>
              <a:rPr lang="en-NZ" dirty="0">
                <a:latin typeface="Consolas" panose="020B0609020204030204" pitchFamily="49" charset="0"/>
                <a:cs typeface="Consolas" panose="020B0609020204030204" pitchFamily="49" charset="0"/>
              </a:rPr>
              <a:t>require() </a:t>
            </a:r>
            <a:r>
              <a:rPr lang="en-NZ" dirty="0">
                <a:cs typeface="Consolas" panose="020B0609020204030204" pitchFamily="49" charset="0"/>
              </a:rPr>
              <a:t>in your code </a:t>
            </a:r>
            <a:r>
              <a:rPr lang="en-NZ" dirty="0"/>
              <a:t>to import the module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NZ" dirty="0"/>
              <a:t>PGCertInfoTech » Programming with Web Technologies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4CA3DA-50A9-47F8-AFFF-BE51B41A35AC}"/>
              </a:ext>
            </a:extLst>
          </p:cNvPr>
          <p:cNvSpPr/>
          <p:nvPr/>
        </p:nvSpPr>
        <p:spPr>
          <a:xfrm>
            <a:off x="2574499" y="4904555"/>
            <a:ext cx="3995002" cy="400110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NZ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NZ" sz="2000" dirty="0">
                <a:solidFill>
                  <a:schemeClr val="bg1"/>
                </a:solidFill>
                <a:latin typeface="Consolas" panose="020B0609020204030204" pitchFamily="49" charset="0"/>
              </a:rPr>
              <a:t> install </a:t>
            </a:r>
            <a:r>
              <a:rPr lang="en-NZ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nameOfmodule</a:t>
            </a:r>
            <a:endParaRPr lang="en-NZ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02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26908</TotalTime>
  <Words>2750</Words>
  <Application>Microsoft Office PowerPoint</Application>
  <PresentationFormat>On-screen Show (4:3)</PresentationFormat>
  <Paragraphs>424</Paragraphs>
  <Slides>37</Slides>
  <Notes>14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新細明體</vt:lpstr>
      <vt:lpstr>Arial</vt:lpstr>
      <vt:lpstr>Calibri</vt:lpstr>
      <vt:lpstr>Consolas</vt:lpstr>
      <vt:lpstr>Verdana</vt:lpstr>
      <vt:lpstr>Wingdings</vt:lpstr>
      <vt:lpstr>Office Theme</vt:lpstr>
      <vt:lpstr>Handlebars</vt:lpstr>
      <vt:lpstr>Overview</vt:lpstr>
      <vt:lpstr>Review – Web server</vt:lpstr>
      <vt:lpstr>Review – Web server</vt:lpstr>
      <vt:lpstr>Review – Web server</vt:lpstr>
      <vt:lpstr>Review – Node.js</vt:lpstr>
      <vt:lpstr>Review – Node.js</vt:lpstr>
      <vt:lpstr>Review – Node.js</vt:lpstr>
      <vt:lpstr>Review – Node.js Modules</vt:lpstr>
      <vt:lpstr>Review – Express</vt:lpstr>
      <vt:lpstr>Review – Express</vt:lpstr>
      <vt:lpstr>Review – Express</vt:lpstr>
      <vt:lpstr>Review – Express</vt:lpstr>
      <vt:lpstr>Review – Express</vt:lpstr>
      <vt:lpstr>Review – Express </vt:lpstr>
      <vt:lpstr>Review – Express </vt:lpstr>
      <vt:lpstr>Template Engines &amp; Handlebars</vt:lpstr>
      <vt:lpstr>A problem…</vt:lpstr>
      <vt:lpstr>Template engines</vt:lpstr>
      <vt:lpstr>Handlebars</vt:lpstr>
      <vt:lpstr>How does Handlebars work?</vt:lpstr>
      <vt:lpstr>Handlebars Views &amp; Layouts</vt:lpstr>
      <vt:lpstr>Using Handlebars with Express</vt:lpstr>
      <vt:lpstr>Using Handlebars with Express</vt:lpstr>
      <vt:lpstr>Using Handlebars with Express</vt:lpstr>
      <vt:lpstr>Using Handlebars with Express</vt:lpstr>
      <vt:lpstr>Handlebars syntax</vt:lpstr>
      <vt:lpstr>Handlebars syntax</vt:lpstr>
      <vt:lpstr>Handlebars syntax</vt:lpstr>
      <vt:lpstr>Handlebars syntax</vt:lpstr>
      <vt:lpstr>More syntax – comments </vt:lpstr>
      <vt:lpstr>More syntax – blocks </vt:lpstr>
      <vt:lpstr>Handlebars helpers – each </vt:lpstr>
      <vt:lpstr>Handlebars helpers – each </vt:lpstr>
      <vt:lpstr>Handlebars helpers – if</vt:lpstr>
      <vt:lpstr>Handlebars helpers</vt:lpstr>
      <vt:lpstr>Resources</vt:lpstr>
    </vt:vector>
  </TitlesOfParts>
  <Company>University of Waikato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davidb</dc:creator>
  <cp:lastModifiedBy>Andrew Meads</cp:lastModifiedBy>
  <cp:revision>442</cp:revision>
  <dcterms:created xsi:type="dcterms:W3CDTF">2015-11-01T22:11:02Z</dcterms:created>
  <dcterms:modified xsi:type="dcterms:W3CDTF">2018-09-19T23:17:22Z</dcterms:modified>
</cp:coreProperties>
</file>