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eg" ContentType="image/jpeg"/>
  <Override PartName="/ppt/notesSlides/notesSlide5.xml" ContentType="application/vnd.openxmlformats-officedocument.presentationml.notesSlide+xml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Antes del 2005 nadie queria poner que sabia JS en el CV</a:t>
            </a:r>
          </a:p>
          <a:p>
            <a:pPr lvl="0">
              <a:defRPr sz="1800"/>
            </a:pPr>
            <a:r>
              <a:rPr sz="2400"/>
              <a:t>2006 Lanzamiento de Gmail y Ajax gano popularidad</a:t>
            </a:r>
          </a:p>
          <a:p>
            <a:pPr lvl="0">
              <a:defRPr sz="1800"/>
            </a:pPr>
            <a:r>
              <a:rPr sz="2400"/>
              <a:t>2010 Salieron Cliente Framework implementando MVC</a:t>
            </a:r>
          </a:p>
          <a:p>
            <a:pPr lvl="0">
              <a:defRPr sz="1800"/>
            </a:pPr>
            <a:r>
              <a:rPr sz="2400"/>
              <a:t>Enfoque de desarrollo orientado en los datos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381000"/>
            <a:ext cx="7769225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981200"/>
            <a:ext cx="776922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70924" y="6248400"/>
            <a:ext cx="284099" cy="289245"/>
          </a:xfrm>
          <a:prstGeom prst="rect">
            <a:avLst/>
          </a:prstGeom>
          <a:ln w="12700">
            <a:miter lim="400000"/>
          </a:ln>
        </p:spPr>
        <p:txBody>
          <a:bodyPr wrap="none" lIns="46798" tIns="46798" rIns="46798" bIns="46798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algn="ctr">
        <a:defRPr sz="4400">
          <a:latin typeface="Arial"/>
          <a:ea typeface="Arial"/>
          <a:cs typeface="Arial"/>
          <a:sym typeface="Arial"/>
        </a:defRPr>
      </a:lvl6pPr>
      <a:lvl7pPr algn="ctr">
        <a:defRPr sz="4400">
          <a:latin typeface="Arial"/>
          <a:ea typeface="Arial"/>
          <a:cs typeface="Arial"/>
          <a:sym typeface="Arial"/>
        </a:defRPr>
      </a:lvl7pPr>
      <a:lvl8pPr algn="ctr">
        <a:defRPr sz="4400">
          <a:latin typeface="Arial"/>
          <a:ea typeface="Arial"/>
          <a:cs typeface="Arial"/>
          <a:sym typeface="Arial"/>
        </a:defRPr>
      </a:lvl8pPr>
      <a:lvl9pPr algn="ctr">
        <a:defRPr sz="4400">
          <a:latin typeface="Arial"/>
          <a:ea typeface="Arial"/>
          <a:cs typeface="Arial"/>
          <a:sym typeface="Arial"/>
        </a:defRPr>
      </a:lvl9pPr>
    </p:titleStyle>
    <p:bodyStyle>
      <a:lvl1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1pPr>
      <a:lvl2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2pPr>
      <a:lvl3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3pPr>
      <a:lvl4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4pPr>
      <a:lvl5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5pPr>
      <a:lvl6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6pPr>
      <a:lvl7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7pPr>
      <a:lvl8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8pPr>
      <a:lvl9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1.gif"/><Relationship Id="rId6" Type="http://schemas.openxmlformats.org/officeDocument/2006/relationships/image" Target="../media/image4.jpeg"/><Relationship Id="rId7" Type="http://schemas.openxmlformats.org/officeDocument/2006/relationships/hyperlink" Target="http://7sabores.com/blogs/enzo" TargetMode="External"/><Relationship Id="rId8" Type="http://schemas.openxmlformats.org/officeDocument/2006/relationships/hyperlink" Target="http://enzolutions.com/blo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nzolutions.com/marionette-waterbed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://enzolutions.com/marionette-timeline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zolutions/marionette-skeleton-app" TargetMode="External"/><Relationship Id="rId3" Type="http://schemas.openxmlformats.org/officeDocument/2006/relationships/image" Target="../media/image10.jpeg"/><Relationship Id="rId4" Type="http://schemas.openxmlformats.org/officeDocument/2006/relationships/hyperlink" Target="https://github.com/enzolutions/marionette-cascading-select" TargetMode="External"/><Relationship Id="rId5" Type="http://schemas.openxmlformats.org/officeDocument/2006/relationships/hyperlink" Target="https://github.com/enzolutions/marionette-timeline" TargetMode="External"/><Relationship Id="rId6" Type="http://schemas.openxmlformats.org/officeDocument/2006/relationships/hyperlink" Target="https://github.com/enzolutions/marionette-waterbed" TargetMode="External"/><Relationship Id="rId7" Type="http://schemas.openxmlformats.org/officeDocument/2006/relationships/hyperlink" Target="https://github.com/enzolutions/generator-marionette-drupal" TargetMode="External"/><Relationship Id="rId8" Type="http://schemas.openxmlformats.org/officeDocument/2006/relationships/hyperlink" Target="https://groups.drupal.org/headless-drupal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jashkenas/underscore/" TargetMode="External"/><Relationship Id="rId3" Type="http://schemas.openxmlformats.org/officeDocument/2006/relationships/hyperlink" Target="http://github.com/jashkenas/backbone/" TargetMode="External"/><Relationship Id="rId4" Type="http://schemas.openxmlformats.org/officeDocument/2006/relationships/image" Target="../media/image10.jpeg"/><Relationship Id="rId5" Type="http://schemas.openxmlformats.org/officeDocument/2006/relationships/hyperlink" Target="http://github.com/jashkenas/backbone/wiki/Extensions,-Plugins,-Resources" TargetMode="External"/><Relationship Id="rId6" Type="http://schemas.openxmlformats.org/officeDocument/2006/relationships/hyperlink" Target="http://backboneconf.com/" TargetMode="External"/><Relationship Id="rId7" Type="http://schemas.openxmlformats.org/officeDocument/2006/relationships/hyperlink" Target="http://backplug.io/" TargetMode="External"/><Relationship Id="rId8" Type="http://schemas.openxmlformats.org/officeDocument/2006/relationships/hyperlink" Target="https://github.com/enzolutions/drupal-backbone-node-edit-in-place" TargetMode="External"/><Relationship Id="rId9" Type="http://schemas.openxmlformats.org/officeDocument/2006/relationships/hyperlink" Target="http://github.com/enzolutions/drupal-backbone-user-manager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1.gif"/><Relationship Id="rId5" Type="http://schemas.openxmlformats.org/officeDocument/2006/relationships/image" Target="../media/image4.jpeg"/><Relationship Id="rId6" Type="http://schemas.openxmlformats.org/officeDocument/2006/relationships/hyperlink" Target="http://7sabores.com/blogs/enzo" TargetMode="External"/><Relationship Id="rId7" Type="http://schemas.openxmlformats.org/officeDocument/2006/relationships/hyperlink" Target="http://enzolutions.com/blog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twitter.com/dberkholz/status/395668796200849408/photo/1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jpeg"/><Relationship Id="rId5" Type="http://schemas.openxmlformats.org/officeDocument/2006/relationships/image" Target="../media/image7.png"/><Relationship Id="rId6" Type="http://schemas.openxmlformats.org/officeDocument/2006/relationships/image" Target="../media/image9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gi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455452" y="348179"/>
            <a:ext cx="50524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b="1" sz="2600"/>
              <a:t>Headless Drupal : Modern Web </a:t>
            </a:r>
            <a:endParaRPr b="1" sz="2600"/>
          </a:p>
          <a:p>
            <a:pPr lvl="0"/>
            <a:r>
              <a:rPr b="1" sz="2600"/>
              <a:t>Applications with MarionetteJS.</a:t>
            </a:r>
          </a:p>
        </p:txBody>
      </p:sp>
      <p:sp>
        <p:nvSpPr>
          <p:cNvPr id="51" name="Shape 51"/>
          <p:cNvSpPr/>
          <p:nvPr/>
        </p:nvSpPr>
        <p:spPr>
          <a:xfrm>
            <a:off x="4381500" y="1331158"/>
            <a:ext cx="178113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400"/>
              </a:spcBef>
            </a:lvl1pPr>
          </a:lstStyle>
          <a:p>
            <a:pPr lvl="0"/>
            <a:r>
              <a:t>MVC Client Side</a:t>
            </a:r>
          </a:p>
        </p:txBody>
      </p:sp>
      <p:sp>
        <p:nvSpPr>
          <p:cNvPr id="52" name="Shape 52"/>
          <p:cNvSpPr/>
          <p:nvPr/>
        </p:nvSpPr>
        <p:spPr>
          <a:xfrm>
            <a:off x="5580062" y="6203950"/>
            <a:ext cx="1458923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sp>
        <p:nvSpPr>
          <p:cNvPr id="53" name="Shape 53"/>
          <p:cNvSpPr/>
          <p:nvPr/>
        </p:nvSpPr>
        <p:spPr>
          <a:xfrm>
            <a:off x="5394878" y="2285622"/>
            <a:ext cx="18412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/>
              <a:t>Presented by:</a:t>
            </a:r>
            <a:br>
              <a:rPr sz="1400"/>
            </a:br>
            <a:r>
              <a:rPr sz="1400"/>
              <a:t>enzo – Eduardo Garcia</a:t>
            </a:r>
          </a:p>
        </p:txBody>
      </p:sp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0293" y="3489075"/>
            <a:ext cx="493891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6101005" y="3593145"/>
            <a:ext cx="1184135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56" name="image3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933" y="4090132"/>
            <a:ext cx="508002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6126405" y="4113845"/>
            <a:ext cx="100364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58" name="image1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0431" y="4691190"/>
            <a:ext cx="508002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6056355" y="4761545"/>
            <a:ext cx="171770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60" name="image4.jpe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5754" y="2901415"/>
            <a:ext cx="508002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059778" y="2878714"/>
            <a:ext cx="291100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ES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1400">
                <a:latin typeface="Arial"/>
                <a:ea typeface="Arial"/>
                <a:cs typeface="Arial"/>
                <a:sym typeface="Arial"/>
                <a:hlinkClick r:id="rId7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62" name="Shape 62"/>
          <p:cNvSpPr/>
          <p:nvPr/>
        </p:nvSpPr>
        <p:spPr>
          <a:xfrm>
            <a:off x="6059778" y="3167213"/>
            <a:ext cx="256503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1400">
                <a:latin typeface="Arial"/>
                <a:ea typeface="Arial"/>
                <a:cs typeface="Arial"/>
                <a:sym typeface="Arial"/>
                <a:hlinkClick r:id="rId8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20725" y="252411"/>
            <a:ext cx="3146425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000"/>
              <a:t>. Demo</a:t>
            </a:r>
          </a:p>
        </p:txBody>
      </p:sp>
      <p:sp>
        <p:nvSpPr>
          <p:cNvPr id="141" name="Shape 141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sp>
        <p:nvSpPr>
          <p:cNvPr id="142" name="Shape 142"/>
          <p:cNvSpPr/>
          <p:nvPr/>
        </p:nvSpPr>
        <p:spPr>
          <a:xfrm>
            <a:off x="1353847" y="3012578"/>
            <a:ext cx="6436304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600">
                <a:hlinkClick r:id="rId2" invalidUrl="" action="" tgtFrame="" tooltip="" history="1" highlightClick="0" endSnd="0"/>
              </a:rPr>
              <a:t>http://enzolutions.com/marionette-waterbed</a:t>
            </a:r>
          </a:p>
        </p:txBody>
      </p:sp>
      <p:pic>
        <p:nvPicPr>
          <p:cNvPr id="143" name="image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610" y="1319830"/>
            <a:ext cx="1270811" cy="1409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2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056" y="4249296"/>
            <a:ext cx="1129213" cy="14091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370092" y="3368178"/>
            <a:ext cx="6307482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http://enzolutions.com/marionette-timeline/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720725" y="252411"/>
            <a:ext cx="6082508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/>
              <a:t>. Understanding Marionette JS</a:t>
            </a:r>
          </a:p>
        </p:txBody>
      </p:sp>
      <p:sp>
        <p:nvSpPr>
          <p:cNvPr id="148" name="Shape 148"/>
          <p:cNvSpPr/>
          <p:nvPr/>
        </p:nvSpPr>
        <p:spPr>
          <a:xfrm>
            <a:off x="363537" y="1042987"/>
            <a:ext cx="7778354" cy="2579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Use underscore.js (set of basic functions for JS).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Extend backbone.js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template functions with twig.js (View)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data representation ( Model/Collections)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routing and controller.</a:t>
            </a:r>
          </a:p>
        </p:txBody>
      </p:sp>
      <p:sp>
        <p:nvSpPr>
          <p:cNvPr id="149" name="Shape 149"/>
          <p:cNvSpPr/>
          <p:nvPr/>
        </p:nvSpPr>
        <p:spPr>
          <a:xfrm>
            <a:off x="371474" y="64928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50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00" y="3212983"/>
            <a:ext cx="2201088" cy="2746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20725" y="252411"/>
            <a:ext cx="6082508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/>
              <a:t>. Understanding Marionette JS</a:t>
            </a:r>
          </a:p>
        </p:txBody>
      </p:sp>
      <p:sp>
        <p:nvSpPr>
          <p:cNvPr id="153" name="Shape 153"/>
          <p:cNvSpPr/>
          <p:nvPr/>
        </p:nvSpPr>
        <p:spPr>
          <a:xfrm>
            <a:off x="363536" y="1042987"/>
            <a:ext cx="7797605" cy="311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Memory management and zombie-killing.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Application oriented.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Layouts ( Nested views)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Event Manager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40630" indent="-240630" algn="just">
              <a:lnSpc>
                <a:spcPct val="150000"/>
              </a:lnSpc>
              <a:buSzPct val="100000"/>
              <a:buFont typeface="Trebuchet MS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Others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71474" y="64928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55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2700" y="3174883"/>
            <a:ext cx="2201087" cy="2746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20725" y="252411"/>
            <a:ext cx="6082508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/>
              <a:t>. Understanding Marionette JS</a:t>
            </a:r>
          </a:p>
        </p:txBody>
      </p:sp>
      <p:sp>
        <p:nvSpPr>
          <p:cNvPr id="158" name="Shape 158"/>
          <p:cNvSpPr/>
          <p:nvPr/>
        </p:nvSpPr>
        <p:spPr>
          <a:xfrm>
            <a:off x="609698" y="911753"/>
            <a:ext cx="7797604" cy="538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algn="just"/>
            <a:r>
              <a:rPr sz="2800">
                <a:latin typeface="Calibri"/>
                <a:ea typeface="Calibri"/>
                <a:cs typeface="Calibri"/>
                <a:sym typeface="Calibri"/>
              </a:rPr>
              <a:t>Skeleton Structure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├── Gruntfile.js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├── bower.json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├── node_modules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├── package.json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└── web (Configurable)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404.html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favicon.ico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images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index.html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js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    ├── scripts (application scripts) 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models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robots.txt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scripts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styles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templates (Configurable)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├── vendor (Configurable)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sz="1700">
                <a:latin typeface="Calibri"/>
                <a:ea typeface="Calibri"/>
                <a:cs typeface="Calibri"/>
                <a:sym typeface="Calibri"/>
              </a:rPr>
              <a:t>    └── views</a:t>
            </a:r>
          </a:p>
        </p:txBody>
      </p:sp>
      <p:sp>
        <p:nvSpPr>
          <p:cNvPr id="159" name="Shape 159"/>
          <p:cNvSpPr/>
          <p:nvPr/>
        </p:nvSpPr>
        <p:spPr>
          <a:xfrm>
            <a:off x="371474" y="64928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60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9500" y="1957307"/>
            <a:ext cx="2779112" cy="3468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20725" y="252411"/>
            <a:ext cx="3146425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/>
              <a:t>. Resources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208392" y="2782710"/>
            <a:ext cx="7475078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https://github.com/enzolutions/marionette-skeleton-app</a:t>
            </a:r>
          </a:p>
        </p:txBody>
      </p:sp>
      <p:sp>
        <p:nvSpPr>
          <p:cNvPr id="164" name="Shape 164"/>
          <p:cNvSpPr/>
          <p:nvPr/>
        </p:nvSpPr>
        <p:spPr>
          <a:xfrm>
            <a:off x="384174" y="65182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65" name="image10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29" y="2668958"/>
            <a:ext cx="609602" cy="6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1236638" y="3484224"/>
            <a:ext cx="71772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https://github.com/enzolutions/marionette-cascading-select</a:t>
            </a:r>
          </a:p>
        </p:txBody>
      </p:sp>
      <p:sp>
        <p:nvSpPr>
          <p:cNvPr id="167" name="Shape 167"/>
          <p:cNvSpPr/>
          <p:nvPr/>
        </p:nvSpPr>
        <p:spPr>
          <a:xfrm>
            <a:off x="1225006" y="4277569"/>
            <a:ext cx="569499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https://github.com/enzolutions/marionette-timeline</a:t>
            </a:r>
          </a:p>
        </p:txBody>
      </p:sp>
      <p:pic>
        <p:nvPicPr>
          <p:cNvPr id="168" name="image10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29" y="3367037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0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29" y="4160382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206006" y="5070914"/>
            <a:ext cx="6942382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https://github.com/enzolutions/marionette-waterbed</a:t>
            </a:r>
          </a:p>
        </p:txBody>
      </p:sp>
      <p:pic>
        <p:nvPicPr>
          <p:cNvPr id="171" name="image10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29" y="4953727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1195692" y="2030945"/>
            <a:ext cx="7475078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https://github.com/enzolutions/generator-marionette-drupal</a:t>
            </a:r>
          </a:p>
        </p:txBody>
      </p:sp>
      <p:pic>
        <p:nvPicPr>
          <p:cNvPr id="173" name="image10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830" y="1917193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212772" y="1458614"/>
            <a:ext cx="499860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8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https://groups.drupal.org/headless-drupal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20725" y="252411"/>
            <a:ext cx="3146425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/>
              <a:t>. Resources</a:t>
            </a:r>
          </a:p>
        </p:txBody>
      </p:sp>
      <p:sp>
        <p:nvSpPr>
          <p:cNvPr id="177" name="Shape 177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sp>
        <p:nvSpPr>
          <p:cNvPr id="178" name="Shape 178"/>
          <p:cNvSpPr/>
          <p:nvPr/>
        </p:nvSpPr>
        <p:spPr>
          <a:xfrm>
            <a:off x="1363638" y="2931567"/>
            <a:ext cx="4608175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http://github.com/jashkenas/underscore/</a:t>
            </a:r>
          </a:p>
        </p:txBody>
      </p:sp>
      <p:sp>
        <p:nvSpPr>
          <p:cNvPr id="179" name="Shape 179"/>
          <p:cNvSpPr/>
          <p:nvPr/>
        </p:nvSpPr>
        <p:spPr>
          <a:xfrm>
            <a:off x="1339305" y="3660485"/>
            <a:ext cx="4439007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http://github.com/jashkenas/backbone/</a:t>
            </a:r>
          </a:p>
        </p:txBody>
      </p:sp>
      <p:pic>
        <p:nvPicPr>
          <p:cNvPr id="180" name="image1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29" y="2814380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29" y="3595025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333006" y="4308707"/>
            <a:ext cx="7641710" cy="667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http://github.com/jashkenas/backbone/wiki/Extensions,-Plugins,-Resources</a:t>
            </a:r>
          </a:p>
        </p:txBody>
      </p:sp>
      <p:pic>
        <p:nvPicPr>
          <p:cNvPr id="183" name="image1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29" y="4337570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1307606" y="5274799"/>
            <a:ext cx="6942382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http://backboneconf.com/</a:t>
            </a:r>
          </a:p>
        </p:txBody>
      </p:sp>
      <p:sp>
        <p:nvSpPr>
          <p:cNvPr id="185" name="Shape 185"/>
          <p:cNvSpPr/>
          <p:nvPr/>
        </p:nvSpPr>
        <p:spPr>
          <a:xfrm>
            <a:off x="1246394" y="5706504"/>
            <a:ext cx="2095087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http://backplug.io/</a:t>
            </a:r>
          </a:p>
        </p:txBody>
      </p:sp>
      <p:sp>
        <p:nvSpPr>
          <p:cNvPr id="186" name="Shape 186"/>
          <p:cNvSpPr/>
          <p:nvPr/>
        </p:nvSpPr>
        <p:spPr>
          <a:xfrm>
            <a:off x="1263537" y="2155100"/>
            <a:ext cx="7577447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8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https://github.com/enzolutions/drupal-backbone-node-edit-in-place</a:t>
            </a:r>
          </a:p>
        </p:txBody>
      </p:sp>
      <p:pic>
        <p:nvPicPr>
          <p:cNvPr id="187" name="image1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429" y="2037913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289322" y="1443042"/>
            <a:ext cx="7475078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9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http://github.com/enzolutions/drupal-backbone-user-manager</a:t>
            </a:r>
          </a:p>
        </p:txBody>
      </p:sp>
      <p:pic>
        <p:nvPicPr>
          <p:cNvPr id="189" name="image1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429" y="1329290"/>
            <a:ext cx="609602" cy="60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120382" y="1849639"/>
            <a:ext cx="653576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¿Questions and Answers?</a:t>
            </a:r>
          </a:p>
        </p:txBody>
      </p:sp>
      <p:sp>
        <p:nvSpPr>
          <p:cNvPr id="192" name="Shape 192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9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327" y="3343966"/>
            <a:ext cx="493891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861039" y="3448034"/>
            <a:ext cx="118413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195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968" y="3945023"/>
            <a:ext cx="508002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3886441" y="3968734"/>
            <a:ext cx="100364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197" name="image1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0467" y="4546079"/>
            <a:ext cx="483003" cy="48300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3816389" y="4616434"/>
            <a:ext cx="17177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199" name="image4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5790" y="2756306"/>
            <a:ext cx="508002" cy="50800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3799178" y="2719585"/>
            <a:ext cx="2911000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ES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1400">
                <a:latin typeface="Arial"/>
                <a:ea typeface="Arial"/>
                <a:cs typeface="Arial"/>
                <a:sym typeface="Arial"/>
                <a:hlinkClick r:id="rId6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201" name="Shape 201"/>
          <p:cNvSpPr/>
          <p:nvPr/>
        </p:nvSpPr>
        <p:spPr>
          <a:xfrm>
            <a:off x="3799178" y="3008084"/>
            <a:ext cx="2565037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1400">
                <a:latin typeface="Arial"/>
                <a:ea typeface="Arial"/>
                <a:cs typeface="Arial"/>
                <a:sym typeface="Arial"/>
                <a:hlinkClick r:id="rId7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927475" y="1255712"/>
            <a:ext cx="18412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/>
              <a:t>Presented  by:</a:t>
            </a:r>
            <a:br>
              <a:rPr sz="1400"/>
            </a:br>
            <a:r>
              <a:rPr sz="1400"/>
              <a:t>enzo – Eduardo Garcia</a:t>
            </a:r>
          </a:p>
        </p:txBody>
      </p:sp>
      <p:sp>
        <p:nvSpPr>
          <p:cNvPr id="204" name="Shape 204"/>
          <p:cNvSpPr/>
          <p:nvPr/>
        </p:nvSpPr>
        <p:spPr>
          <a:xfrm>
            <a:off x="5580062" y="6203950"/>
            <a:ext cx="1458923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14362" y="55562"/>
            <a:ext cx="88843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2000"/>
              <a:t>Agenda</a:t>
            </a:r>
            <a:br>
              <a:rPr sz="2000"/>
            </a:br>
          </a:p>
        </p:txBody>
      </p:sp>
      <p:sp>
        <p:nvSpPr>
          <p:cNvPr id="65" name="Shape 65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900111" y="1800225"/>
            <a:ext cx="7380290" cy="1956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What is MVC?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MVC Client Side is required?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Who use Backbone/Marionette JS.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Understanding Marionette 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Font typeface="Trebuchet MS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Questions and Answers?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14362" y="207962"/>
            <a:ext cx="19181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1. What is MVC?</a:t>
            </a:r>
          </a:p>
        </p:txBody>
      </p:sp>
      <p:sp>
        <p:nvSpPr>
          <p:cNvPr id="69" name="Shape 69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70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5135562" y="1374179"/>
            <a:ext cx="3681613" cy="43753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320841" indent="-320841" algn="l">
              <a:buSzPct val="100000"/>
              <a:buChar char="•"/>
              <a:defRPr sz="1800"/>
            </a:pPr>
            <a:r>
              <a:rPr sz="2400"/>
              <a:t>Design Pattern for Software.</a:t>
            </a:r>
            <a:endParaRPr sz="2400"/>
          </a:p>
          <a:p>
            <a:pPr lvl="0" marL="240631" indent="-240631" algn="l">
              <a:defRPr sz="1800"/>
            </a:pPr>
            <a:endParaRPr sz="2400"/>
          </a:p>
          <a:p>
            <a:pPr lvl="0" marL="240631" indent="-240631" algn="l">
              <a:defRPr sz="1800"/>
            </a:pPr>
            <a:r>
              <a:rPr sz="2400"/>
              <a:t>Separation between data and presentation with dispatcher.</a:t>
            </a:r>
            <a:endParaRPr sz="2400"/>
          </a:p>
          <a:p>
            <a:pPr lvl="0" marL="240631" indent="-240631" algn="l">
              <a:defRPr sz="1800"/>
            </a:pPr>
            <a:endParaRPr sz="2400"/>
          </a:p>
          <a:p>
            <a:pPr lvl="0" marL="240631" indent="-240631" algn="l">
              <a:defRPr sz="1800"/>
            </a:pPr>
            <a:r>
              <a:rPr sz="2400"/>
              <a:t>Implemented by Symfony and other frameworks</a:t>
            </a:r>
          </a:p>
        </p:txBody>
      </p:sp>
      <p:pic>
        <p:nvPicPr>
          <p:cNvPr id="73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723" y="1789504"/>
            <a:ext cx="4208447" cy="397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14362" y="207962"/>
            <a:ext cx="353479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/>
              <a:t>. MVC Client Side is required?</a:t>
            </a:r>
          </a:p>
        </p:txBody>
      </p:sp>
      <p:sp>
        <p:nvSpPr>
          <p:cNvPr id="78" name="Shape 78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79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 idx="4294967295"/>
          </p:nvPr>
        </p:nvSpPr>
        <p:spPr>
          <a:xfrm>
            <a:off x="548889" y="1307999"/>
            <a:ext cx="5845959" cy="47642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320841" indent="-320841" algn="l">
              <a:lnSpc>
                <a:spcPct val="20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400"/>
              <a:t>Cascading Javascript (</a:t>
            </a:r>
            <a:r>
              <a:rPr sz="1900"/>
              <a:t>continuos overwriting</a:t>
            </a:r>
            <a:r>
              <a:rPr sz="2400"/>
              <a:t>).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Too many good ideas.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JS Plugins fever.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Spaghetti Code.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Code hunters.</a:t>
            </a:r>
          </a:p>
        </p:txBody>
      </p:sp>
      <p:pic>
        <p:nvPicPr>
          <p:cNvPr id="82" name="image5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1610" y="2812107"/>
            <a:ext cx="2540002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614362" y="207962"/>
            <a:ext cx="353479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/>
              <a:t>. MVC Client Side is required?</a:t>
            </a:r>
          </a:p>
        </p:txBody>
      </p:sp>
      <p:sp>
        <p:nvSpPr>
          <p:cNvPr id="87" name="Shape 87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88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9918" y="1686981"/>
            <a:ext cx="4844164" cy="437589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81305" y="1145469"/>
            <a:ext cx="708458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Arial"/>
                <a:ea typeface="Arial"/>
                <a:cs typeface="Arial"/>
                <a:sym typeface="Arial"/>
              </a:rPr>
              <a:t>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5" invalidUrl="" action="" tgtFrame="" tooltip="" history="1" highlightClick="0" endSnd="0"/>
              </a:rPr>
              <a:t>https://twitter.com/dberkholz/status/395668796200849408/photo/1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14362" y="207962"/>
            <a:ext cx="353479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/>
              <a:t>. MVC Client Side is required?</a:t>
            </a:r>
          </a:p>
        </p:txBody>
      </p:sp>
      <p:sp>
        <p:nvSpPr>
          <p:cNvPr id="96" name="Shape 96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97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 idx="4294967295"/>
          </p:nvPr>
        </p:nvSpPr>
        <p:spPr>
          <a:xfrm>
            <a:off x="548889" y="1307999"/>
            <a:ext cx="8303409" cy="47642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320841" indent="-320841" algn="l">
              <a:lnSpc>
                <a:spcPct val="20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400"/>
              <a:t>No resources available in Drupal 7, even worst in Drupal 8.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Loosing business for Drupal Universe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defRPr sz="1800"/>
            </a:pPr>
            <a:r>
              <a:rPr sz="2400"/>
              <a:t>New project Drupal 7 or Drupal 8?</a:t>
            </a:r>
          </a:p>
        </p:txBody>
      </p:sp>
      <p:pic>
        <p:nvPicPr>
          <p:cNvPr id="100" name="image6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5713" y="3314413"/>
            <a:ext cx="4309761" cy="2873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14362" y="207962"/>
            <a:ext cx="353479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/>
              <a:t>. MVC Client Side is required?</a:t>
            </a:r>
          </a:p>
        </p:txBody>
      </p:sp>
      <p:sp>
        <p:nvSpPr>
          <p:cNvPr id="105" name="Shape 105"/>
          <p:cNvSpPr/>
          <p:nvPr/>
        </p:nvSpPr>
        <p:spPr>
          <a:xfrm>
            <a:off x="384174" y="6480175"/>
            <a:ext cx="1458924" cy="27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06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2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9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title" idx="4294967295"/>
          </p:nvPr>
        </p:nvSpPr>
        <p:spPr>
          <a:xfrm>
            <a:off x="548889" y="1307999"/>
            <a:ext cx="4523770" cy="47642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304398" indent="-304398" algn="l" defTabSz="905255">
              <a:lnSpc>
                <a:spcPct val="200000"/>
              </a:lnSpc>
              <a:spcBef>
                <a:spcPts val="900"/>
              </a:spcBef>
              <a:buSzPct val="100000"/>
              <a:buChar char="•"/>
              <a:defRPr sz="1800"/>
            </a:pPr>
            <a:r>
              <a:rPr sz="2300"/>
              <a:t>Time to Market.</a:t>
            </a:r>
            <a:endParaRPr sz="2300"/>
          </a:p>
          <a:p>
            <a:pPr lvl="0" marL="238224" indent="-238224" algn="l" defTabSz="905255">
              <a:lnSpc>
                <a:spcPct val="200000"/>
              </a:lnSpc>
              <a:spcBef>
                <a:spcPts val="900"/>
              </a:spcBef>
              <a:defRPr sz="1800"/>
            </a:pPr>
            <a:r>
              <a:rPr sz="2300"/>
              <a:t>Use more FrontEnd Developers (HTML, CSS, JS, NO Drupal)</a:t>
            </a:r>
            <a:endParaRPr sz="2300"/>
          </a:p>
          <a:p>
            <a:pPr lvl="0" marL="238224" indent="-238224" algn="l" defTabSz="905255">
              <a:lnSpc>
                <a:spcPct val="200000"/>
              </a:lnSpc>
              <a:spcBef>
                <a:spcPts val="900"/>
              </a:spcBef>
              <a:defRPr sz="1800"/>
            </a:pPr>
            <a:r>
              <a:rPr sz="2300"/>
              <a:t>Use few strong Drupal Backend Developer (Services).</a:t>
            </a:r>
            <a:endParaRPr sz="2300"/>
          </a:p>
          <a:p>
            <a:pPr lvl="0" marL="238224" indent="-238224" algn="l" defTabSz="905255">
              <a:lnSpc>
                <a:spcPct val="200000"/>
              </a:lnSpc>
              <a:spcBef>
                <a:spcPts val="900"/>
              </a:spcBef>
              <a:defRPr sz="1800"/>
            </a:pPr>
            <a:r>
              <a:rPr sz="2300"/>
              <a:t>Fast creation of MVP.</a:t>
            </a:r>
          </a:p>
        </p:txBody>
      </p:sp>
      <p:pic>
        <p:nvPicPr>
          <p:cNvPr id="109" name="image7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6410" y="1647625"/>
            <a:ext cx="3562749" cy="356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xfrm>
            <a:off x="8259825" y="6248400"/>
            <a:ext cx="195202" cy="2892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14" name="Shape 114"/>
          <p:cNvSpPr/>
          <p:nvPr/>
        </p:nvSpPr>
        <p:spPr>
          <a:xfrm>
            <a:off x="720725" y="252411"/>
            <a:ext cx="6082508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/>
              <a:t>. Who use Backbone?</a:t>
            </a:r>
          </a:p>
        </p:txBody>
      </p:sp>
      <p:pic>
        <p:nvPicPr>
          <p:cNvPr id="11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558" y="3165069"/>
            <a:ext cx="1027303" cy="1027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4767" y="4837543"/>
            <a:ext cx="2016350" cy="1446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8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4390" y="5108880"/>
            <a:ext cx="1175175" cy="1175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1575" y="4407151"/>
            <a:ext cx="1027304" cy="1027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9.jpe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5398" y="1866682"/>
            <a:ext cx="2095502" cy="82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95106" y="1222845"/>
            <a:ext cx="2350616" cy="541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78073" y="1576702"/>
            <a:ext cx="1928682" cy="1446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39379" y="2728928"/>
            <a:ext cx="3048002" cy="19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1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3036" y="4666527"/>
            <a:ext cx="1860135" cy="508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12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51593" y="2264226"/>
            <a:ext cx="2234092" cy="2528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74838" y="6483291"/>
            <a:ext cx="145676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xfrm>
            <a:off x="8259825" y="6248400"/>
            <a:ext cx="195202" cy="1956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28" name="Shape 128"/>
          <p:cNvSpPr/>
          <p:nvPr/>
        </p:nvSpPr>
        <p:spPr>
          <a:xfrm>
            <a:off x="720725" y="252411"/>
            <a:ext cx="6082508" cy="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/>
              <a:t>. Who use Marionette JS.?</a:t>
            </a:r>
          </a:p>
        </p:txBody>
      </p:sp>
      <p:sp>
        <p:nvSpPr>
          <p:cNvPr id="129" name="Shape 129"/>
          <p:cNvSpPr/>
          <p:nvPr/>
        </p:nvSpPr>
        <p:spPr>
          <a:xfrm>
            <a:off x="374838" y="6483291"/>
            <a:ext cx="136532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Webinar - July 2014</a:t>
            </a:r>
          </a:p>
        </p:txBody>
      </p:sp>
      <p:pic>
        <p:nvPicPr>
          <p:cNvPr id="130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217" y="3406639"/>
            <a:ext cx="2570484" cy="76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2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63" y="1280436"/>
            <a:ext cx="2037429" cy="1039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08757" y="2278408"/>
            <a:ext cx="2037429" cy="660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9698" y="2473257"/>
            <a:ext cx="825501" cy="82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99027" y="3960385"/>
            <a:ext cx="1396510" cy="1396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1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7220" y="5002314"/>
            <a:ext cx="2969561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1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8130" y="4430038"/>
            <a:ext cx="2667002" cy="76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19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74158" y="1391863"/>
            <a:ext cx="22606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opcorntime-logo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930872" y="2353514"/>
            <a:ext cx="1662212" cy="1662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