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5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.jpeg" ContentType="image/jpeg"/>
  <Override PartName="/ppt/notesSlides/notesSlide5.xml" ContentType="application/vnd.openxmlformats-officedocument.presentationml.notesSlide+xml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>
      <a:defRPr>
        <a:latin typeface="Arial"/>
        <a:ea typeface="Arial"/>
        <a:cs typeface="Arial"/>
        <a:sym typeface="Arial"/>
      </a:defRPr>
    </a:lvl6pPr>
    <a:lvl7pPr>
      <a:defRPr>
        <a:latin typeface="Arial"/>
        <a:ea typeface="Arial"/>
        <a:cs typeface="Arial"/>
        <a:sym typeface="Arial"/>
      </a:defRPr>
    </a:lvl7pPr>
    <a:lvl8pPr>
      <a:defRPr>
        <a:latin typeface="Arial"/>
        <a:ea typeface="Arial"/>
        <a:cs typeface="Arial"/>
        <a:sym typeface="Arial"/>
      </a:defRPr>
    </a:lvl8pPr>
    <a:lvl9pPr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Antes del 2005 nadie queria poner que sabia JS en el CV</a:t>
            </a:r>
            <a:endParaRPr sz="2400"/>
          </a:p>
          <a:p>
            <a:pPr lvl="0">
              <a:defRPr sz="1800"/>
            </a:pPr>
            <a:r>
              <a:rPr sz="2400"/>
              <a:t>2006 Lanzamiento de Gmail y Ajax gano popularidad</a:t>
            </a:r>
            <a:endParaRPr sz="2400"/>
          </a:p>
          <a:p>
            <a:pPr lvl="0">
              <a:defRPr sz="1800"/>
            </a:pPr>
            <a:r>
              <a:rPr sz="2400"/>
              <a:t>2010 Salieron Cliente Framework implementando MVC</a:t>
            </a:r>
            <a:endParaRPr sz="2400"/>
          </a:p>
          <a:p>
            <a:pPr lvl="0">
              <a:defRPr sz="1800"/>
            </a:pPr>
            <a:r>
              <a:rPr sz="2400"/>
              <a:t>Enfoque de desarrollo orientado en los datos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Statefull vs Stateless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Statefull vs Stateless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Statefull vs Stateless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Statefull vs Stateless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85800" y="381000"/>
            <a:ext cx="7769225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85800" y="1981200"/>
            <a:ext cx="7769225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170924" y="6248400"/>
            <a:ext cx="284101" cy="289247"/>
          </a:xfrm>
          <a:prstGeom prst="rect">
            <a:avLst/>
          </a:prstGeom>
          <a:ln w="12700">
            <a:miter lim="400000"/>
          </a:ln>
        </p:spPr>
        <p:txBody>
          <a:bodyPr wrap="none" lIns="46799" tIns="46799" rIns="46799" bIns="46799">
            <a:spAutoFit/>
          </a:bodyPr>
          <a:lstStyle>
            <a:lvl1pPr algn="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>
        <a:defRPr sz="4400">
          <a:latin typeface="Arial"/>
          <a:ea typeface="Arial"/>
          <a:cs typeface="Arial"/>
          <a:sym typeface="Arial"/>
        </a:defRPr>
      </a:lvl1pPr>
      <a:lvl2pPr algn="ctr">
        <a:defRPr sz="4400">
          <a:latin typeface="Arial"/>
          <a:ea typeface="Arial"/>
          <a:cs typeface="Arial"/>
          <a:sym typeface="Arial"/>
        </a:defRPr>
      </a:lvl2pPr>
      <a:lvl3pPr algn="ctr">
        <a:defRPr sz="4400">
          <a:latin typeface="Arial"/>
          <a:ea typeface="Arial"/>
          <a:cs typeface="Arial"/>
          <a:sym typeface="Arial"/>
        </a:defRPr>
      </a:lvl3pPr>
      <a:lvl4pPr algn="ctr">
        <a:defRPr sz="4400">
          <a:latin typeface="Arial"/>
          <a:ea typeface="Arial"/>
          <a:cs typeface="Arial"/>
          <a:sym typeface="Arial"/>
        </a:defRPr>
      </a:lvl4pPr>
      <a:lvl5pPr algn="ctr">
        <a:defRPr sz="4400">
          <a:latin typeface="Arial"/>
          <a:ea typeface="Arial"/>
          <a:cs typeface="Arial"/>
          <a:sym typeface="Arial"/>
        </a:defRPr>
      </a:lvl5pPr>
      <a:lvl6pPr indent="457200" algn="ctr">
        <a:defRPr sz="4400">
          <a:latin typeface="Arial"/>
          <a:ea typeface="Arial"/>
          <a:cs typeface="Arial"/>
          <a:sym typeface="Arial"/>
        </a:defRPr>
      </a:lvl6pPr>
      <a:lvl7pPr indent="914400" algn="ctr">
        <a:defRPr sz="4400">
          <a:latin typeface="Arial"/>
          <a:ea typeface="Arial"/>
          <a:cs typeface="Arial"/>
          <a:sym typeface="Arial"/>
        </a:defRPr>
      </a:lvl7pPr>
      <a:lvl8pPr indent="1371600" algn="ctr">
        <a:defRPr sz="4400">
          <a:latin typeface="Arial"/>
          <a:ea typeface="Arial"/>
          <a:cs typeface="Arial"/>
          <a:sym typeface="Arial"/>
        </a:defRPr>
      </a:lvl8pPr>
      <a:lvl9pPr indent="1828800" algn="ctr">
        <a:defRPr sz="4400">
          <a:latin typeface="Arial"/>
          <a:ea typeface="Arial"/>
          <a:cs typeface="Arial"/>
          <a:sym typeface="Arial"/>
        </a:defRPr>
      </a:lvl9pPr>
    </p:titleStyle>
    <p:bodyStyle>
      <a:lvl1pPr>
        <a:spcBef>
          <a:spcPts val="800"/>
        </a:spcBef>
        <a:defRPr sz="3200">
          <a:latin typeface="Arial"/>
          <a:ea typeface="Arial"/>
          <a:cs typeface="Arial"/>
          <a:sym typeface="Arial"/>
        </a:defRPr>
      </a:lvl1pPr>
      <a:lvl2pPr>
        <a:spcBef>
          <a:spcPts val="800"/>
        </a:spcBef>
        <a:defRPr sz="3200">
          <a:latin typeface="Arial"/>
          <a:ea typeface="Arial"/>
          <a:cs typeface="Arial"/>
          <a:sym typeface="Arial"/>
        </a:defRPr>
      </a:lvl2pPr>
      <a:lvl3pPr>
        <a:spcBef>
          <a:spcPts val="800"/>
        </a:spcBef>
        <a:defRPr sz="3200">
          <a:latin typeface="Arial"/>
          <a:ea typeface="Arial"/>
          <a:cs typeface="Arial"/>
          <a:sym typeface="Arial"/>
        </a:defRPr>
      </a:lvl3pPr>
      <a:lvl4pPr>
        <a:spcBef>
          <a:spcPts val="800"/>
        </a:spcBef>
        <a:defRPr sz="3200">
          <a:latin typeface="Arial"/>
          <a:ea typeface="Arial"/>
          <a:cs typeface="Arial"/>
          <a:sym typeface="Arial"/>
        </a:defRPr>
      </a:lvl4pPr>
      <a:lvl5pPr>
        <a:spcBef>
          <a:spcPts val="800"/>
        </a:spcBef>
        <a:defRPr sz="3200">
          <a:latin typeface="Arial"/>
          <a:ea typeface="Arial"/>
          <a:cs typeface="Arial"/>
          <a:sym typeface="Arial"/>
        </a:defRPr>
      </a:lvl5pPr>
      <a:lvl6pPr indent="457200">
        <a:spcBef>
          <a:spcPts val="800"/>
        </a:spcBef>
        <a:defRPr sz="3200">
          <a:latin typeface="Arial"/>
          <a:ea typeface="Arial"/>
          <a:cs typeface="Arial"/>
          <a:sym typeface="Arial"/>
        </a:defRPr>
      </a:lvl6pPr>
      <a:lvl7pPr indent="914400">
        <a:spcBef>
          <a:spcPts val="800"/>
        </a:spcBef>
        <a:defRPr sz="3200">
          <a:latin typeface="Arial"/>
          <a:ea typeface="Arial"/>
          <a:cs typeface="Arial"/>
          <a:sym typeface="Arial"/>
        </a:defRPr>
      </a:lvl7pPr>
      <a:lvl8pPr indent="1371600">
        <a:spcBef>
          <a:spcPts val="800"/>
        </a:spcBef>
        <a:defRPr sz="3200">
          <a:latin typeface="Arial"/>
          <a:ea typeface="Arial"/>
          <a:cs typeface="Arial"/>
          <a:sym typeface="Arial"/>
        </a:defRPr>
      </a:lvl8pPr>
      <a:lvl9pPr indent="1828800">
        <a:spcBef>
          <a:spcPts val="800"/>
        </a:spcBef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1.gif"/><Relationship Id="rId6" Type="http://schemas.openxmlformats.org/officeDocument/2006/relationships/image" Target="../media/image4.jpeg"/><Relationship Id="rId7" Type="http://schemas.openxmlformats.org/officeDocument/2006/relationships/hyperlink" Target="http://7sabores.com/blogs/enzo" TargetMode="External"/><Relationship Id="rId8" Type="http://schemas.openxmlformats.org/officeDocument/2006/relationships/hyperlink" Target="http://enzolutions.com/blog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enzolutions.com/marionette-waterbed" TargetMode="Externa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nzolutions/marionette-skeleton-app" TargetMode="External"/><Relationship Id="rId3" Type="http://schemas.openxmlformats.org/officeDocument/2006/relationships/image" Target="../media/image10.jpeg"/><Relationship Id="rId4" Type="http://schemas.openxmlformats.org/officeDocument/2006/relationships/hyperlink" Target="https://github.com/enzolutions/marionette-cascading-select" TargetMode="External"/><Relationship Id="rId5" Type="http://schemas.openxmlformats.org/officeDocument/2006/relationships/hyperlink" Target="https://github.com/enzolutions/marionette-timeline" TargetMode="External"/><Relationship Id="rId6" Type="http://schemas.openxmlformats.org/officeDocument/2006/relationships/hyperlink" Target="https://github.com/enzolutions/marionette-waterbed" TargetMode="External"/><Relationship Id="rId7" Type="http://schemas.openxmlformats.org/officeDocument/2006/relationships/hyperlink" Target="http://github.com/enzolutions/drupal-backbone-user-manager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github.com/jashkenas/underscore/" TargetMode="External"/><Relationship Id="rId3" Type="http://schemas.openxmlformats.org/officeDocument/2006/relationships/hyperlink" Target="http://github.com/jashkenas/backbone/" TargetMode="External"/><Relationship Id="rId4" Type="http://schemas.openxmlformats.org/officeDocument/2006/relationships/image" Target="../media/image10.jpeg"/><Relationship Id="rId5" Type="http://schemas.openxmlformats.org/officeDocument/2006/relationships/hyperlink" Target="http://github.com/jashkenas/backbone/wiki/Extensions,-Plugins,-Resources" TargetMode="External"/><Relationship Id="rId6" Type="http://schemas.openxmlformats.org/officeDocument/2006/relationships/hyperlink" Target="http://backboneconf.com/" TargetMode="External"/><Relationship Id="rId7" Type="http://schemas.openxmlformats.org/officeDocument/2006/relationships/hyperlink" Target="http://backplug.io/" TargetMode="External"/><Relationship Id="rId8" Type="http://schemas.openxmlformats.org/officeDocument/2006/relationships/hyperlink" Target="https://github.com/enzolutions/drupal-backbone-node-edit-in-place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3.jpeg"/><Relationship Id="rId4" Type="http://schemas.openxmlformats.org/officeDocument/2006/relationships/image" Target="../media/image1.gif"/><Relationship Id="rId5" Type="http://schemas.openxmlformats.org/officeDocument/2006/relationships/image" Target="../media/image4.jpeg"/><Relationship Id="rId6" Type="http://schemas.openxmlformats.org/officeDocument/2006/relationships/hyperlink" Target="http://7sabores.com/blogs/enzo" TargetMode="External"/><Relationship Id="rId7" Type="http://schemas.openxmlformats.org/officeDocument/2006/relationships/hyperlink" Target="http://enzolutions.com/blog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s://twitter.com/dberkholz/status/395668796200849408/photo/1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8.jpeg"/><Relationship Id="rId5" Type="http://schemas.openxmlformats.org/officeDocument/2006/relationships/image" Target="../media/image7.png"/><Relationship Id="rId6" Type="http://schemas.openxmlformats.org/officeDocument/2006/relationships/image" Target="../media/image9.jpe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.gif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3867362" y="302459"/>
            <a:ext cx="4527015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 b="1" sz="2600">
                <a:latin typeface="+mn-lt"/>
                <a:ea typeface="+mn-ea"/>
                <a:cs typeface="+mn-cs"/>
                <a:sym typeface="Helvetica"/>
              </a:rPr>
              <a:t>Large scale JS applications</a:t>
            </a:r>
            <a:endParaRPr b="1" sz="2600">
              <a:latin typeface="+mn-lt"/>
              <a:ea typeface="+mn-ea"/>
              <a:cs typeface="+mn-cs"/>
              <a:sym typeface="Helvetica"/>
            </a:endParaRPr>
          </a:p>
          <a:p>
            <a:pPr lvl="0"/>
            <a:r>
              <a:rPr b="1" sz="2600">
                <a:latin typeface="+mn-lt"/>
                <a:ea typeface="+mn-ea"/>
                <a:cs typeface="+mn-cs"/>
                <a:sym typeface="Helvetica"/>
              </a:rPr>
              <a:t>with MarionetteJS + Drupal.</a:t>
            </a:r>
          </a:p>
        </p:txBody>
      </p:sp>
      <p:sp>
        <p:nvSpPr>
          <p:cNvPr id="51" name="Shape 51"/>
          <p:cNvSpPr/>
          <p:nvPr/>
        </p:nvSpPr>
        <p:spPr>
          <a:xfrm>
            <a:off x="4381500" y="1331159"/>
            <a:ext cx="17811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400"/>
              </a:spcBef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/>
            <a:r>
              <a:t>MVC Client Side</a:t>
            </a:r>
          </a:p>
        </p:txBody>
      </p:sp>
      <p:sp>
        <p:nvSpPr>
          <p:cNvPr id="52" name="Shape 52"/>
          <p:cNvSpPr/>
          <p:nvPr/>
        </p:nvSpPr>
        <p:spPr>
          <a:xfrm>
            <a:off x="5580062" y="6203950"/>
            <a:ext cx="1758442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DrupalCon,  Austin 2014</a:t>
            </a:r>
          </a:p>
        </p:txBody>
      </p:sp>
      <p:sp>
        <p:nvSpPr>
          <p:cNvPr id="53" name="Shape 53"/>
          <p:cNvSpPr/>
          <p:nvPr/>
        </p:nvSpPr>
        <p:spPr>
          <a:xfrm>
            <a:off x="5394878" y="2131952"/>
            <a:ext cx="1982066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 sz="1400">
                <a:latin typeface="+mn-lt"/>
                <a:ea typeface="+mn-ea"/>
                <a:cs typeface="+mn-cs"/>
                <a:sym typeface="Helvetica"/>
              </a:rPr>
              <a:t>Presented by:</a:t>
            </a:r>
            <a:br>
              <a:rPr sz="1400">
                <a:latin typeface="+mn-lt"/>
                <a:ea typeface="+mn-ea"/>
                <a:cs typeface="+mn-cs"/>
                <a:sym typeface="Helvetica"/>
              </a:rPr>
            </a:br>
            <a:r>
              <a:rPr sz="1400">
                <a:latin typeface="+mn-lt"/>
                <a:ea typeface="+mn-ea"/>
                <a:cs typeface="+mn-cs"/>
                <a:sym typeface="Helvetica"/>
              </a:rPr>
              <a:t>enzo – Eduardo Garcia</a:t>
            </a:r>
            <a:endParaRPr sz="1400"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54" name="twitter_icon_smal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0293" y="3489075"/>
            <a:ext cx="493890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6101005" y="3593145"/>
            <a:ext cx="118413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@enzolutions</a:t>
            </a:r>
          </a:p>
        </p:txBody>
      </p:sp>
      <p:pic>
        <p:nvPicPr>
          <p:cNvPr id="56" name="Facebook-icon-small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7933" y="4090132"/>
            <a:ext cx="508001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6126405" y="4113845"/>
            <a:ext cx="100364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enzolutions</a:t>
            </a:r>
          </a:p>
        </p:txBody>
      </p:sp>
      <p:pic>
        <p:nvPicPr>
          <p:cNvPr id="58" name="email_icon_small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10432" y="4691190"/>
            <a:ext cx="508001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6056355" y="4761545"/>
            <a:ext cx="171771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enzo@anexusit.com</a:t>
            </a:r>
          </a:p>
        </p:txBody>
      </p:sp>
      <p:pic>
        <p:nvPicPr>
          <p:cNvPr id="60" name="icon_blog_small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75755" y="2901416"/>
            <a:ext cx="508001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6059778" y="2878714"/>
            <a:ext cx="291100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b="1" sz="1400"/>
              <a:t>ES</a:t>
            </a:r>
            <a:r>
              <a:rPr sz="1400"/>
              <a:t>: </a:t>
            </a:r>
            <a:r>
              <a:rPr sz="1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http://7sabores.com/blogs/enzo</a:t>
            </a:r>
          </a:p>
        </p:txBody>
      </p:sp>
      <p:sp>
        <p:nvSpPr>
          <p:cNvPr id="62" name="Shape 62"/>
          <p:cNvSpPr/>
          <p:nvPr/>
        </p:nvSpPr>
        <p:spPr>
          <a:xfrm>
            <a:off x="6059778" y="3167213"/>
            <a:ext cx="256503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b="1" sz="1400"/>
              <a:t>EN</a:t>
            </a:r>
            <a:r>
              <a:rPr sz="1400"/>
              <a:t>: </a:t>
            </a:r>
            <a:r>
              <a:rPr sz="1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http://enzolutions.com/blog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720725" y="252412"/>
            <a:ext cx="3146425" cy="39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. Demo</a:t>
            </a:r>
          </a:p>
        </p:txBody>
      </p:sp>
      <p:sp>
        <p:nvSpPr>
          <p:cNvPr id="140" name="Shape 140"/>
          <p:cNvSpPr/>
          <p:nvPr/>
        </p:nvSpPr>
        <p:spPr>
          <a:xfrm>
            <a:off x="384175" y="6480175"/>
            <a:ext cx="1758442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DrupalCon,  Austin 2014</a:t>
            </a:r>
          </a:p>
        </p:txBody>
      </p:sp>
      <p:sp>
        <p:nvSpPr>
          <p:cNvPr id="141" name="Shape 141"/>
          <p:cNvSpPr/>
          <p:nvPr/>
        </p:nvSpPr>
        <p:spPr>
          <a:xfrm>
            <a:off x="1353847" y="3012579"/>
            <a:ext cx="6436306" cy="474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http://enzolutions.com/marionette-waterbed</a:t>
            </a:r>
          </a:p>
        </p:txBody>
      </p:sp>
      <p:pic>
        <p:nvPicPr>
          <p:cNvPr id="142" name="drupal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6611" y="1319830"/>
            <a:ext cx="1270810" cy="14091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marionette_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0057" y="4249297"/>
            <a:ext cx="1129212" cy="1409129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1370093" y="3368179"/>
            <a:ext cx="6307483" cy="474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/>
            </a:lvl1pPr>
          </a:lstStyle>
          <a:p>
            <a:pPr lvl="0">
              <a:defRPr sz="1800"/>
            </a:pPr>
            <a:r>
              <a:rPr sz="2600"/>
              <a:t>http://enzolutions.com/marionette-timeline/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720725" y="252412"/>
            <a:ext cx="6082507" cy="39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. Understanding Marionette JS</a:t>
            </a:r>
          </a:p>
        </p:txBody>
      </p:sp>
      <p:sp>
        <p:nvSpPr>
          <p:cNvPr id="147" name="Shape 147"/>
          <p:cNvSpPr/>
          <p:nvPr/>
        </p:nvSpPr>
        <p:spPr>
          <a:xfrm>
            <a:off x="363537" y="1042987"/>
            <a:ext cx="7778354" cy="257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 marL="180473" indent="-180473" algn="just">
              <a:lnSpc>
                <a:spcPct val="150000"/>
              </a:lnSpc>
              <a:buSzPct val="100000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Use underscore.js (set of basic functions for JS).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180473" indent="-180473" algn="just">
              <a:lnSpc>
                <a:spcPct val="150000"/>
              </a:lnSpc>
              <a:buSzPct val="100000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Extend backbone.js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180473" indent="-180473" algn="just">
              <a:lnSpc>
                <a:spcPct val="150000"/>
              </a:lnSpc>
              <a:buSzPct val="100000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Implement template functions with twig.js (View)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180473" indent="-180473" algn="just">
              <a:lnSpc>
                <a:spcPct val="150000"/>
              </a:lnSpc>
              <a:buSzPct val="100000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Implement data representation ( Model/Collections)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180473" indent="-180473" algn="just">
              <a:lnSpc>
                <a:spcPct val="150000"/>
              </a:lnSpc>
              <a:buSzPct val="100000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Implement routing and controller.</a:t>
            </a:r>
          </a:p>
        </p:txBody>
      </p:sp>
      <p:sp>
        <p:nvSpPr>
          <p:cNvPr id="148" name="Shape 148"/>
          <p:cNvSpPr/>
          <p:nvPr/>
        </p:nvSpPr>
        <p:spPr>
          <a:xfrm>
            <a:off x="371475" y="6492875"/>
            <a:ext cx="1758442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DrupalCon,  Austin 2014</a:t>
            </a:r>
          </a:p>
        </p:txBody>
      </p:sp>
      <p:pic>
        <p:nvPicPr>
          <p:cNvPr id="149" name="marionette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0000" y="3212984"/>
            <a:ext cx="2201087" cy="2746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720725" y="252412"/>
            <a:ext cx="6082507" cy="39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. Understanding Marionette JS</a:t>
            </a:r>
          </a:p>
        </p:txBody>
      </p:sp>
      <p:sp>
        <p:nvSpPr>
          <p:cNvPr id="152" name="Shape 152"/>
          <p:cNvSpPr/>
          <p:nvPr/>
        </p:nvSpPr>
        <p:spPr>
          <a:xfrm>
            <a:off x="363537" y="1042987"/>
            <a:ext cx="7797603" cy="346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 marL="180473" indent="-180473" algn="just">
              <a:lnSpc>
                <a:spcPct val="150000"/>
              </a:lnSpc>
              <a:buSzPct val="100000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Memory management and zombie-killing.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180473" indent="-180473" algn="just">
              <a:lnSpc>
                <a:spcPct val="150000"/>
              </a:lnSpc>
              <a:buSzPct val="100000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Application oriented.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180473" indent="-180473" algn="just">
              <a:lnSpc>
                <a:spcPct val="150000"/>
              </a:lnSpc>
              <a:buSzPct val="100000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Layouts ( Nested views)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180473" indent="-180473" algn="just">
              <a:lnSpc>
                <a:spcPct val="150000"/>
              </a:lnSpc>
              <a:buSzPct val="100000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Event Manager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180473" indent="-180473" algn="just">
              <a:lnSpc>
                <a:spcPct val="150000"/>
              </a:lnSpc>
              <a:buSzPct val="100000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Others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371475" y="6492875"/>
            <a:ext cx="1758442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DrupalCon,  Austin 2014</a:t>
            </a:r>
          </a:p>
        </p:txBody>
      </p:sp>
      <p:pic>
        <p:nvPicPr>
          <p:cNvPr id="154" name="marionette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2701" y="3174884"/>
            <a:ext cx="2201086" cy="2746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720725" y="252412"/>
            <a:ext cx="6082507" cy="39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. Understanding Marionette JS</a:t>
            </a:r>
          </a:p>
        </p:txBody>
      </p:sp>
      <p:sp>
        <p:nvSpPr>
          <p:cNvPr id="157" name="Shape 157"/>
          <p:cNvSpPr/>
          <p:nvPr/>
        </p:nvSpPr>
        <p:spPr>
          <a:xfrm>
            <a:off x="609699" y="911754"/>
            <a:ext cx="7797602" cy="5559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 algn="just"/>
            <a:r>
              <a:rPr sz="2800">
                <a:latin typeface="Calibri"/>
                <a:ea typeface="Calibri"/>
                <a:cs typeface="Calibri"/>
                <a:sym typeface="Calibri"/>
              </a:rPr>
              <a:t>Skeleton Structure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2400">
                <a:latin typeface="Calibri"/>
                <a:ea typeface="Calibri"/>
                <a:cs typeface="Calibri"/>
                <a:sym typeface="Calibri"/>
              </a:rPr>
              <a:t>├── collections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2400">
                <a:latin typeface="Calibri"/>
                <a:ea typeface="Calibri"/>
                <a:cs typeface="Calibri"/>
                <a:sym typeface="Calibri"/>
              </a:rPr>
              <a:t>├── css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2400">
                <a:latin typeface="Calibri"/>
                <a:ea typeface="Calibri"/>
                <a:cs typeface="Calibri"/>
                <a:sym typeface="Calibri"/>
              </a:rPr>
              <a:t>├── images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2400">
                <a:latin typeface="Calibri"/>
                <a:ea typeface="Calibri"/>
                <a:cs typeface="Calibri"/>
                <a:sym typeface="Calibri"/>
              </a:rPr>
              <a:t>├── index.html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2400">
                <a:latin typeface="Calibri"/>
                <a:ea typeface="Calibri"/>
                <a:cs typeface="Calibri"/>
                <a:sym typeface="Calibri"/>
              </a:rPr>
              <a:t>├── js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2400">
                <a:latin typeface="Calibri"/>
                <a:ea typeface="Calibri"/>
                <a:cs typeface="Calibri"/>
                <a:sym typeface="Calibri"/>
              </a:rPr>
              <a:t>│   └── main.js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2400">
                <a:latin typeface="Calibri"/>
                <a:ea typeface="Calibri"/>
                <a:cs typeface="Calibri"/>
                <a:sym typeface="Calibri"/>
              </a:rPr>
              <a:t>├── layouts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2400">
                <a:latin typeface="Calibri"/>
                <a:ea typeface="Calibri"/>
                <a:cs typeface="Calibri"/>
                <a:sym typeface="Calibri"/>
              </a:rPr>
              <a:t>├── models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2400">
                <a:latin typeface="Calibri"/>
                <a:ea typeface="Calibri"/>
                <a:cs typeface="Calibri"/>
                <a:sym typeface="Calibri"/>
              </a:rPr>
              <a:t>├── modules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2400">
                <a:latin typeface="Calibri"/>
                <a:ea typeface="Calibri"/>
                <a:cs typeface="Calibri"/>
                <a:sym typeface="Calibri"/>
              </a:rPr>
              <a:t>├── templates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2400">
                <a:latin typeface="Calibri"/>
                <a:ea typeface="Calibri"/>
                <a:cs typeface="Calibri"/>
                <a:sym typeface="Calibri"/>
              </a:rPr>
              <a:t>├── vendor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2400">
                <a:latin typeface="Calibri"/>
                <a:ea typeface="Calibri"/>
                <a:cs typeface="Calibri"/>
                <a:sym typeface="Calibri"/>
              </a:rPr>
              <a:t>└── views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371475" y="6492875"/>
            <a:ext cx="1758442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DrupalCon,  Austin 2014</a:t>
            </a:r>
          </a:p>
        </p:txBody>
      </p:sp>
      <p:pic>
        <p:nvPicPr>
          <p:cNvPr id="159" name="marionette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9501" y="1957307"/>
            <a:ext cx="2779111" cy="3468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720725" y="252412"/>
            <a:ext cx="3146425" cy="39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. Resources</a:t>
            </a:r>
          </a:p>
        </p:txBody>
      </p:sp>
      <p:sp>
        <p:nvSpPr>
          <p:cNvPr id="162" name="Shape 162"/>
          <p:cNvSpPr/>
          <p:nvPr/>
        </p:nvSpPr>
        <p:spPr>
          <a:xfrm>
            <a:off x="1208392" y="1470408"/>
            <a:ext cx="7475078" cy="80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https://github.com/enzolutions/marionette-skeleton-app</a:t>
            </a:r>
          </a:p>
        </p:txBody>
      </p:sp>
      <p:sp>
        <p:nvSpPr>
          <p:cNvPr id="163" name="Shape 163"/>
          <p:cNvSpPr/>
          <p:nvPr/>
        </p:nvSpPr>
        <p:spPr>
          <a:xfrm>
            <a:off x="384175" y="6518275"/>
            <a:ext cx="1758442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DrupalCon,  Austin 2014</a:t>
            </a:r>
          </a:p>
        </p:txBody>
      </p:sp>
      <p:pic>
        <p:nvPicPr>
          <p:cNvPr id="164" name="github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530" y="1566208"/>
            <a:ext cx="6096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1262039" y="2350553"/>
            <a:ext cx="7177198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https://github.com/enzolutions/marionette-cascading-select</a:t>
            </a:r>
          </a:p>
        </p:txBody>
      </p:sp>
      <p:sp>
        <p:nvSpPr>
          <p:cNvPr id="166" name="Shape 166"/>
          <p:cNvSpPr/>
          <p:nvPr/>
        </p:nvSpPr>
        <p:spPr>
          <a:xfrm>
            <a:off x="1225006" y="3289931"/>
            <a:ext cx="6813164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https://github.com/enzolutions/marionette-timeline</a:t>
            </a:r>
          </a:p>
        </p:txBody>
      </p:sp>
      <p:pic>
        <p:nvPicPr>
          <p:cNvPr id="167" name="github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530" y="2264287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github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530" y="3298932"/>
            <a:ext cx="6096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1218706" y="3962610"/>
            <a:ext cx="6942382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https://github.com/enzolutions/marionette-waterbed</a:t>
            </a:r>
          </a:p>
        </p:txBody>
      </p:sp>
      <p:pic>
        <p:nvPicPr>
          <p:cNvPr id="170" name="github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530" y="4092277"/>
            <a:ext cx="6096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1208392" y="4915210"/>
            <a:ext cx="7475078" cy="80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http://github.com/enzolutions/drupal-backbone-user-manager</a:t>
            </a:r>
          </a:p>
        </p:txBody>
      </p:sp>
      <p:pic>
        <p:nvPicPr>
          <p:cNvPr id="172" name="github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530" y="5046008"/>
            <a:ext cx="609601" cy="60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720725" y="252412"/>
            <a:ext cx="3146425" cy="39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. Resources</a:t>
            </a:r>
          </a:p>
        </p:txBody>
      </p:sp>
      <p:sp>
        <p:nvSpPr>
          <p:cNvPr id="175" name="Shape 175"/>
          <p:cNvSpPr/>
          <p:nvPr/>
        </p:nvSpPr>
        <p:spPr>
          <a:xfrm>
            <a:off x="384175" y="6480175"/>
            <a:ext cx="1758442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DrupalCon,  Austin 2014</a:t>
            </a:r>
          </a:p>
        </p:txBody>
      </p:sp>
      <p:sp>
        <p:nvSpPr>
          <p:cNvPr id="176" name="Shape 176"/>
          <p:cNvSpPr/>
          <p:nvPr/>
        </p:nvSpPr>
        <p:spPr>
          <a:xfrm>
            <a:off x="1376339" y="2468846"/>
            <a:ext cx="5508983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http://github.com/jashkenas/underscore/</a:t>
            </a:r>
          </a:p>
        </p:txBody>
      </p:sp>
      <p:sp>
        <p:nvSpPr>
          <p:cNvPr id="177" name="Shape 177"/>
          <p:cNvSpPr/>
          <p:nvPr/>
        </p:nvSpPr>
        <p:spPr>
          <a:xfrm>
            <a:off x="1339306" y="3166925"/>
            <a:ext cx="530598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http://github.com/jashkenas/backbone/</a:t>
            </a:r>
          </a:p>
        </p:txBody>
      </p:sp>
      <p:pic>
        <p:nvPicPr>
          <p:cNvPr id="178" name="github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4830" y="2382581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github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4830" y="3175926"/>
            <a:ext cx="6096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1333006" y="3839604"/>
            <a:ext cx="6942382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http://github.com/jashkenas/backbone/wiki/Extensions,-Plugins,-Resources</a:t>
            </a:r>
          </a:p>
        </p:txBody>
      </p:sp>
      <p:pic>
        <p:nvPicPr>
          <p:cNvPr id="181" name="github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4830" y="3969271"/>
            <a:ext cx="6096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1345706" y="4766704"/>
            <a:ext cx="6942382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http://backboneconf.com/</a:t>
            </a:r>
          </a:p>
        </p:txBody>
      </p:sp>
      <p:sp>
        <p:nvSpPr>
          <p:cNvPr id="183" name="Shape 183"/>
          <p:cNvSpPr/>
          <p:nvPr/>
        </p:nvSpPr>
        <p:spPr>
          <a:xfrm>
            <a:off x="1318902" y="5338204"/>
            <a:ext cx="249327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http://backplug.io/</a:t>
            </a:r>
          </a:p>
        </p:txBody>
      </p:sp>
      <p:sp>
        <p:nvSpPr>
          <p:cNvPr id="184" name="Shape 184"/>
          <p:cNvSpPr/>
          <p:nvPr/>
        </p:nvSpPr>
        <p:spPr>
          <a:xfrm>
            <a:off x="1365138" y="1529914"/>
            <a:ext cx="7577446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https://github.com/enzolutions/drupal-backbone-node-edit-in-place</a:t>
            </a:r>
          </a:p>
        </p:txBody>
      </p:sp>
      <p:pic>
        <p:nvPicPr>
          <p:cNvPr id="185" name="github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430" y="1529914"/>
            <a:ext cx="609601" cy="60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1074662" y="1803919"/>
            <a:ext cx="6627203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4400"/>
              <a:t>¿Questions and Answers?</a:t>
            </a:r>
          </a:p>
        </p:txBody>
      </p:sp>
      <p:sp>
        <p:nvSpPr>
          <p:cNvPr id="188" name="Shape 188"/>
          <p:cNvSpPr/>
          <p:nvPr/>
        </p:nvSpPr>
        <p:spPr>
          <a:xfrm>
            <a:off x="384175" y="6480175"/>
            <a:ext cx="1758442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DrupalCon,  Austin 2014</a:t>
            </a:r>
          </a:p>
        </p:txBody>
      </p:sp>
      <p:pic>
        <p:nvPicPr>
          <p:cNvPr id="189" name="twitter_icon_smal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0328" y="3343966"/>
            <a:ext cx="493890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3861040" y="3448035"/>
            <a:ext cx="118413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@enzolutions</a:t>
            </a:r>
          </a:p>
        </p:txBody>
      </p:sp>
      <p:pic>
        <p:nvPicPr>
          <p:cNvPr id="191" name="Facebook-icon-small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7968" y="3945023"/>
            <a:ext cx="508001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3886441" y="3968735"/>
            <a:ext cx="100364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enzolutions</a:t>
            </a:r>
          </a:p>
        </p:txBody>
      </p:sp>
      <p:pic>
        <p:nvPicPr>
          <p:cNvPr id="193" name="email_icon_small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70467" y="4546080"/>
            <a:ext cx="483002" cy="483002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3816390" y="4616435"/>
            <a:ext cx="171771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enzo@anexusit.com</a:t>
            </a:r>
          </a:p>
        </p:txBody>
      </p:sp>
      <p:pic>
        <p:nvPicPr>
          <p:cNvPr id="195" name="icon_blog_small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35790" y="2756307"/>
            <a:ext cx="508001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3799178" y="2719586"/>
            <a:ext cx="291100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b="1" sz="1400"/>
              <a:t>ES</a:t>
            </a:r>
            <a:r>
              <a:rPr sz="1400"/>
              <a:t>: </a:t>
            </a:r>
            <a:r>
              <a:rPr sz="1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http://7sabores.com/blogs/enzo</a:t>
            </a:r>
          </a:p>
        </p:txBody>
      </p:sp>
      <p:sp>
        <p:nvSpPr>
          <p:cNvPr id="197" name="Shape 197"/>
          <p:cNvSpPr/>
          <p:nvPr/>
        </p:nvSpPr>
        <p:spPr>
          <a:xfrm>
            <a:off x="3799178" y="3008085"/>
            <a:ext cx="256503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b="1" sz="1400"/>
              <a:t>EN</a:t>
            </a:r>
            <a:r>
              <a:rPr sz="1400"/>
              <a:t>: </a:t>
            </a:r>
            <a:r>
              <a:rPr sz="1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http://enzolutions.com/blog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3927475" y="1102042"/>
            <a:ext cx="1982066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 sz="1400">
                <a:latin typeface="+mn-lt"/>
                <a:ea typeface="+mn-ea"/>
                <a:cs typeface="+mn-cs"/>
                <a:sym typeface="Helvetica"/>
              </a:rPr>
              <a:t>Presented  por:</a:t>
            </a:r>
            <a:br>
              <a:rPr sz="1400">
                <a:latin typeface="+mn-lt"/>
                <a:ea typeface="+mn-ea"/>
                <a:cs typeface="+mn-cs"/>
                <a:sym typeface="Helvetica"/>
              </a:rPr>
            </a:br>
            <a:r>
              <a:rPr sz="1400">
                <a:latin typeface="+mn-lt"/>
                <a:ea typeface="+mn-ea"/>
                <a:cs typeface="+mn-cs"/>
                <a:sym typeface="Helvetica"/>
              </a:rPr>
              <a:t>enzo – Eduardo Garcia</a:t>
            </a:r>
            <a:endParaRPr sz="14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5580062" y="6203950"/>
            <a:ext cx="1758442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DrupalCon,  Austin 2014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614362" y="9842"/>
            <a:ext cx="97987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 sz="2000">
                <a:latin typeface="+mn-lt"/>
                <a:ea typeface="+mn-ea"/>
                <a:cs typeface="+mn-cs"/>
                <a:sym typeface="Helvetica"/>
              </a:rPr>
              <a:t>Agenda</a:t>
            </a:r>
            <a:br>
              <a:rPr sz="2000">
                <a:latin typeface="+mn-lt"/>
                <a:ea typeface="+mn-ea"/>
                <a:cs typeface="+mn-cs"/>
                <a:sym typeface="Helvetica"/>
              </a:rPr>
            </a:br>
          </a:p>
        </p:txBody>
      </p:sp>
      <p:sp>
        <p:nvSpPr>
          <p:cNvPr id="65" name="Shape 65"/>
          <p:cNvSpPr/>
          <p:nvPr/>
        </p:nvSpPr>
        <p:spPr>
          <a:xfrm>
            <a:off x="384175" y="6480175"/>
            <a:ext cx="1758442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DrupalCon,  Austin 2014</a:t>
            </a:r>
          </a:p>
        </p:txBody>
      </p:sp>
      <p:sp>
        <p:nvSpPr>
          <p:cNvPr id="66" name="Shape 66"/>
          <p:cNvSpPr/>
          <p:nvPr/>
        </p:nvSpPr>
        <p:spPr>
          <a:xfrm>
            <a:off x="900112" y="1800225"/>
            <a:ext cx="7380288" cy="195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 marL="240631" indent="-240631">
              <a:buSzPct val="100000"/>
              <a:buAutoNum type="arabicPeriod" startAt="1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What is MVC?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240631" indent="-240631">
              <a:buSzPct val="100000"/>
              <a:buAutoNum type="arabicPeriod" startAt="1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MVC Client Side is required?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240631" indent="-240631">
              <a:buSzPct val="100000"/>
              <a:buAutoNum type="arabicPeriod" startAt="1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Who use Backbone/Marionette JS.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240631" indent="-240631">
              <a:buSzPct val="100000"/>
              <a:buAutoNum type="arabicPeriod" startAt="1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Demo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240631" indent="-240631">
              <a:buSzPct val="100000"/>
              <a:buAutoNum type="arabicPeriod" startAt="1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Understanding Marionette JS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240631" indent="-240631">
              <a:buSzPct val="100000"/>
              <a:buAutoNum type="arabicPeriod" startAt="1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240631" indent="-240631">
              <a:buSzPct val="100000"/>
              <a:buAutoNum type="arabicPeriod" startAt="1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Questions and Answers?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614362" y="162242"/>
            <a:ext cx="200963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2000"/>
              <a:t>1. What is MVC?</a:t>
            </a:r>
          </a:p>
        </p:txBody>
      </p:sp>
      <p:sp>
        <p:nvSpPr>
          <p:cNvPr id="69" name="Shape 69"/>
          <p:cNvSpPr/>
          <p:nvPr/>
        </p:nvSpPr>
        <p:spPr>
          <a:xfrm>
            <a:off x="384175" y="6480175"/>
            <a:ext cx="1758442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DrupalCon,  Austin 2014</a:t>
            </a:r>
          </a:p>
        </p:txBody>
      </p:sp>
      <p:pic>
        <p:nvPicPr>
          <p:cNvPr id="70" name="Picture 4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8" cy="911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icture 4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8" cy="911225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>
            <p:ph type="title" idx="4294967295"/>
          </p:nvPr>
        </p:nvSpPr>
        <p:spPr>
          <a:xfrm>
            <a:off x="5135562" y="1374179"/>
            <a:ext cx="3681612" cy="437539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240631" indent="-240631" algn="l">
              <a:buSzPct val="100000"/>
              <a:buChar char="•"/>
              <a:defRPr sz="1800"/>
            </a:pPr>
            <a:r>
              <a:rPr sz="2400"/>
              <a:t>Design Pattern for Software.</a:t>
            </a:r>
            <a:endParaRPr sz="2400"/>
          </a:p>
          <a:p>
            <a:pPr lvl="0" marL="240631" indent="-240631" algn="l">
              <a:buSzPct val="100000"/>
              <a:defRPr sz="1800"/>
            </a:pPr>
            <a:endParaRPr sz="2400"/>
          </a:p>
          <a:p>
            <a:pPr lvl="0" marL="240631" indent="-240631" algn="l">
              <a:buSzPct val="100000"/>
              <a:defRPr sz="1800"/>
            </a:pPr>
            <a:r>
              <a:rPr sz="2400"/>
              <a:t>Separation between data and presentation with dispatcher.</a:t>
            </a:r>
            <a:endParaRPr sz="2400"/>
          </a:p>
          <a:p>
            <a:pPr lvl="0" marL="240631" indent="-240631" algn="l">
              <a:buSzPct val="100000"/>
              <a:defRPr sz="1800"/>
            </a:pPr>
            <a:endParaRPr sz="2400"/>
          </a:p>
          <a:p>
            <a:pPr lvl="0" marL="240631" indent="-240631" algn="l">
              <a:buSzPct val="100000"/>
              <a:defRPr sz="1800"/>
            </a:pPr>
            <a:r>
              <a:rPr sz="2400"/>
              <a:t>Implemented by Symfony and other frameworks</a:t>
            </a:r>
          </a:p>
        </p:txBody>
      </p:sp>
      <p:pic>
        <p:nvPicPr>
          <p:cNvPr id="73" name="mvc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5724" y="1789505"/>
            <a:ext cx="4208445" cy="3972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614362" y="162242"/>
            <a:ext cx="362623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. MVC Client Side is required?</a:t>
            </a:r>
          </a:p>
        </p:txBody>
      </p:sp>
      <p:sp>
        <p:nvSpPr>
          <p:cNvPr id="78" name="Shape 78"/>
          <p:cNvSpPr/>
          <p:nvPr/>
        </p:nvSpPr>
        <p:spPr>
          <a:xfrm>
            <a:off x="384175" y="6480175"/>
            <a:ext cx="1758442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DrupalCon,  Austin 2014</a:t>
            </a:r>
          </a:p>
        </p:txBody>
      </p:sp>
      <p:pic>
        <p:nvPicPr>
          <p:cNvPr id="79" name="Picture 4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8" cy="911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4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8" cy="91122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title" idx="4294967295"/>
          </p:nvPr>
        </p:nvSpPr>
        <p:spPr>
          <a:xfrm>
            <a:off x="548890" y="1308000"/>
            <a:ext cx="5845957" cy="476428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lvl="0" marL="240631" indent="-240631" algn="l">
              <a:lnSpc>
                <a:spcPct val="200000"/>
              </a:lnSpc>
              <a:spcBef>
                <a:spcPts val="1000"/>
              </a:spcBef>
              <a:buSzPct val="100000"/>
              <a:buChar char="•"/>
              <a:defRPr sz="1800"/>
            </a:pPr>
            <a:r>
              <a:rPr sz="2400"/>
              <a:t>Cascading Javascript (</a:t>
            </a:r>
            <a:r>
              <a:rPr sz="1900"/>
              <a:t>continuos overwriting</a:t>
            </a:r>
            <a:r>
              <a:rPr sz="2400"/>
              <a:t>).</a:t>
            </a:r>
            <a:endParaRPr sz="2400"/>
          </a:p>
          <a:p>
            <a:pPr lvl="0" marL="240631" indent="-240631" algn="l">
              <a:lnSpc>
                <a:spcPct val="200000"/>
              </a:lnSpc>
              <a:spcBef>
                <a:spcPts val="1000"/>
              </a:spcBef>
              <a:buSzPct val="100000"/>
              <a:defRPr sz="1800"/>
            </a:pPr>
            <a:r>
              <a:rPr sz="2400"/>
              <a:t>Too many good ideas.</a:t>
            </a:r>
            <a:endParaRPr sz="2400"/>
          </a:p>
          <a:p>
            <a:pPr lvl="0" marL="240631" indent="-240631" algn="l">
              <a:lnSpc>
                <a:spcPct val="200000"/>
              </a:lnSpc>
              <a:spcBef>
                <a:spcPts val="1000"/>
              </a:spcBef>
              <a:buSzPct val="100000"/>
              <a:defRPr sz="1800"/>
            </a:pPr>
            <a:r>
              <a:rPr sz="2400"/>
              <a:t>JS Plugins fever.</a:t>
            </a:r>
            <a:endParaRPr sz="2400"/>
          </a:p>
          <a:p>
            <a:pPr lvl="0" marL="240631" indent="-240631" algn="l">
              <a:lnSpc>
                <a:spcPct val="200000"/>
              </a:lnSpc>
              <a:spcBef>
                <a:spcPts val="1000"/>
              </a:spcBef>
              <a:buSzPct val="100000"/>
              <a:defRPr sz="1800"/>
            </a:pPr>
            <a:r>
              <a:rPr sz="2400"/>
              <a:t>Spaghetti Code.</a:t>
            </a:r>
            <a:endParaRPr sz="2400"/>
          </a:p>
          <a:p>
            <a:pPr lvl="0" marL="240631" indent="-240631" algn="l">
              <a:lnSpc>
                <a:spcPct val="200000"/>
              </a:lnSpc>
              <a:spcBef>
                <a:spcPts val="1000"/>
              </a:spcBef>
              <a:buSzPct val="100000"/>
              <a:defRPr sz="1800"/>
            </a:pPr>
            <a:r>
              <a:rPr sz="2400"/>
              <a:t>Code hunters.</a:t>
            </a:r>
          </a:p>
        </p:txBody>
      </p:sp>
      <p:pic>
        <p:nvPicPr>
          <p:cNvPr id="82" name="js-contructor-master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51611" y="2812107"/>
            <a:ext cx="2540001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614362" y="162242"/>
            <a:ext cx="362623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. MVC Client Side is required?</a:t>
            </a:r>
          </a:p>
        </p:txBody>
      </p:sp>
      <p:sp>
        <p:nvSpPr>
          <p:cNvPr id="87" name="Shape 87"/>
          <p:cNvSpPr/>
          <p:nvPr/>
        </p:nvSpPr>
        <p:spPr>
          <a:xfrm>
            <a:off x="384175" y="6480175"/>
            <a:ext cx="1758442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DrupalCon,  Austin 2014</a:t>
            </a:r>
          </a:p>
        </p:txBody>
      </p:sp>
      <p:pic>
        <p:nvPicPr>
          <p:cNvPr id="88" name="Picture 4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8" cy="911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Picture 4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8" cy="911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new_git_repositorie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49919" y="1686982"/>
            <a:ext cx="4844162" cy="4375894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881305" y="1145469"/>
            <a:ext cx="708458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@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https://twitter.com/dberkholz/status/395668796200849408/photo/1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614362" y="162242"/>
            <a:ext cx="362623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. MVC Client Side is required?</a:t>
            </a:r>
          </a:p>
        </p:txBody>
      </p:sp>
      <p:sp>
        <p:nvSpPr>
          <p:cNvPr id="96" name="Shape 96"/>
          <p:cNvSpPr/>
          <p:nvPr/>
        </p:nvSpPr>
        <p:spPr>
          <a:xfrm>
            <a:off x="384175" y="6480175"/>
            <a:ext cx="1758442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DrupalCon,  Austin 2014</a:t>
            </a:r>
          </a:p>
        </p:txBody>
      </p:sp>
      <p:pic>
        <p:nvPicPr>
          <p:cNvPr id="97" name="Picture 4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8" cy="911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icture 4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8" cy="911225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>
            <p:ph type="title" idx="4294967295"/>
          </p:nvPr>
        </p:nvSpPr>
        <p:spPr>
          <a:xfrm>
            <a:off x="548890" y="1308000"/>
            <a:ext cx="8303407" cy="476428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lvl="0" marL="240631" indent="-240631" algn="l">
              <a:lnSpc>
                <a:spcPct val="200000"/>
              </a:lnSpc>
              <a:spcBef>
                <a:spcPts val="1000"/>
              </a:spcBef>
              <a:buSzPct val="100000"/>
              <a:buChar char="•"/>
              <a:defRPr sz="1800"/>
            </a:pPr>
            <a:r>
              <a:rPr sz="2400"/>
              <a:t>No resources available in Drupal 7, even worst in Drupal 8.</a:t>
            </a:r>
            <a:endParaRPr sz="2400"/>
          </a:p>
          <a:p>
            <a:pPr lvl="0" marL="240631" indent="-240631" algn="l">
              <a:lnSpc>
                <a:spcPct val="200000"/>
              </a:lnSpc>
              <a:spcBef>
                <a:spcPts val="1000"/>
              </a:spcBef>
              <a:buSzPct val="100000"/>
              <a:defRPr sz="1800"/>
            </a:pPr>
            <a:r>
              <a:rPr sz="2400"/>
              <a:t>Loosing business for Drupal Universe</a:t>
            </a:r>
            <a:endParaRPr sz="2400"/>
          </a:p>
          <a:p>
            <a:pPr lvl="0" marL="240631" indent="-240631" algn="l">
              <a:lnSpc>
                <a:spcPct val="200000"/>
              </a:lnSpc>
              <a:spcBef>
                <a:spcPts val="1000"/>
              </a:spcBef>
              <a:buSzPct val="100000"/>
              <a:defRPr sz="1800"/>
            </a:pPr>
            <a:r>
              <a:rPr sz="2400"/>
              <a:t>New project Drupal 7 or Drupal 8?</a:t>
            </a:r>
          </a:p>
        </p:txBody>
      </p:sp>
      <p:pic>
        <p:nvPicPr>
          <p:cNvPr id="100" name="hire_well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45714" y="3314414"/>
            <a:ext cx="4309759" cy="2873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614362" y="162242"/>
            <a:ext cx="362623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. MVC Client Side is required?</a:t>
            </a:r>
          </a:p>
        </p:txBody>
      </p:sp>
      <p:sp>
        <p:nvSpPr>
          <p:cNvPr id="105" name="Shape 105"/>
          <p:cNvSpPr/>
          <p:nvPr/>
        </p:nvSpPr>
        <p:spPr>
          <a:xfrm>
            <a:off x="384175" y="6480175"/>
            <a:ext cx="1758442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DrupalCon,  Austin 2014</a:t>
            </a:r>
          </a:p>
        </p:txBody>
      </p:sp>
      <p:pic>
        <p:nvPicPr>
          <p:cNvPr id="106" name="Picture 4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8" cy="911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4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8" cy="911225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>
            <p:ph type="title" idx="4294967295"/>
          </p:nvPr>
        </p:nvSpPr>
        <p:spPr>
          <a:xfrm>
            <a:off x="548890" y="1308000"/>
            <a:ext cx="4523768" cy="476428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lvl="0" marL="238225" indent="-238225" algn="l" defTabSz="905255">
              <a:lnSpc>
                <a:spcPct val="200000"/>
              </a:lnSpc>
              <a:spcBef>
                <a:spcPts val="900"/>
              </a:spcBef>
              <a:buSzPct val="100000"/>
              <a:buChar char="•"/>
              <a:defRPr sz="1800"/>
            </a:pPr>
            <a:r>
              <a:rPr sz="2376"/>
              <a:t>Time to Market.</a:t>
            </a:r>
            <a:endParaRPr sz="2376"/>
          </a:p>
          <a:p>
            <a:pPr lvl="0" marL="238225" indent="-238225" algn="l" defTabSz="905255">
              <a:lnSpc>
                <a:spcPct val="200000"/>
              </a:lnSpc>
              <a:spcBef>
                <a:spcPts val="900"/>
              </a:spcBef>
              <a:buSzPct val="100000"/>
              <a:defRPr sz="1800"/>
            </a:pPr>
            <a:r>
              <a:rPr sz="2376"/>
              <a:t>Use more FrontEnd Developers (HTML, CSS, JS, NO Drupal)</a:t>
            </a:r>
            <a:endParaRPr sz="2376"/>
          </a:p>
          <a:p>
            <a:pPr lvl="0" marL="238225" indent="-238225" algn="l" defTabSz="905255">
              <a:lnSpc>
                <a:spcPct val="200000"/>
              </a:lnSpc>
              <a:spcBef>
                <a:spcPts val="900"/>
              </a:spcBef>
              <a:buSzPct val="100000"/>
              <a:defRPr sz="1800"/>
            </a:pPr>
            <a:r>
              <a:rPr sz="2376"/>
              <a:t>Use few strong Drupal Backend Developer (Services).</a:t>
            </a:r>
            <a:endParaRPr sz="2376"/>
          </a:p>
          <a:p>
            <a:pPr lvl="0" marL="238225" indent="-238225" algn="l" defTabSz="905255">
              <a:lnSpc>
                <a:spcPct val="200000"/>
              </a:lnSpc>
              <a:spcBef>
                <a:spcPts val="900"/>
              </a:spcBef>
              <a:buSzPct val="100000"/>
              <a:defRPr sz="1800"/>
            </a:pPr>
            <a:r>
              <a:rPr sz="2376"/>
              <a:t>Fast creation of MVP.</a:t>
            </a:r>
          </a:p>
        </p:txBody>
      </p:sp>
      <p:pic>
        <p:nvPicPr>
          <p:cNvPr id="109" name="time-to-market-is-critical-for-helping-retailers-capitalize-on-timely-tr_619_425033_0_14082996_500-300x300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66411" y="1647626"/>
            <a:ext cx="3562748" cy="3562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Num" sz="quarter" idx="2"/>
          </p:nvPr>
        </p:nvSpPr>
        <p:spPr>
          <a:xfrm>
            <a:off x="8259825" y="6248400"/>
            <a:ext cx="195201" cy="2892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14" name="Shape 114"/>
          <p:cNvSpPr/>
          <p:nvPr/>
        </p:nvSpPr>
        <p:spPr>
          <a:xfrm>
            <a:off x="720725" y="252412"/>
            <a:ext cx="6082507" cy="39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. Who use Backbone?</a:t>
            </a:r>
          </a:p>
        </p:txBody>
      </p:sp>
      <p:pic>
        <p:nvPicPr>
          <p:cNvPr id="115" name="pandora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6558" y="3165069"/>
            <a:ext cx="1027303" cy="1027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rdio-logo-thumb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4767" y="4837543"/>
            <a:ext cx="2016349" cy="1446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sony-entertainment-network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74391" y="5108880"/>
            <a:ext cx="1175174" cy="11751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SoundCloud_Color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41575" y="4407151"/>
            <a:ext cx="1027303" cy="1027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airbnb-logo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75399" y="1866683"/>
            <a:ext cx="2095501" cy="824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basecamp-logo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95106" y="1222846"/>
            <a:ext cx="2350615" cy="541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disqus-logo1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478074" y="1576702"/>
            <a:ext cx="1928681" cy="1446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bitbucket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139379" y="2728929"/>
            <a:ext cx="3048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foursquare-logo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453036" y="4666527"/>
            <a:ext cx="1860135" cy="508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drupal-8-logo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651593" y="2264227"/>
            <a:ext cx="2234092" cy="2528449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374838" y="6483292"/>
            <a:ext cx="175628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DrupalCon,  Austin 2014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Num" sz="quarter" idx="2"/>
          </p:nvPr>
        </p:nvSpPr>
        <p:spPr>
          <a:xfrm>
            <a:off x="8259825" y="6248400"/>
            <a:ext cx="195201" cy="2892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28" name="Shape 128"/>
          <p:cNvSpPr/>
          <p:nvPr/>
        </p:nvSpPr>
        <p:spPr>
          <a:xfrm>
            <a:off x="720725" y="252412"/>
            <a:ext cx="6082507" cy="39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. Who use Marionette JS.?</a:t>
            </a:r>
          </a:p>
        </p:txBody>
      </p:sp>
      <p:sp>
        <p:nvSpPr>
          <p:cNvPr id="129" name="Shape 129"/>
          <p:cNvSpPr/>
          <p:nvPr/>
        </p:nvSpPr>
        <p:spPr>
          <a:xfrm>
            <a:off x="374838" y="6483292"/>
            <a:ext cx="175628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DrupalCon,  Austin 2014</a:t>
            </a:r>
          </a:p>
        </p:txBody>
      </p:sp>
      <p:pic>
        <p:nvPicPr>
          <p:cNvPr id="130" name="moz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5450" y="2952750"/>
            <a:ext cx="3213100" cy="95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stubhub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64" y="1280437"/>
            <a:ext cx="2037428" cy="1039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lex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41699" y="2555615"/>
            <a:ext cx="2037428" cy="660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myedu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89698" y="2473258"/>
            <a:ext cx="825501" cy="82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airbrak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3528" y="4023885"/>
            <a:ext cx="1396509" cy="1396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crashlytics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87220" y="5002315"/>
            <a:ext cx="2969560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hudl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149030" y="4341139"/>
            <a:ext cx="26670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learnvest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402659" y="1900425"/>
            <a:ext cx="2260601" cy="41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