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eg" ContentType="image/jpeg"/>
  <Override PartName="/ppt/notesSlides/notesSlide3.xml" ContentType="application/vnd.openxmlformats-officedocument.presentationml.notesSlide+xml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Antes del 2005 nadie queria poner que sabia JS en el CV</a:t>
            </a:r>
            <a:endParaRPr sz="2400"/>
          </a:p>
          <a:p>
            <a:pPr lvl="0">
              <a:defRPr sz="1800"/>
            </a:pPr>
            <a:r>
              <a:rPr sz="2400"/>
              <a:t>2006 Lanzamiento de Gmail y Ajax gano popularidad</a:t>
            </a:r>
            <a:endParaRPr sz="2400"/>
          </a:p>
          <a:p>
            <a:pPr lvl="0">
              <a:defRPr sz="1800"/>
            </a:pPr>
            <a:r>
              <a:rPr sz="2400"/>
              <a:t>2010 Salieron Cliente Framework implementando MVC</a:t>
            </a:r>
            <a:endParaRPr sz="2400"/>
          </a:p>
          <a:p>
            <a:pPr lvl="0">
              <a:defRPr sz="1800"/>
            </a:pPr>
            <a:r>
              <a:rPr sz="2400"/>
              <a:t>Enfoque de desarrollo orientado en los datos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Statefull vs Stateless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381000"/>
            <a:ext cx="7769225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85800" y="1981200"/>
            <a:ext cx="7769225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170924" y="6248400"/>
            <a:ext cx="284101" cy="289247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indent="457200" algn="ctr">
        <a:defRPr sz="4400">
          <a:latin typeface="Arial"/>
          <a:ea typeface="Arial"/>
          <a:cs typeface="Arial"/>
          <a:sym typeface="Arial"/>
        </a:defRPr>
      </a:lvl6pPr>
      <a:lvl7pPr indent="914400" algn="ctr">
        <a:defRPr sz="4400">
          <a:latin typeface="Arial"/>
          <a:ea typeface="Arial"/>
          <a:cs typeface="Arial"/>
          <a:sym typeface="Arial"/>
        </a:defRPr>
      </a:lvl7pPr>
      <a:lvl8pPr indent="1371600" algn="ctr">
        <a:defRPr sz="4400">
          <a:latin typeface="Arial"/>
          <a:ea typeface="Arial"/>
          <a:cs typeface="Arial"/>
          <a:sym typeface="Arial"/>
        </a:defRPr>
      </a:lvl8pPr>
      <a:lvl9pPr indent="1828800" algn="ctr">
        <a:defRPr sz="4400">
          <a:latin typeface="Arial"/>
          <a:ea typeface="Arial"/>
          <a:cs typeface="Arial"/>
          <a:sym typeface="Arial"/>
        </a:defRPr>
      </a:lvl9pPr>
    </p:titleStyle>
    <p:bodyStyle>
      <a:lvl1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1pPr>
      <a:lvl2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2pPr>
      <a:lvl3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3pPr>
      <a:lvl4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4pPr>
      <a:lvl5pPr>
        <a:spcBef>
          <a:spcPts val="800"/>
        </a:spcBef>
        <a:defRPr sz="3200">
          <a:latin typeface="Arial"/>
          <a:ea typeface="Arial"/>
          <a:cs typeface="Arial"/>
          <a:sym typeface="Arial"/>
        </a:defRPr>
      </a:lvl5pPr>
      <a:lvl6pPr indent="4572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6pPr>
      <a:lvl7pPr indent="9144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7pPr>
      <a:lvl8pPr indent="13716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8pPr>
      <a:lvl9pPr indent="1828800">
        <a:spcBef>
          <a:spcPts val="800"/>
        </a:spcBef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1.gif"/><Relationship Id="rId6" Type="http://schemas.openxmlformats.org/officeDocument/2006/relationships/image" Target="../media/image4.jpeg"/><Relationship Id="rId7" Type="http://schemas.openxmlformats.org/officeDocument/2006/relationships/hyperlink" Target="http://7sabores.com/blogs/enzo" TargetMode="External"/><Relationship Id="rId8" Type="http://schemas.openxmlformats.org/officeDocument/2006/relationships/hyperlink" Target="http://enzolutions.com/blo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zolutions/marionette-skeleton-app" TargetMode="External"/><Relationship Id="rId3" Type="http://schemas.openxmlformats.org/officeDocument/2006/relationships/image" Target="../media/image8.jpeg"/><Relationship Id="rId4" Type="http://schemas.openxmlformats.org/officeDocument/2006/relationships/hyperlink" Target="https://github.com/enzolutions/marionette-cascading-select" TargetMode="External"/><Relationship Id="rId5" Type="http://schemas.openxmlformats.org/officeDocument/2006/relationships/hyperlink" Target="https://github.com/enzolutions/marionette-timeline" TargetMode="External"/><Relationship Id="rId6" Type="http://schemas.openxmlformats.org/officeDocument/2006/relationships/hyperlink" Target="https://github.com/enzolutions/marionette-waterbed" TargetMode="External"/><Relationship Id="rId7" Type="http://schemas.openxmlformats.org/officeDocument/2006/relationships/hyperlink" Target="http://github.com/enzolutions/drupal-backbone-user-manager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jashkenas/underscore/" TargetMode="External"/><Relationship Id="rId3" Type="http://schemas.openxmlformats.org/officeDocument/2006/relationships/hyperlink" Target="http://github.com/jashkenas/backbone/" TargetMode="External"/><Relationship Id="rId4" Type="http://schemas.openxmlformats.org/officeDocument/2006/relationships/image" Target="../media/image8.jpeg"/><Relationship Id="rId5" Type="http://schemas.openxmlformats.org/officeDocument/2006/relationships/hyperlink" Target="http://github.com/jashkenas/backbone/wiki/Extensions,-Plugins,-Resources" TargetMode="External"/><Relationship Id="rId6" Type="http://schemas.openxmlformats.org/officeDocument/2006/relationships/hyperlink" Target="http://backboneconf.com/" TargetMode="External"/><Relationship Id="rId7" Type="http://schemas.openxmlformats.org/officeDocument/2006/relationships/hyperlink" Target="http://backplug.io/" TargetMode="External"/><Relationship Id="rId8" Type="http://schemas.openxmlformats.org/officeDocument/2006/relationships/hyperlink" Target="https://github.com/enzolutions/drupal-backbone-node-edit-in-place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jpeg"/><Relationship Id="rId4" Type="http://schemas.openxmlformats.org/officeDocument/2006/relationships/image" Target="../media/image1.gif"/><Relationship Id="rId5" Type="http://schemas.openxmlformats.org/officeDocument/2006/relationships/image" Target="../media/image4.jpeg"/><Relationship Id="rId6" Type="http://schemas.openxmlformats.org/officeDocument/2006/relationships/hyperlink" Target="http://7sabores.com/blogs/enzo" TargetMode="External"/><Relationship Id="rId7" Type="http://schemas.openxmlformats.org/officeDocument/2006/relationships/hyperlink" Target="http://enzolutions.com/blog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twitter.com/dberkholz/status/395668796200849408/photo/1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5" Type="http://schemas.openxmlformats.org/officeDocument/2006/relationships/image" Target="../media/image8.png"/><Relationship Id="rId6" Type="http://schemas.openxmlformats.org/officeDocument/2006/relationships/image" Target="../media/image7.jpe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enzolutions.com/marionette-waterbed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867362" y="302459"/>
            <a:ext cx="452701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b="1" sz="2600">
                <a:latin typeface="+mn-lt"/>
                <a:ea typeface="+mn-ea"/>
                <a:cs typeface="+mn-cs"/>
                <a:sym typeface="Helvetica"/>
              </a:rPr>
              <a:t>Large scale JS applications</a:t>
            </a:r>
            <a:endParaRPr b="1" sz="2600">
              <a:latin typeface="+mn-lt"/>
              <a:ea typeface="+mn-ea"/>
              <a:cs typeface="+mn-cs"/>
              <a:sym typeface="Helvetica"/>
            </a:endParaRPr>
          </a:p>
          <a:p>
            <a:pPr lvl="0"/>
            <a:r>
              <a:rPr b="1" sz="2600">
                <a:latin typeface="+mn-lt"/>
                <a:ea typeface="+mn-ea"/>
                <a:cs typeface="+mn-cs"/>
                <a:sym typeface="Helvetica"/>
              </a:rPr>
              <a:t>with MarionetteJS + Drupal.</a:t>
            </a:r>
          </a:p>
        </p:txBody>
      </p:sp>
      <p:sp>
        <p:nvSpPr>
          <p:cNvPr id="51" name="Shape 51"/>
          <p:cNvSpPr/>
          <p:nvPr/>
        </p:nvSpPr>
        <p:spPr>
          <a:xfrm>
            <a:off x="4381500" y="1331159"/>
            <a:ext cx="17811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r>
              <a:t>MVC Client Side</a:t>
            </a:r>
          </a:p>
        </p:txBody>
      </p:sp>
      <p:sp>
        <p:nvSpPr>
          <p:cNvPr id="52" name="Shape 52"/>
          <p:cNvSpPr/>
          <p:nvPr/>
        </p:nvSpPr>
        <p:spPr>
          <a:xfrm>
            <a:off x="5580062" y="6203950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sp>
        <p:nvSpPr>
          <p:cNvPr id="53" name="Shape 53"/>
          <p:cNvSpPr/>
          <p:nvPr/>
        </p:nvSpPr>
        <p:spPr>
          <a:xfrm>
            <a:off x="5394878" y="2131952"/>
            <a:ext cx="198206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1400">
                <a:latin typeface="+mn-lt"/>
                <a:ea typeface="+mn-ea"/>
                <a:cs typeface="+mn-cs"/>
                <a:sym typeface="Helvetica"/>
              </a:rPr>
              <a:t>Presented by:</a:t>
            </a:r>
            <a:br>
              <a:rPr sz="1400">
                <a:latin typeface="+mn-lt"/>
                <a:ea typeface="+mn-ea"/>
                <a:cs typeface="+mn-cs"/>
                <a:sym typeface="Helvetica"/>
              </a:rPr>
            </a:br>
            <a:r>
              <a:rPr sz="1400">
                <a:latin typeface="+mn-lt"/>
                <a:ea typeface="+mn-ea"/>
                <a:cs typeface="+mn-cs"/>
                <a:sym typeface="Helvetica"/>
              </a:rPr>
              <a:t>enzo – Eduardo Garcia</a:t>
            </a:r>
            <a:endParaRPr sz="1400"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4" name="twitter_icon_smal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0293" y="3489075"/>
            <a:ext cx="493890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6101005" y="3593145"/>
            <a:ext cx="118413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@enzolutions</a:t>
            </a:r>
          </a:p>
        </p:txBody>
      </p:sp>
      <p:pic>
        <p:nvPicPr>
          <p:cNvPr id="56" name="Facebook-icon-small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7933" y="4090132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6126405" y="4113845"/>
            <a:ext cx="100364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enzolutions</a:t>
            </a:r>
          </a:p>
        </p:txBody>
      </p:sp>
      <p:pic>
        <p:nvPicPr>
          <p:cNvPr id="58" name="email_icon_smal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10432" y="4691190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6056355" y="4761545"/>
            <a:ext cx="17177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enzo@anexusit.com</a:t>
            </a:r>
          </a:p>
        </p:txBody>
      </p:sp>
      <p:pic>
        <p:nvPicPr>
          <p:cNvPr id="60" name="icon_blog_small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75755" y="2901416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059778" y="2878714"/>
            <a:ext cx="291100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ES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http://7sabores.com/blogs/enzo</a:t>
            </a:r>
          </a:p>
        </p:txBody>
      </p:sp>
      <p:sp>
        <p:nvSpPr>
          <p:cNvPr id="62" name="Shape 62"/>
          <p:cNvSpPr/>
          <p:nvPr/>
        </p:nvSpPr>
        <p:spPr>
          <a:xfrm>
            <a:off x="6059778" y="3167213"/>
            <a:ext cx="256503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EN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http://enzolutions.com/blog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720725" y="252412"/>
            <a:ext cx="3146425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Resources</a:t>
            </a:r>
          </a:p>
        </p:txBody>
      </p:sp>
      <p:sp>
        <p:nvSpPr>
          <p:cNvPr id="126" name="Shape 126"/>
          <p:cNvSpPr/>
          <p:nvPr/>
        </p:nvSpPr>
        <p:spPr>
          <a:xfrm>
            <a:off x="1208392" y="1470408"/>
            <a:ext cx="7475078" cy="8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https://github.com/enzolutions/marionette-skeleton-app</a:t>
            </a:r>
          </a:p>
        </p:txBody>
      </p:sp>
      <p:sp>
        <p:nvSpPr>
          <p:cNvPr id="127" name="Shape 127"/>
          <p:cNvSpPr/>
          <p:nvPr/>
        </p:nvSpPr>
        <p:spPr>
          <a:xfrm>
            <a:off x="384175" y="65944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pic>
        <p:nvPicPr>
          <p:cNvPr id="128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1566208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1262039" y="2350553"/>
            <a:ext cx="7177198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https://github.com/enzolutions/marionette-cascading-select</a:t>
            </a:r>
          </a:p>
        </p:txBody>
      </p:sp>
      <p:sp>
        <p:nvSpPr>
          <p:cNvPr id="130" name="Shape 130"/>
          <p:cNvSpPr/>
          <p:nvPr/>
        </p:nvSpPr>
        <p:spPr>
          <a:xfrm>
            <a:off x="1225006" y="3289931"/>
            <a:ext cx="681316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https://github.com/enzolutions/marionette-timeline</a:t>
            </a:r>
          </a:p>
        </p:txBody>
      </p:sp>
      <p:pic>
        <p:nvPicPr>
          <p:cNvPr id="131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2264287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3298932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218706" y="3962610"/>
            <a:ext cx="694238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https://github.com/enzolutions/marionette-waterbed</a:t>
            </a:r>
          </a:p>
        </p:txBody>
      </p:sp>
      <p:pic>
        <p:nvPicPr>
          <p:cNvPr id="134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4092277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208392" y="4915209"/>
            <a:ext cx="7475078" cy="8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http://github.com/enzolutions/drupal-backbone-user-manager</a:t>
            </a:r>
          </a:p>
        </p:txBody>
      </p:sp>
      <p:pic>
        <p:nvPicPr>
          <p:cNvPr id="136" name="github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30" y="5046008"/>
            <a:ext cx="609601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720725" y="252412"/>
            <a:ext cx="3146425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Resources</a:t>
            </a:r>
          </a:p>
        </p:txBody>
      </p:sp>
      <p:sp>
        <p:nvSpPr>
          <p:cNvPr id="139" name="Shape 139"/>
          <p:cNvSpPr/>
          <p:nvPr/>
        </p:nvSpPr>
        <p:spPr>
          <a:xfrm>
            <a:off x="384175" y="64801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sp>
        <p:nvSpPr>
          <p:cNvPr id="140" name="Shape 140"/>
          <p:cNvSpPr/>
          <p:nvPr/>
        </p:nvSpPr>
        <p:spPr>
          <a:xfrm>
            <a:off x="1376339" y="2468847"/>
            <a:ext cx="5508983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http://github.com/jashkenas/underscore/</a:t>
            </a:r>
          </a:p>
        </p:txBody>
      </p:sp>
      <p:sp>
        <p:nvSpPr>
          <p:cNvPr id="141" name="Shape 141"/>
          <p:cNvSpPr/>
          <p:nvPr/>
        </p:nvSpPr>
        <p:spPr>
          <a:xfrm>
            <a:off x="1339306" y="3166925"/>
            <a:ext cx="530598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http://github.com/jashkenas/backbone/</a:t>
            </a:r>
          </a:p>
        </p:txBody>
      </p:sp>
      <p:pic>
        <p:nvPicPr>
          <p:cNvPr id="142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30" y="2382581"/>
            <a:ext cx="60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30" y="3175926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333006" y="3839604"/>
            <a:ext cx="6942382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http://github.com/jashkenas/backbone/wiki/Extensions,-Plugins,-Resources</a:t>
            </a:r>
          </a:p>
        </p:txBody>
      </p:sp>
      <p:pic>
        <p:nvPicPr>
          <p:cNvPr id="145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830" y="3969271"/>
            <a:ext cx="6096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1345706" y="4766704"/>
            <a:ext cx="694238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http://backboneconf.com/</a:t>
            </a:r>
          </a:p>
        </p:txBody>
      </p:sp>
      <p:sp>
        <p:nvSpPr>
          <p:cNvPr id="147" name="Shape 147"/>
          <p:cNvSpPr/>
          <p:nvPr/>
        </p:nvSpPr>
        <p:spPr>
          <a:xfrm>
            <a:off x="1318902" y="5338204"/>
            <a:ext cx="249327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http://backplug.io/</a:t>
            </a:r>
          </a:p>
        </p:txBody>
      </p:sp>
      <p:sp>
        <p:nvSpPr>
          <p:cNvPr id="148" name="Shape 148"/>
          <p:cNvSpPr/>
          <p:nvPr/>
        </p:nvSpPr>
        <p:spPr>
          <a:xfrm>
            <a:off x="1365138" y="1529914"/>
            <a:ext cx="7577446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https://github.com/enzolutions/drupal-backbone-node-edit-in-place</a:t>
            </a:r>
          </a:p>
        </p:txBody>
      </p:sp>
      <p:pic>
        <p:nvPicPr>
          <p:cNvPr id="149" name="github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430" y="1529914"/>
            <a:ext cx="609601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074662" y="1803919"/>
            <a:ext cx="6627203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4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4400"/>
              <a:t>¿Questions and Answers?</a:t>
            </a:r>
          </a:p>
        </p:txBody>
      </p:sp>
      <p:sp>
        <p:nvSpPr>
          <p:cNvPr id="152" name="Shape 152"/>
          <p:cNvSpPr/>
          <p:nvPr/>
        </p:nvSpPr>
        <p:spPr>
          <a:xfrm>
            <a:off x="384175" y="64801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pic>
        <p:nvPicPr>
          <p:cNvPr id="153" name="twitter_icon_smal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328" y="3343966"/>
            <a:ext cx="493890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861040" y="3448035"/>
            <a:ext cx="118413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@enzolutions</a:t>
            </a:r>
          </a:p>
        </p:txBody>
      </p:sp>
      <p:pic>
        <p:nvPicPr>
          <p:cNvPr id="155" name="Facebook-icon-smal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7968" y="3945023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3886441" y="3968735"/>
            <a:ext cx="100364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enzolutions</a:t>
            </a:r>
          </a:p>
        </p:txBody>
      </p:sp>
      <p:pic>
        <p:nvPicPr>
          <p:cNvPr id="157" name="email_icon_smal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0467" y="4546080"/>
            <a:ext cx="483002" cy="4830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3816390" y="4616435"/>
            <a:ext cx="17177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enzo@anexusit.com</a:t>
            </a:r>
          </a:p>
        </p:txBody>
      </p:sp>
      <p:pic>
        <p:nvPicPr>
          <p:cNvPr id="159" name="icon_blog_small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5790" y="2756307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3799178" y="2719586"/>
            <a:ext cx="291100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ES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http://7sabores.com/blogs/enzo</a:t>
            </a:r>
          </a:p>
        </p:txBody>
      </p:sp>
      <p:sp>
        <p:nvSpPr>
          <p:cNvPr id="161" name="Shape 161"/>
          <p:cNvSpPr/>
          <p:nvPr/>
        </p:nvSpPr>
        <p:spPr>
          <a:xfrm>
            <a:off x="3799178" y="3008085"/>
            <a:ext cx="2565039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b="1" sz="1400"/>
              <a:t>EN</a:t>
            </a:r>
            <a:r>
              <a:rPr sz="1400"/>
              <a:t>: </a:t>
            </a:r>
            <a:r>
              <a:rPr sz="1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http://enzolutions.com/blog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927475" y="1102042"/>
            <a:ext cx="1982066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1400">
                <a:latin typeface="+mn-lt"/>
                <a:ea typeface="+mn-ea"/>
                <a:cs typeface="+mn-cs"/>
                <a:sym typeface="Helvetica"/>
              </a:rPr>
              <a:t>Presented  por:</a:t>
            </a:r>
            <a:br>
              <a:rPr sz="1400">
                <a:latin typeface="+mn-lt"/>
                <a:ea typeface="+mn-ea"/>
                <a:cs typeface="+mn-cs"/>
                <a:sym typeface="Helvetica"/>
              </a:rPr>
            </a:br>
            <a:r>
              <a:rPr sz="1400">
                <a:latin typeface="+mn-lt"/>
                <a:ea typeface="+mn-ea"/>
                <a:cs typeface="+mn-cs"/>
                <a:sym typeface="Helvetica"/>
              </a:rPr>
              <a:t>enzo – Eduardo Garcia</a:t>
            </a:r>
            <a:endParaRPr sz="14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580062" y="6203950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614362" y="9842"/>
            <a:ext cx="97987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 sz="2000">
                <a:latin typeface="+mn-lt"/>
                <a:ea typeface="+mn-ea"/>
                <a:cs typeface="+mn-cs"/>
                <a:sym typeface="Helvetica"/>
              </a:rPr>
              <a:t>Agenda</a:t>
            </a:r>
            <a:br>
              <a:rPr sz="2000">
                <a:latin typeface="+mn-lt"/>
                <a:ea typeface="+mn-ea"/>
                <a:cs typeface="+mn-cs"/>
                <a:sym typeface="Helvetica"/>
              </a:rPr>
            </a:br>
          </a:p>
        </p:txBody>
      </p:sp>
      <p:sp>
        <p:nvSpPr>
          <p:cNvPr id="65" name="Shape 65"/>
          <p:cNvSpPr/>
          <p:nvPr/>
        </p:nvSpPr>
        <p:spPr>
          <a:xfrm>
            <a:off x="384175" y="64801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900112" y="1800225"/>
            <a:ext cx="7380288" cy="195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What is MVC?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MVC Client Side is required?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Understanding Marionette 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Who use Backbone/Marionette JS.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240631" indent="-240631">
              <a:buSzPct val="100000"/>
              <a:buAutoNum type="arabicPeriod" startAt="1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Questions and Answers?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14362" y="162242"/>
            <a:ext cx="20096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000"/>
              <a:t>1. What is MVC?</a:t>
            </a:r>
          </a:p>
        </p:txBody>
      </p:sp>
      <p:sp>
        <p:nvSpPr>
          <p:cNvPr id="69" name="Shape 69"/>
          <p:cNvSpPr/>
          <p:nvPr/>
        </p:nvSpPr>
        <p:spPr>
          <a:xfrm>
            <a:off x="384175" y="64801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pic>
        <p:nvPicPr>
          <p:cNvPr id="70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 idx="4294967295"/>
          </p:nvPr>
        </p:nvSpPr>
        <p:spPr>
          <a:xfrm>
            <a:off x="5135562" y="1374179"/>
            <a:ext cx="3681612" cy="43753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40631" indent="-240631" algn="l">
              <a:buSzPct val="100000"/>
              <a:buChar char="•"/>
              <a:defRPr sz="1800"/>
            </a:pPr>
            <a:r>
              <a:rPr sz="2400"/>
              <a:t>Design Pattern for Software.</a:t>
            </a:r>
            <a:endParaRPr sz="2400"/>
          </a:p>
          <a:p>
            <a:pPr lvl="0" marL="240631" indent="-240631" algn="l">
              <a:buSzPct val="100000"/>
              <a:defRPr sz="1800"/>
            </a:pPr>
            <a:endParaRPr sz="2400"/>
          </a:p>
          <a:p>
            <a:pPr lvl="0" marL="240631" indent="-240631" algn="l">
              <a:buSzPct val="100000"/>
              <a:defRPr sz="1800"/>
            </a:pPr>
            <a:r>
              <a:rPr sz="2400"/>
              <a:t>Separation between data and presentation with dispatcher.</a:t>
            </a:r>
            <a:endParaRPr sz="2400"/>
          </a:p>
          <a:p>
            <a:pPr lvl="0" marL="240631" indent="-240631" algn="l">
              <a:buSzPct val="100000"/>
              <a:defRPr sz="1800"/>
            </a:pPr>
            <a:endParaRPr sz="2400"/>
          </a:p>
          <a:p>
            <a:pPr lvl="0" marL="240631" indent="-240631" algn="l">
              <a:buSzPct val="100000"/>
              <a:defRPr sz="1800"/>
            </a:pPr>
            <a:r>
              <a:rPr sz="2400"/>
              <a:t>Implemented by Symfony and other frameworks</a:t>
            </a:r>
          </a:p>
        </p:txBody>
      </p:sp>
      <p:pic>
        <p:nvPicPr>
          <p:cNvPr id="73" name="mvc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724" y="1789505"/>
            <a:ext cx="4208445" cy="3972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14362" y="162242"/>
            <a:ext cx="36262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MVC Client Side is required?</a:t>
            </a:r>
          </a:p>
        </p:txBody>
      </p:sp>
      <p:sp>
        <p:nvSpPr>
          <p:cNvPr id="78" name="Shape 78"/>
          <p:cNvSpPr/>
          <p:nvPr/>
        </p:nvSpPr>
        <p:spPr>
          <a:xfrm>
            <a:off x="384175" y="64801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pic>
        <p:nvPicPr>
          <p:cNvPr id="79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 idx="4294967295"/>
          </p:nvPr>
        </p:nvSpPr>
        <p:spPr>
          <a:xfrm>
            <a:off x="548890" y="1308000"/>
            <a:ext cx="5845957" cy="476428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buChar char="•"/>
              <a:defRPr sz="1800"/>
            </a:pPr>
            <a:r>
              <a:rPr sz="2400"/>
              <a:t>Spaghetti Code.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Cascading Javascript (</a:t>
            </a:r>
            <a:r>
              <a:rPr sz="1900"/>
              <a:t>continuos overwriting</a:t>
            </a:r>
            <a:r>
              <a:rPr sz="2400"/>
              <a:t>).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Too many good ideas.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Code hunters.</a:t>
            </a:r>
            <a:endParaRPr sz="2400"/>
          </a:p>
          <a:p>
            <a:pPr lvl="0" marL="240631" indent="-240631" algn="l">
              <a:lnSpc>
                <a:spcPct val="200000"/>
              </a:lnSpc>
              <a:spcBef>
                <a:spcPts val="1000"/>
              </a:spcBef>
              <a:buSzPct val="100000"/>
              <a:defRPr sz="1800"/>
            </a:pPr>
            <a:r>
              <a:rPr sz="2400"/>
              <a:t>JS Plugins fever.</a:t>
            </a:r>
          </a:p>
        </p:txBody>
      </p:sp>
      <p:pic>
        <p:nvPicPr>
          <p:cNvPr id="82" name="js-contructor-master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51611" y="2812107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614362" y="162242"/>
            <a:ext cx="36262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MVC Client Side is required?</a:t>
            </a:r>
          </a:p>
        </p:txBody>
      </p:sp>
      <p:sp>
        <p:nvSpPr>
          <p:cNvPr id="87" name="Shape 87"/>
          <p:cNvSpPr/>
          <p:nvPr/>
        </p:nvSpPr>
        <p:spPr>
          <a:xfrm>
            <a:off x="384175" y="64801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pic>
        <p:nvPicPr>
          <p:cNvPr id="88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4.png" descr="Picture 4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5800" y="2057400"/>
            <a:ext cx="1652588" cy="911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new_git_repositorie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9919" y="1686982"/>
            <a:ext cx="4844162" cy="437589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881305" y="1145469"/>
            <a:ext cx="708458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@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https://twitter.com/dberkholz/status/395668796200849408/photo/1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Understanding Marionette JS</a:t>
            </a:r>
          </a:p>
        </p:txBody>
      </p:sp>
      <p:sp>
        <p:nvSpPr>
          <p:cNvPr id="96" name="Shape 96"/>
          <p:cNvSpPr/>
          <p:nvPr/>
        </p:nvSpPr>
        <p:spPr>
          <a:xfrm>
            <a:off x="363537" y="1042987"/>
            <a:ext cx="7778354" cy="257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Use underscore.js (set of basic functions for JS).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Extend backbone.js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template functions with twig.js (View)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data representation ( Model/Collections)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Implement routing and controller.</a:t>
            </a:r>
          </a:p>
        </p:txBody>
      </p:sp>
      <p:sp>
        <p:nvSpPr>
          <p:cNvPr id="97" name="Shape 97"/>
          <p:cNvSpPr/>
          <p:nvPr/>
        </p:nvSpPr>
        <p:spPr>
          <a:xfrm>
            <a:off x="371475" y="64928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pic>
        <p:nvPicPr>
          <p:cNvPr id="98" name="marionette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000" y="3212984"/>
            <a:ext cx="2201087" cy="2746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Understanding Marionette JS</a:t>
            </a:r>
          </a:p>
        </p:txBody>
      </p:sp>
      <p:sp>
        <p:nvSpPr>
          <p:cNvPr id="101" name="Shape 101"/>
          <p:cNvSpPr/>
          <p:nvPr/>
        </p:nvSpPr>
        <p:spPr>
          <a:xfrm>
            <a:off x="363537" y="1042987"/>
            <a:ext cx="7797603" cy="346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Memory management and zombie-killing.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Application concept.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Layouts ( Nested views)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Event Manager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L="180473" indent="-180473" algn="just">
              <a:lnSpc>
                <a:spcPct val="150000"/>
              </a:lnSpc>
              <a:buSzPct val="100000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 Others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71475" y="64928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pic>
        <p:nvPicPr>
          <p:cNvPr id="103" name="marionette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2701" y="3174884"/>
            <a:ext cx="2201086" cy="2746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Num" sz="quarter" idx="2"/>
          </p:nvPr>
        </p:nvSpPr>
        <p:spPr>
          <a:xfrm>
            <a:off x="8259825" y="6248400"/>
            <a:ext cx="195201" cy="2892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</a:fld>
          </a:p>
        </p:txBody>
      </p:sp>
      <p:sp>
        <p:nvSpPr>
          <p:cNvPr id="106" name="Shape 106"/>
          <p:cNvSpPr/>
          <p:nvPr/>
        </p:nvSpPr>
        <p:spPr>
          <a:xfrm>
            <a:off x="720725" y="252412"/>
            <a:ext cx="6082507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Who use Backbone/Marionette JS.?</a:t>
            </a:r>
          </a:p>
        </p:txBody>
      </p:sp>
      <p:pic>
        <p:nvPicPr>
          <p:cNvPr id="107" name="pandora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6558" y="3165069"/>
            <a:ext cx="1027303" cy="1027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rdio-logo-thumb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4767" y="4837543"/>
            <a:ext cx="2016349" cy="1446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sony-entertainment-network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4391" y="5108880"/>
            <a:ext cx="1175174" cy="1175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SoundCloud_Color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41575" y="4407151"/>
            <a:ext cx="1027303" cy="1027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airbnb-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5399" y="1866683"/>
            <a:ext cx="2095501" cy="824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basecamp-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95106" y="1222846"/>
            <a:ext cx="2350615" cy="541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disqus-logo1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78074" y="1576702"/>
            <a:ext cx="1928681" cy="1446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bitbucket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139379" y="2728929"/>
            <a:ext cx="3048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foursquare-logo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53036" y="4666527"/>
            <a:ext cx="1860135" cy="508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drupal-8-logo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51593" y="2264227"/>
            <a:ext cx="2234092" cy="252844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374838" y="6483292"/>
            <a:ext cx="26851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20725" y="252412"/>
            <a:ext cx="3146425" cy="39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. Demo</a:t>
            </a:r>
          </a:p>
        </p:txBody>
      </p:sp>
      <p:sp>
        <p:nvSpPr>
          <p:cNvPr id="120" name="Shape 120"/>
          <p:cNvSpPr/>
          <p:nvPr/>
        </p:nvSpPr>
        <p:spPr>
          <a:xfrm>
            <a:off x="384175" y="6480175"/>
            <a:ext cx="2687278" cy="2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Barcamp 2014 ,  ULATINA Mayo 2014</a:t>
            </a:r>
          </a:p>
        </p:txBody>
      </p:sp>
      <p:sp>
        <p:nvSpPr>
          <p:cNvPr id="121" name="Shape 121"/>
          <p:cNvSpPr/>
          <p:nvPr/>
        </p:nvSpPr>
        <p:spPr>
          <a:xfrm>
            <a:off x="2356373" y="3253669"/>
            <a:ext cx="448794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http://enzolutions.com/marionette-waterbed</a:t>
            </a:r>
          </a:p>
        </p:txBody>
      </p:sp>
      <p:pic>
        <p:nvPicPr>
          <p:cNvPr id="122" name="drupal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1964" y="3146907"/>
            <a:ext cx="508805" cy="564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marionette_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9923" y="3146907"/>
            <a:ext cx="452113" cy="564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