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8" r:id="rId6"/>
    <p:sldId id="260" r:id="rId7"/>
    <p:sldId id="261" r:id="rId8"/>
    <p:sldId id="269" r:id="rId9"/>
    <p:sldId id="270"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660"/>
  </p:normalViewPr>
  <p:slideViewPr>
    <p:cSldViewPr snapToGrid="0">
      <p:cViewPr varScale="1">
        <p:scale>
          <a:sx n="69" d="100"/>
          <a:sy n="69" d="100"/>
        </p:scale>
        <p:origin x="101"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2/23/2021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80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2/23/2021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412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2/23/2021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378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2/23/2021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71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2/23/2021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6678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2/23/2021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336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2/23/2021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197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2/23/2021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793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2/23/2021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884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2/23/2021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355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2/23/2021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026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2/23/2021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942251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Forest road with vanishing point">
            <a:extLst>
              <a:ext uri="{FF2B5EF4-FFF2-40B4-BE49-F238E27FC236}">
                <a16:creationId xmlns:a16="http://schemas.microsoft.com/office/drawing/2014/main" id="{4C78A992-74F6-4209-AF2D-51DC04B21F31}"/>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A6F2C1-DFCC-4042-A7EA-19DA2B6B7CC5}"/>
              </a:ext>
            </a:extLst>
          </p:cNvPr>
          <p:cNvSpPr>
            <a:spLocks noGrp="1"/>
          </p:cNvSpPr>
          <p:nvPr>
            <p:ph type="ctrTitle"/>
          </p:nvPr>
        </p:nvSpPr>
        <p:spPr>
          <a:xfrm>
            <a:off x="5849388" y="4907629"/>
            <a:ext cx="3212386" cy="1185353"/>
          </a:xfrm>
        </p:spPr>
        <p:txBody>
          <a:bodyPr anchor="ctr">
            <a:normAutofit/>
          </a:bodyPr>
          <a:lstStyle/>
          <a:p>
            <a:r>
              <a:rPr lang="en-US" sz="2600" dirty="0"/>
              <a:t>Fuel Cost Analysis</a:t>
            </a:r>
          </a:p>
        </p:txBody>
      </p:sp>
      <p:sp>
        <p:nvSpPr>
          <p:cNvPr id="3" name="Subtitle 2">
            <a:extLst>
              <a:ext uri="{FF2B5EF4-FFF2-40B4-BE49-F238E27FC236}">
                <a16:creationId xmlns:a16="http://schemas.microsoft.com/office/drawing/2014/main" id="{1744B102-5AA5-437B-82ED-884D82C43392}"/>
              </a:ext>
            </a:extLst>
          </p:cNvPr>
          <p:cNvSpPr>
            <a:spLocks noGrp="1"/>
          </p:cNvSpPr>
          <p:nvPr>
            <p:ph type="subTitle" idx="1"/>
          </p:nvPr>
        </p:nvSpPr>
        <p:spPr>
          <a:xfrm>
            <a:off x="9403912" y="4907629"/>
            <a:ext cx="2228641" cy="1185353"/>
          </a:xfrm>
        </p:spPr>
        <p:txBody>
          <a:bodyPr anchor="ctr">
            <a:normAutofit/>
          </a:bodyPr>
          <a:lstStyle/>
          <a:p>
            <a:r>
              <a:rPr lang="en-US" sz="1700" dirty="0"/>
              <a:t>Kristin Flores</a:t>
            </a:r>
          </a:p>
          <a:p>
            <a:r>
              <a:rPr lang="en-US" sz="1700" dirty="0"/>
              <a:t>Gerald Watts</a:t>
            </a:r>
          </a:p>
          <a:p>
            <a:r>
              <a:rPr lang="en-US" sz="1700" dirty="0" err="1"/>
              <a:t>Shayet</a:t>
            </a:r>
            <a:r>
              <a:rPr lang="en-US" sz="1700" dirty="0"/>
              <a:t> </a:t>
            </a:r>
            <a:r>
              <a:rPr lang="en-US" sz="1700" dirty="0" err="1"/>
              <a:t>Makoshi</a:t>
            </a:r>
            <a:endParaRPr lang="en-US" sz="1700" dirty="0"/>
          </a:p>
        </p:txBody>
      </p:sp>
      <p:sp>
        <p:nvSpPr>
          <p:cNvPr id="22"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82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32">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3600"/>
              <a:t>Annual Fuel Cost (Front Wheel, All Wheel, Rear Wheel)</a:t>
            </a:r>
          </a:p>
        </p:txBody>
      </p:sp>
      <p:sp useBgFill="1">
        <p:nvSpPr>
          <p:cNvPr id="42" name="Rectangle 34">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Rectangle 36">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Chart, scatter chart&#10;&#10;Description automatically generated">
            <a:extLst>
              <a:ext uri="{FF2B5EF4-FFF2-40B4-BE49-F238E27FC236}">
                <a16:creationId xmlns:a16="http://schemas.microsoft.com/office/drawing/2014/main" id="{F7F4993D-77B6-4924-B7C2-FCA7E1403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988673"/>
            <a:ext cx="5140661" cy="2701519"/>
          </a:xfrm>
          <a:prstGeom prst="rect">
            <a:avLst/>
          </a:prstGeom>
        </p:spPr>
      </p:pic>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3"/>
          <a:srcRect l="7006" r="21853" b="-1"/>
          <a:stretch/>
        </p:blipFill>
        <p:spPr>
          <a:xfrm>
            <a:off x="6715937" y="2399494"/>
            <a:ext cx="4135066" cy="3879878"/>
          </a:xfrm>
          <a:prstGeom prst="rect">
            <a:avLst/>
          </a:prstGeom>
        </p:spPr>
      </p:pic>
    </p:spTree>
    <p:extLst>
      <p:ext uri="{BB962C8B-B14F-4D97-AF65-F5344CB8AC3E}">
        <p14:creationId xmlns:p14="http://schemas.microsoft.com/office/powerpoint/2010/main" val="29395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Forest road with vanishing point">
            <a:extLst>
              <a:ext uri="{FF2B5EF4-FFF2-40B4-BE49-F238E27FC236}">
                <a16:creationId xmlns:a16="http://schemas.microsoft.com/office/drawing/2014/main" id="{99B2D53A-5FD6-4E16-8D1A-674E3EE3E9B1}"/>
              </a:ext>
            </a:extLst>
          </p:cNvPr>
          <p:cNvPicPr>
            <a:picLocks noGrp="1" noChangeAspect="1"/>
          </p:cNvPicPr>
          <p:nvPr>
            <p:ph idx="1"/>
          </p:nvPr>
        </p:nvPicPr>
        <p:blipFill rotWithShape="1">
          <a:blip r:embed="rId2"/>
          <a:srcRect b="15730"/>
          <a:stretch/>
        </p:blipFill>
        <p:spPr>
          <a:xfrm>
            <a:off x="-2" y="-1"/>
            <a:ext cx="12192001" cy="6858000"/>
          </a:xfrm>
          <a:prstGeom prst="rect">
            <a:avLst/>
          </a:prstGeom>
        </p:spPr>
      </p:pic>
      <p:sp>
        <p:nvSpPr>
          <p:cNvPr id="22" name="Rectangle 2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tx1">
              <a:alpha val="30000"/>
            </a:schemeClr>
          </a:solidFill>
          <a:ln w="12700">
            <a:noFill/>
          </a:ln>
          <a:effectLst>
            <a:outerShdw blurRad="508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856210" y="4909985"/>
            <a:ext cx="3212386" cy="1185353"/>
          </a:xfrm>
        </p:spPr>
        <p:txBody>
          <a:bodyPr vert="horz" lIns="91440" tIns="45720" rIns="91440" bIns="45720" rtlCol="0" anchor="ctr">
            <a:normAutofit/>
          </a:bodyPr>
          <a:lstStyle/>
          <a:p>
            <a:r>
              <a:rPr lang="en-US" sz="2600" dirty="0">
                <a:solidFill>
                  <a:schemeClr val="bg1"/>
                </a:solidFill>
              </a:rPr>
              <a:t>Annual Fuel Cost Wheel Drive (Combined)</a:t>
            </a:r>
          </a:p>
        </p:txBody>
      </p:sp>
      <p:sp>
        <p:nvSpPr>
          <p:cNvPr id="24" name="Rectangle 2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9701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2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0">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3600"/>
              <a:t>Annual Fuel Cost (Regular, Midgrade, Premium)</a:t>
            </a:r>
          </a:p>
        </p:txBody>
      </p:sp>
      <p:sp useBgFill="1">
        <p:nvSpPr>
          <p:cNvPr id="40" name="Rectangle 32">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Rectangle 34">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Chart&#10;&#10;Description automatically generated with low confidence">
            <a:extLst>
              <a:ext uri="{FF2B5EF4-FFF2-40B4-BE49-F238E27FC236}">
                <a16:creationId xmlns:a16="http://schemas.microsoft.com/office/drawing/2014/main" id="{EF58AFCE-EB2A-4D1F-AF13-2772E55E2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838273"/>
            <a:ext cx="5140661" cy="3002319"/>
          </a:xfrm>
          <a:prstGeom prst="rect">
            <a:avLst/>
          </a:prstGeom>
        </p:spPr>
      </p:pic>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3"/>
          <a:srcRect l="7814" r="7813" b="-1"/>
          <a:stretch/>
        </p:blipFill>
        <p:spPr>
          <a:xfrm>
            <a:off x="6331382" y="2399494"/>
            <a:ext cx="4904175" cy="3879878"/>
          </a:xfrm>
          <a:prstGeom prst="rect">
            <a:avLst/>
          </a:prstGeom>
        </p:spPr>
      </p:pic>
    </p:spTree>
    <p:extLst>
      <p:ext uri="{BB962C8B-B14F-4D97-AF65-F5344CB8AC3E}">
        <p14:creationId xmlns:p14="http://schemas.microsoft.com/office/powerpoint/2010/main" val="186067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t="11162" b="33961"/>
          <a:stretch/>
        </p:blipFill>
        <p:spPr>
          <a:xfrm>
            <a:off x="20" y="10"/>
            <a:ext cx="12191980" cy="4465973"/>
          </a:xfrm>
          <a:prstGeom prst="rect">
            <a:avLst/>
          </a:prstGeom>
        </p:spPr>
      </p:pic>
      <p:sp>
        <p:nvSpPr>
          <p:cNvPr id="11" name="Rectangle: Rounded Corners 10">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566928" y="4203278"/>
            <a:ext cx="8557193" cy="536063"/>
          </a:xfrm>
        </p:spPr>
        <p:txBody>
          <a:bodyPr>
            <a:normAutofit/>
          </a:bodyPr>
          <a:lstStyle/>
          <a:p>
            <a:r>
              <a:rPr lang="en-US" sz="2800" dirty="0">
                <a:solidFill>
                  <a:schemeClr val="bg1"/>
                </a:solidFill>
              </a:rPr>
              <a:t>Final Analysis</a:t>
            </a: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566928" y="4956314"/>
            <a:ext cx="11058144" cy="1306417"/>
          </a:xfrm>
        </p:spPr>
        <p:txBody>
          <a:bodyPr>
            <a:normAutofit/>
          </a:bodyPr>
          <a:lstStyle/>
          <a:p>
            <a:endParaRPr lang="en-US" sz="1700" dirty="0"/>
          </a:p>
        </p:txBody>
      </p:sp>
    </p:spTree>
    <p:extLst>
      <p:ext uri="{BB962C8B-B14F-4D97-AF65-F5344CB8AC3E}">
        <p14:creationId xmlns:p14="http://schemas.microsoft.com/office/powerpoint/2010/main" val="5864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t="11162" b="33961"/>
          <a:stretch/>
        </p:blipFill>
        <p:spPr>
          <a:xfrm>
            <a:off x="20" y="10"/>
            <a:ext cx="12191980" cy="4465973"/>
          </a:xfrm>
          <a:prstGeom prst="rect">
            <a:avLst/>
          </a:prstGeom>
        </p:spPr>
      </p:pic>
      <p:sp>
        <p:nvSpPr>
          <p:cNvPr id="11" name="Rectangle: Rounded Corners 10">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566928" y="4203278"/>
            <a:ext cx="8557193" cy="536063"/>
          </a:xfrm>
        </p:spPr>
        <p:txBody>
          <a:bodyPr>
            <a:normAutofit/>
          </a:bodyPr>
          <a:lstStyle/>
          <a:p>
            <a:r>
              <a:rPr lang="en-US" sz="2800" dirty="0">
                <a:solidFill>
                  <a:schemeClr val="bg1"/>
                </a:solidFill>
              </a:rPr>
              <a:t>Question and Analysis</a:t>
            </a: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566928" y="4956314"/>
            <a:ext cx="11058144" cy="1306417"/>
          </a:xfrm>
        </p:spPr>
        <p:txBody>
          <a:bodyPr>
            <a:normAutofit/>
          </a:bodyPr>
          <a:lstStyle/>
          <a:p>
            <a:endParaRPr lang="en-US" sz="1700" dirty="0"/>
          </a:p>
        </p:txBody>
      </p:sp>
    </p:spTree>
    <p:extLst>
      <p:ext uri="{BB962C8B-B14F-4D97-AF65-F5344CB8AC3E}">
        <p14:creationId xmlns:p14="http://schemas.microsoft.com/office/powerpoint/2010/main" val="129279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Forest road with vanishing point">
            <a:extLst>
              <a:ext uri="{FF2B5EF4-FFF2-40B4-BE49-F238E27FC236}">
                <a16:creationId xmlns:a16="http://schemas.microsoft.com/office/drawing/2014/main" id="{99B2D53A-5FD6-4E16-8D1A-674E3EE3E9B1}"/>
              </a:ext>
            </a:extLst>
          </p:cNvPr>
          <p:cNvPicPr>
            <a:picLocks noGrp="1" noChangeAspect="1"/>
          </p:cNvPicPr>
          <p:nvPr>
            <p:ph idx="1"/>
          </p:nvPr>
        </p:nvPicPr>
        <p:blipFill rotWithShape="1">
          <a:blip r:embed="rId2"/>
          <a:srcRect b="15730"/>
          <a:stretch/>
        </p:blipFill>
        <p:spPr>
          <a:xfrm>
            <a:off x="-3047" y="10"/>
            <a:ext cx="12191999" cy="6857990"/>
          </a:xfrm>
          <a:prstGeom prst="rect">
            <a:avLst/>
          </a:prstGeom>
        </p:spPr>
      </p:pic>
      <p:sp>
        <p:nvSpPr>
          <p:cNvPr id="20" name="Rectangle 19">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1908199" y="2433650"/>
            <a:ext cx="8369505" cy="4135102"/>
          </a:xfrm>
        </p:spPr>
        <p:txBody>
          <a:bodyPr vert="horz" lIns="91440" tIns="45720" rIns="91440" bIns="45720" rtlCol="0" anchor="t">
            <a:normAutofit/>
          </a:bodyPr>
          <a:lstStyle/>
          <a:p>
            <a:r>
              <a:rPr lang="en-US" sz="11500" dirty="0">
                <a:solidFill>
                  <a:schemeClr val="bg1"/>
                </a:solidFill>
              </a:rPr>
              <a:t>Questions?</a:t>
            </a:r>
          </a:p>
        </p:txBody>
      </p:sp>
      <p:sp>
        <p:nvSpPr>
          <p:cNvPr id="22" name="Rectangle 21">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83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t="11162" b="33961"/>
          <a:stretch/>
        </p:blipFill>
        <p:spPr>
          <a:xfrm>
            <a:off x="20" y="10"/>
            <a:ext cx="12191980" cy="4465973"/>
          </a:xfrm>
          <a:prstGeom prst="rect">
            <a:avLst/>
          </a:prstGeom>
        </p:spPr>
      </p:pic>
      <p:sp>
        <p:nvSpPr>
          <p:cNvPr id="11" name="Rectangle: Rounded Corners 10">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566928" y="4203278"/>
            <a:ext cx="8557193" cy="536063"/>
          </a:xfrm>
        </p:spPr>
        <p:txBody>
          <a:bodyPr>
            <a:normAutofit/>
          </a:bodyPr>
          <a:lstStyle/>
          <a:p>
            <a:r>
              <a:rPr lang="en-US" sz="2800" dirty="0">
                <a:solidFill>
                  <a:schemeClr val="bg1"/>
                </a:solidFill>
              </a:rPr>
              <a:t>Question and Analysis</a:t>
            </a: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566928" y="4956314"/>
            <a:ext cx="11058144" cy="1826226"/>
          </a:xfrm>
        </p:spPr>
        <p:txBody>
          <a:bodyPr>
            <a:normAutofit fontScale="55000" lnSpcReduction="20000"/>
          </a:bodyPr>
          <a:lstStyle/>
          <a:p>
            <a:r>
              <a:rPr lang="en-US" sz="1700" dirty="0"/>
              <a:t>We wanted to know how fuel cost has changed over the years as cars have become more fuel efficient, but gasoline prices continue to rise. Our hypothesis about the data are:</a:t>
            </a:r>
          </a:p>
          <a:p>
            <a:pPr marL="342900" indent="-342900">
              <a:buAutoNum type="arabicPeriod"/>
            </a:pPr>
            <a:r>
              <a:rPr lang="en-US" sz="1700" dirty="0"/>
              <a:t>Average fuel cost has decreased in recent years due to increased in vehicles. In this case specifically we will be looking at miles per gallon (mpg).</a:t>
            </a:r>
          </a:p>
          <a:p>
            <a:pPr marL="342900" indent="-342900">
              <a:buAutoNum type="arabicPeriod"/>
            </a:pPr>
            <a:r>
              <a:rPr lang="en-US" sz="1700" dirty="0"/>
              <a:t>Standard class vehicles are more fuel efficient than performance class vehicles.</a:t>
            </a:r>
          </a:p>
          <a:p>
            <a:pPr marL="342900" indent="-342900">
              <a:buAutoNum type="arabicPeriod"/>
            </a:pPr>
            <a:r>
              <a:rPr lang="en-US" sz="1700" dirty="0"/>
              <a:t>Manual transmission vehicles are more fuel efficient than automatic transmission vehicles.</a:t>
            </a:r>
          </a:p>
          <a:p>
            <a:pPr marL="342900" indent="-342900">
              <a:buAutoNum type="arabicPeriod"/>
            </a:pPr>
            <a:r>
              <a:rPr lang="en-US" sz="1700" dirty="0"/>
              <a:t>The specific wheel drives of front wheel, rear wheel, and all wheel drive have similar fuel efficiency and do not seem to show a signifiable difference in fuel consumption.</a:t>
            </a:r>
          </a:p>
          <a:p>
            <a:pPr marL="342900" indent="-342900">
              <a:buAutoNum type="arabicPeriod"/>
            </a:pPr>
            <a:r>
              <a:rPr lang="en-US" sz="1700" dirty="0"/>
              <a:t>Midgrade gasoline is not a significant factor in average fuel cost and does not have a noticeable affect on overall fuel cost of vehicle.</a:t>
            </a:r>
          </a:p>
        </p:txBody>
      </p:sp>
    </p:spTree>
    <p:extLst>
      <p:ext uri="{BB962C8B-B14F-4D97-AF65-F5344CB8AC3E}">
        <p14:creationId xmlns:p14="http://schemas.microsoft.com/office/powerpoint/2010/main" val="375179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B90EDA9-2517-46EC-B6D4-3918D0478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612648" y="1078992"/>
            <a:ext cx="6272784" cy="1536192"/>
          </a:xfrm>
        </p:spPr>
        <p:txBody>
          <a:bodyPr vert="horz" lIns="91440" tIns="45720" rIns="91440" bIns="45720" rtlCol="0" anchor="b">
            <a:normAutofit/>
          </a:bodyPr>
          <a:lstStyle/>
          <a:p>
            <a:r>
              <a:rPr lang="en-US" sz="4400"/>
              <a:t>Average Annual Fuel Cost (All Vehicles)</a:t>
            </a:r>
          </a:p>
        </p:txBody>
      </p:sp>
      <p:sp>
        <p:nvSpPr>
          <p:cNvPr id="46" name="Rectangle 45">
            <a:extLst>
              <a:ext uri="{FF2B5EF4-FFF2-40B4-BE49-F238E27FC236}">
                <a16:creationId xmlns:a16="http://schemas.microsoft.com/office/drawing/2014/main" id="{D449B1F2-532C-44C7-8AC7-28EA15EE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Chart, line chart&#10;&#10;Description automatically generated">
            <a:extLst>
              <a:ext uri="{FF2B5EF4-FFF2-40B4-BE49-F238E27FC236}">
                <a16:creationId xmlns:a16="http://schemas.microsoft.com/office/drawing/2014/main" id="{8B720338-B460-4F87-BAA9-6BC1EA43D9BA}"/>
              </a:ext>
            </a:extLst>
          </p:cNvPr>
          <p:cNvPicPr>
            <a:picLocks noChangeAspect="1"/>
          </p:cNvPicPr>
          <p:nvPr/>
        </p:nvPicPr>
        <p:blipFill rotWithShape="1">
          <a:blip r:embed="rId2">
            <a:extLst>
              <a:ext uri="{28A0092B-C50C-407E-A947-70E740481C1C}">
                <a14:useLocalDpi xmlns:a14="http://schemas.microsoft.com/office/drawing/2010/main" val="0"/>
              </a:ext>
            </a:extLst>
          </a:blip>
          <a:srcRect t="734" r="-2" b="1619"/>
          <a:stretch/>
        </p:blipFill>
        <p:spPr>
          <a:xfrm>
            <a:off x="7684008" y="10"/>
            <a:ext cx="4507992" cy="2934576"/>
          </a:xfrm>
          <a:prstGeom prst="rect">
            <a:avLst/>
          </a:prstGeom>
        </p:spPr>
      </p:pic>
      <p:sp>
        <p:nvSpPr>
          <p:cNvPr id="48" name="Rectangle 47">
            <a:extLst>
              <a:ext uri="{FF2B5EF4-FFF2-40B4-BE49-F238E27FC236}">
                <a16:creationId xmlns:a16="http://schemas.microsoft.com/office/drawing/2014/main" id="{EE7D3784-5CF9-4282-9B1C-52395785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Content Placeholder 40">
            <a:extLst>
              <a:ext uri="{FF2B5EF4-FFF2-40B4-BE49-F238E27FC236}">
                <a16:creationId xmlns:a16="http://schemas.microsoft.com/office/drawing/2014/main" id="{5694526A-AFD0-47F4-8C51-1787BD2ECA45}"/>
              </a:ext>
            </a:extLst>
          </p:cNvPr>
          <p:cNvSpPr>
            <a:spLocks noGrp="1"/>
          </p:cNvSpPr>
          <p:nvPr>
            <p:ph idx="1"/>
          </p:nvPr>
        </p:nvSpPr>
        <p:spPr>
          <a:xfrm>
            <a:off x="612648" y="3355848"/>
            <a:ext cx="6272784" cy="2825496"/>
          </a:xfrm>
        </p:spPr>
        <p:txBody>
          <a:bodyPr>
            <a:normAutofit/>
          </a:bodyPr>
          <a:lstStyle/>
          <a:p>
            <a:r>
              <a:rPr lang="en-US" sz="1800" dirty="0"/>
              <a:t>We looked at annual fuel prices from 1984-2017. Based on the annual process that were used in comparison, it was found that </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3"/>
          <a:srcRect l="1747" r="16598" b="3"/>
          <a:stretch/>
        </p:blipFill>
        <p:spPr>
          <a:xfrm>
            <a:off x="7684008" y="3172968"/>
            <a:ext cx="4507992" cy="3685032"/>
          </a:xfrm>
          <a:prstGeom prst="rect">
            <a:avLst/>
          </a:prstGeom>
        </p:spPr>
      </p:pic>
    </p:spTree>
    <p:extLst>
      <p:ext uri="{BB962C8B-B14F-4D97-AF65-F5344CB8AC3E}">
        <p14:creationId xmlns:p14="http://schemas.microsoft.com/office/powerpoint/2010/main" val="195264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DB90EDA9-2517-46EC-B6D4-3918D0478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612648" y="1078992"/>
            <a:ext cx="6272784" cy="1536192"/>
          </a:xfrm>
        </p:spPr>
        <p:txBody>
          <a:bodyPr vert="horz" lIns="91440" tIns="45720" rIns="91440" bIns="45720" rtlCol="0" anchor="b">
            <a:normAutofit/>
          </a:bodyPr>
          <a:lstStyle/>
          <a:p>
            <a:r>
              <a:rPr lang="en-US"/>
              <a:t>Average Annual Miles Per Gallon (All Vehicles)</a:t>
            </a:r>
          </a:p>
        </p:txBody>
      </p:sp>
      <p:sp>
        <p:nvSpPr>
          <p:cNvPr id="84" name="Rectangle 83">
            <a:extLst>
              <a:ext uri="{FF2B5EF4-FFF2-40B4-BE49-F238E27FC236}">
                <a16:creationId xmlns:a16="http://schemas.microsoft.com/office/drawing/2014/main" id="{D449B1F2-532C-44C7-8AC7-28EA15EE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line chart&#10;&#10;Description automatically generated">
            <a:extLst>
              <a:ext uri="{FF2B5EF4-FFF2-40B4-BE49-F238E27FC236}">
                <a16:creationId xmlns:a16="http://schemas.microsoft.com/office/drawing/2014/main" id="{B1DC089D-EE86-4BFB-91EF-381AD5E7D676}"/>
              </a:ext>
            </a:extLst>
          </p:cNvPr>
          <p:cNvPicPr>
            <a:picLocks noChangeAspect="1"/>
          </p:cNvPicPr>
          <p:nvPr/>
        </p:nvPicPr>
        <p:blipFill rotWithShape="1">
          <a:blip r:embed="rId2">
            <a:extLst>
              <a:ext uri="{28A0092B-C50C-407E-A947-70E740481C1C}">
                <a14:useLocalDpi xmlns:a14="http://schemas.microsoft.com/office/drawing/2010/main" val="0"/>
              </a:ext>
            </a:extLst>
          </a:blip>
          <a:srcRect t="2196" r="-2" b="157"/>
          <a:stretch/>
        </p:blipFill>
        <p:spPr>
          <a:xfrm>
            <a:off x="7684008" y="10"/>
            <a:ext cx="4507992" cy="2934576"/>
          </a:xfrm>
          <a:prstGeom prst="rect">
            <a:avLst/>
          </a:prstGeom>
        </p:spPr>
      </p:pic>
      <p:sp>
        <p:nvSpPr>
          <p:cNvPr id="86" name="Rectangle 85">
            <a:extLst>
              <a:ext uri="{FF2B5EF4-FFF2-40B4-BE49-F238E27FC236}">
                <a16:creationId xmlns:a16="http://schemas.microsoft.com/office/drawing/2014/main" id="{EE7D3784-5CF9-4282-9B1C-52395785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612648" y="3355848"/>
            <a:ext cx="6272784" cy="2825496"/>
          </a:xfrm>
        </p:spPr>
        <p:txBody>
          <a:bodyPr vert="horz" lIns="91440" tIns="45720" rIns="91440" bIns="45720" rtlCol="0">
            <a:normAutofit/>
          </a:bodyPr>
          <a:lstStyle/>
          <a:p>
            <a:pPr marL="0" indent="0">
              <a:buNone/>
            </a:pPr>
            <a:r>
              <a:rPr lang="en-US" sz="1800" dirty="0"/>
              <a:t>The average miles per gallon (mpg) for the year was calculated from 1984-2017. There is a steady line from 19 to 20 mpg all the way until 2010 where mpg begins to break the 20 mpg threshold and goes as high as 25 mpg. This shows that vehicles were becoming more fuel efficient due to technological advances as well as a response to rising fuel costs. </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3"/>
          <a:srcRect l="1747" r="16598" b="3"/>
          <a:stretch/>
        </p:blipFill>
        <p:spPr>
          <a:xfrm>
            <a:off x="7684008" y="3172968"/>
            <a:ext cx="4507992" cy="3685032"/>
          </a:xfrm>
          <a:prstGeom prst="rect">
            <a:avLst/>
          </a:prstGeom>
        </p:spPr>
      </p:pic>
    </p:spTree>
    <p:extLst>
      <p:ext uri="{BB962C8B-B14F-4D97-AF65-F5344CB8AC3E}">
        <p14:creationId xmlns:p14="http://schemas.microsoft.com/office/powerpoint/2010/main" val="104276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Rectangle 4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4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300"/>
              <a:t>Average Annual Fuel Cost (Toyota, Porsche)</a:t>
            </a: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6382512" y="498698"/>
            <a:ext cx="4940808" cy="1185353"/>
          </a:xfrm>
        </p:spPr>
        <p:txBody>
          <a:bodyPr vert="horz" lIns="91440" tIns="45720" rIns="91440" bIns="45720" rtlCol="0" anchor="ctr">
            <a:normAutofit fontScale="92500"/>
          </a:bodyPr>
          <a:lstStyle/>
          <a:p>
            <a:pPr marL="0" indent="0">
              <a:buNone/>
            </a:pPr>
            <a:r>
              <a:rPr lang="en-US" dirty="0"/>
              <a:t>Data was pulled from 2 different class vehicles in order to see if there was any consistency in fuel costs.</a:t>
            </a:r>
          </a:p>
        </p:txBody>
      </p:sp>
      <p:sp>
        <p:nvSpPr>
          <p:cNvPr id="55" name="Rectangle 4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r="8895" b="2"/>
          <a:stretch/>
        </p:blipFill>
        <p:spPr>
          <a:xfrm>
            <a:off x="549058" y="2204490"/>
            <a:ext cx="5431536" cy="3979450"/>
          </a:xfrm>
          <a:prstGeom prst="rect">
            <a:avLst/>
          </a:prstGeom>
        </p:spPr>
      </p:pic>
      <p:pic>
        <p:nvPicPr>
          <p:cNvPr id="7" name="Picture 6" descr="Chart, line chart&#10;&#10;Description automatically generated">
            <a:extLst>
              <a:ext uri="{FF2B5EF4-FFF2-40B4-BE49-F238E27FC236}">
                <a16:creationId xmlns:a16="http://schemas.microsoft.com/office/drawing/2014/main" id="{C29DFAD0-29C5-44B6-B9A2-6E97EA9BC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408" y="2378689"/>
            <a:ext cx="5431536" cy="3621024"/>
          </a:xfrm>
          <a:prstGeom prst="rect">
            <a:avLst/>
          </a:prstGeom>
        </p:spPr>
      </p:pic>
    </p:spTree>
    <p:extLst>
      <p:ext uri="{BB962C8B-B14F-4D97-AF65-F5344CB8AC3E}">
        <p14:creationId xmlns:p14="http://schemas.microsoft.com/office/powerpoint/2010/main" val="40559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9">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1">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838198" y="978408"/>
            <a:ext cx="4607052" cy="1106424"/>
          </a:xfrm>
        </p:spPr>
        <p:txBody>
          <a:bodyPr vert="horz" lIns="91440" tIns="45720" rIns="91440" bIns="45720" rtlCol="0">
            <a:normAutofit/>
          </a:bodyPr>
          <a:lstStyle/>
          <a:p>
            <a:r>
              <a:rPr lang="en-US" sz="2900"/>
              <a:t>Average Annual MPG (Toyota, Porsche)</a:t>
            </a:r>
          </a:p>
        </p:txBody>
      </p:sp>
      <p:sp>
        <p:nvSpPr>
          <p:cNvPr id="52" name="Rectangle 43">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45">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47C117-911F-45EC-8C89-7837DE77246B}"/>
              </a:ext>
            </a:extLst>
          </p:cNvPr>
          <p:cNvSpPr>
            <a:spLocks noGrp="1"/>
          </p:cNvSpPr>
          <p:nvPr>
            <p:ph idx="1"/>
          </p:nvPr>
        </p:nvSpPr>
        <p:spPr>
          <a:xfrm>
            <a:off x="841246" y="2368296"/>
            <a:ext cx="4607052" cy="3502152"/>
          </a:xfrm>
        </p:spPr>
        <p:txBody>
          <a:bodyPr vert="horz" lIns="91440" tIns="45720" rIns="91440" bIns="45720" rtlCol="0">
            <a:normAutofit/>
          </a:bodyPr>
          <a:lstStyle/>
          <a:p>
            <a:pPr marL="0" indent="0">
              <a:buNone/>
            </a:pPr>
            <a:r>
              <a:rPr lang="en-US" sz="1800" dirty="0"/>
              <a:t>The mpg was also calculated between the 2 vehicle classes to see if there was any differences between performance and standard class vehicles.</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r="3" b="8390"/>
          <a:stretch/>
        </p:blipFill>
        <p:spPr>
          <a:xfrm>
            <a:off x="6324599" y="10"/>
            <a:ext cx="5457817" cy="3337549"/>
          </a:xfrm>
          <a:prstGeom prst="rect">
            <a:avLst/>
          </a:prstGeom>
        </p:spPr>
      </p:pic>
      <p:pic>
        <p:nvPicPr>
          <p:cNvPr id="6" name="Picture 5" descr="Chart, line chart&#10;&#10;Description automatically generated">
            <a:extLst>
              <a:ext uri="{FF2B5EF4-FFF2-40B4-BE49-F238E27FC236}">
                <a16:creationId xmlns:a16="http://schemas.microsoft.com/office/drawing/2014/main" id="{4E0BD849-C921-4945-93F7-6129C4D7D323}"/>
              </a:ext>
            </a:extLst>
          </p:cNvPr>
          <p:cNvPicPr>
            <a:picLocks noChangeAspect="1"/>
          </p:cNvPicPr>
          <p:nvPr/>
        </p:nvPicPr>
        <p:blipFill rotWithShape="1">
          <a:blip r:embed="rId3">
            <a:extLst>
              <a:ext uri="{28A0092B-C50C-407E-A947-70E740481C1C}">
                <a14:useLocalDpi xmlns:a14="http://schemas.microsoft.com/office/drawing/2010/main" val="0"/>
              </a:ext>
            </a:extLst>
          </a:blip>
          <a:srcRect t="3564" r="1" b="4710"/>
          <a:stretch/>
        </p:blipFill>
        <p:spPr>
          <a:xfrm>
            <a:off x="6324590" y="3520439"/>
            <a:ext cx="5457817" cy="3337561"/>
          </a:xfrm>
          <a:prstGeom prst="rect">
            <a:avLst/>
          </a:prstGeom>
        </p:spPr>
      </p:pic>
    </p:spTree>
    <p:extLst>
      <p:ext uri="{BB962C8B-B14F-4D97-AF65-F5344CB8AC3E}">
        <p14:creationId xmlns:p14="http://schemas.microsoft.com/office/powerpoint/2010/main" val="153235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612648" y="1078992"/>
            <a:ext cx="6272784" cy="1536192"/>
          </a:xfrm>
        </p:spPr>
        <p:txBody>
          <a:bodyPr vert="horz" lIns="91440" tIns="45720" rIns="91440" bIns="45720" rtlCol="0" anchor="b">
            <a:normAutofit/>
          </a:bodyPr>
          <a:lstStyle/>
          <a:p>
            <a:r>
              <a:rPr lang="en-US" sz="5200"/>
              <a:t>Annual Fuel Cost (Automatic)</a:t>
            </a:r>
          </a:p>
        </p:txBody>
      </p:sp>
      <p:sp>
        <p:nvSpPr>
          <p:cNvPr id="48" name="Rectangle 47">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l="390" r="15237" b="-1"/>
          <a:stretch/>
        </p:blipFill>
        <p:spPr>
          <a:xfrm>
            <a:off x="8007399" y="331311"/>
            <a:ext cx="3582991" cy="2834640"/>
          </a:xfrm>
          <a:prstGeom prst="rect">
            <a:avLst/>
          </a:prstGeom>
        </p:spPr>
      </p:pic>
      <p:sp>
        <p:nvSpPr>
          <p:cNvPr id="8" name="Content Placeholder 7">
            <a:extLst>
              <a:ext uri="{FF2B5EF4-FFF2-40B4-BE49-F238E27FC236}">
                <a16:creationId xmlns:a16="http://schemas.microsoft.com/office/drawing/2014/main" id="{24BE6279-F7A7-41E8-AB3C-9A9C68096DD7}"/>
              </a:ext>
            </a:extLst>
          </p:cNvPr>
          <p:cNvSpPr>
            <a:spLocks noGrp="1"/>
          </p:cNvSpPr>
          <p:nvPr>
            <p:ph idx="1"/>
          </p:nvPr>
        </p:nvSpPr>
        <p:spPr>
          <a:xfrm>
            <a:off x="612648" y="3355848"/>
            <a:ext cx="6272784" cy="2825496"/>
          </a:xfrm>
        </p:spPr>
        <p:txBody>
          <a:bodyPr>
            <a:normAutofit/>
          </a:bodyPr>
          <a:lstStyle/>
          <a:p>
            <a:r>
              <a:rPr lang="en-US" sz="1800" dirty="0"/>
              <a:t>This is the annual fuel cost found in automatic transmission vehicles. There were a few outliers, but most of the data is right before $2500.</a:t>
            </a:r>
          </a:p>
        </p:txBody>
      </p:sp>
      <p:pic>
        <p:nvPicPr>
          <p:cNvPr id="25" name="Content Placeholder 7" descr="A picture containing text&#10;&#10;Description automatically generated">
            <a:extLst>
              <a:ext uri="{FF2B5EF4-FFF2-40B4-BE49-F238E27FC236}">
                <a16:creationId xmlns:a16="http://schemas.microsoft.com/office/drawing/2014/main" id="{C4A34D1C-C54F-420E-9718-9D079306E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008" y="3351226"/>
            <a:ext cx="4229773" cy="2819848"/>
          </a:xfrm>
          <a:prstGeom prst="rect">
            <a:avLst/>
          </a:prstGeom>
        </p:spPr>
      </p:pic>
    </p:spTree>
    <p:extLst>
      <p:ext uri="{BB962C8B-B14F-4D97-AF65-F5344CB8AC3E}">
        <p14:creationId xmlns:p14="http://schemas.microsoft.com/office/powerpoint/2010/main" val="37459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6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Shape 6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6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Annual Fuel Cost (Manual)</a:t>
            </a:r>
          </a:p>
        </p:txBody>
      </p:sp>
      <p:sp>
        <p:nvSpPr>
          <p:cNvPr id="91" name="Rectangle 6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6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Content Placeholder 57">
            <a:extLst>
              <a:ext uri="{FF2B5EF4-FFF2-40B4-BE49-F238E27FC236}">
                <a16:creationId xmlns:a16="http://schemas.microsoft.com/office/drawing/2014/main" id="{293942A5-E7EE-474D-9187-43957FA19397}"/>
              </a:ext>
            </a:extLst>
          </p:cNvPr>
          <p:cNvSpPr>
            <a:spLocks noGrp="1"/>
          </p:cNvSpPr>
          <p:nvPr>
            <p:ph idx="1"/>
          </p:nvPr>
        </p:nvSpPr>
        <p:spPr>
          <a:xfrm>
            <a:off x="438912" y="2512611"/>
            <a:ext cx="4832803" cy="3664351"/>
          </a:xfrm>
        </p:spPr>
        <p:txBody>
          <a:bodyPr>
            <a:normAutofit/>
          </a:bodyPr>
          <a:lstStyle/>
          <a:p>
            <a:r>
              <a:rPr lang="en-US" sz="1800" dirty="0"/>
              <a:t>The data for manual transmission vehicles is not as frequent, possibly due to the decline of manual transmission vehicles in the market.</a:t>
            </a:r>
          </a:p>
          <a:p>
            <a:r>
              <a:rPr lang="en-US" sz="1800" dirty="0"/>
              <a:t>The average fuel cost is $</a:t>
            </a:r>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l="390" r="15237" b="-1"/>
          <a:stretch/>
        </p:blipFill>
        <p:spPr>
          <a:xfrm>
            <a:off x="7456014" y="517600"/>
            <a:ext cx="3467411" cy="2743200"/>
          </a:xfrm>
          <a:prstGeom prst="rect">
            <a:avLst/>
          </a:prstGeom>
        </p:spPr>
      </p:pic>
      <p:pic>
        <p:nvPicPr>
          <p:cNvPr id="10" name="Content Placeholder 9" descr="Chart, scatter chart&#10;&#10;Description automatically generated">
            <a:extLst>
              <a:ext uri="{FF2B5EF4-FFF2-40B4-BE49-F238E27FC236}">
                <a16:creationId xmlns:a16="http://schemas.microsoft.com/office/drawing/2014/main" id="{EAE27A08-E577-438D-A49A-24A6406E7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320" y="3429000"/>
            <a:ext cx="4114799" cy="2743200"/>
          </a:xfrm>
          <a:prstGeom prst="rect">
            <a:avLst/>
          </a:prstGeom>
        </p:spPr>
      </p:pic>
    </p:spTree>
    <p:extLst>
      <p:ext uri="{BB962C8B-B14F-4D97-AF65-F5344CB8AC3E}">
        <p14:creationId xmlns:p14="http://schemas.microsoft.com/office/powerpoint/2010/main" val="421019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A9073-F275-4ED0-86BC-B3C7086C33CC}"/>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100"/>
              <a:t>Annual Fuel Cost (Automatic vs Manual)</a:t>
            </a:r>
          </a:p>
        </p:txBody>
      </p:sp>
      <p:sp>
        <p:nvSpPr>
          <p:cNvPr id="54" name="Rectangle 53">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44">
            <a:extLst>
              <a:ext uri="{FF2B5EF4-FFF2-40B4-BE49-F238E27FC236}">
                <a16:creationId xmlns:a16="http://schemas.microsoft.com/office/drawing/2014/main" id="{477D2586-7E43-4D0A-97DA-3E4979D01135}"/>
              </a:ext>
            </a:extLst>
          </p:cNvPr>
          <p:cNvSpPr>
            <a:spLocks noGrp="1"/>
          </p:cNvSpPr>
          <p:nvPr>
            <p:ph idx="1"/>
          </p:nvPr>
        </p:nvSpPr>
        <p:spPr>
          <a:xfrm>
            <a:off x="438912" y="2512611"/>
            <a:ext cx="4832803" cy="3664351"/>
          </a:xfrm>
        </p:spPr>
        <p:txBody>
          <a:bodyPr>
            <a:normAutofit/>
          </a:bodyPr>
          <a:lstStyle/>
          <a:p>
            <a:endParaRPr lang="en-US" sz="1800" dirty="0"/>
          </a:p>
        </p:txBody>
      </p:sp>
      <p:pic>
        <p:nvPicPr>
          <p:cNvPr id="4" name="Picture 3" descr="Forest road with vanishing point">
            <a:extLst>
              <a:ext uri="{FF2B5EF4-FFF2-40B4-BE49-F238E27FC236}">
                <a16:creationId xmlns:a16="http://schemas.microsoft.com/office/drawing/2014/main" id="{99B2D53A-5FD6-4E16-8D1A-674E3EE3E9B1}"/>
              </a:ext>
            </a:extLst>
          </p:cNvPr>
          <p:cNvPicPr>
            <a:picLocks noChangeAspect="1"/>
          </p:cNvPicPr>
          <p:nvPr/>
        </p:nvPicPr>
        <p:blipFill rotWithShape="1">
          <a:blip r:embed="rId2"/>
          <a:srcRect l="390" r="15237" b="-1"/>
          <a:stretch/>
        </p:blipFill>
        <p:spPr>
          <a:xfrm>
            <a:off x="7456014" y="517600"/>
            <a:ext cx="3467411" cy="2743200"/>
          </a:xfrm>
          <a:prstGeom prst="rect">
            <a:avLst/>
          </a:prstGeom>
        </p:spPr>
      </p:pic>
      <p:pic>
        <p:nvPicPr>
          <p:cNvPr id="6" name="Content Placeholder 5" descr="Scatter chart&#10;&#10;Description automatically generated">
            <a:extLst>
              <a:ext uri="{FF2B5EF4-FFF2-40B4-BE49-F238E27FC236}">
                <a16:creationId xmlns:a16="http://schemas.microsoft.com/office/drawing/2014/main" id="{8E79EAEB-BA95-4ABC-A86B-382012800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233" y="3429000"/>
            <a:ext cx="4548974" cy="2743200"/>
          </a:xfrm>
          <a:prstGeom prst="rect">
            <a:avLst/>
          </a:prstGeom>
        </p:spPr>
      </p:pic>
    </p:spTree>
    <p:extLst>
      <p:ext uri="{BB962C8B-B14F-4D97-AF65-F5344CB8AC3E}">
        <p14:creationId xmlns:p14="http://schemas.microsoft.com/office/powerpoint/2010/main" val="340925516"/>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93B21"/>
      </a:dk2>
      <a:lt2>
        <a:srgbClr val="E7E8E2"/>
      </a:lt2>
      <a:accent1>
        <a:srgbClr val="867FBA"/>
      </a:accent1>
      <a:accent2>
        <a:srgbClr val="96A4C6"/>
      </a:accent2>
      <a:accent3>
        <a:srgbClr val="B096C6"/>
      </a:accent3>
      <a:accent4>
        <a:srgbClr val="BAA07F"/>
      </a:accent4>
      <a:accent5>
        <a:srgbClr val="A6A57E"/>
      </a:accent5>
      <a:accent6>
        <a:srgbClr val="96AB75"/>
      </a:accent6>
      <a:hlink>
        <a:srgbClr val="808751"/>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1304</TotalTime>
  <Words>447</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Neue Haas Grotesk Text Pro</vt:lpstr>
      <vt:lpstr>AccentBoxVTI</vt:lpstr>
      <vt:lpstr>Fuel Cost Analysis</vt:lpstr>
      <vt:lpstr>Question and Analysis</vt:lpstr>
      <vt:lpstr>Average Annual Fuel Cost (All Vehicles)</vt:lpstr>
      <vt:lpstr>Average Annual Miles Per Gallon (All Vehicles)</vt:lpstr>
      <vt:lpstr>Average Annual Fuel Cost (Toyota, Porsche)</vt:lpstr>
      <vt:lpstr>Average Annual MPG (Toyota, Porsche)</vt:lpstr>
      <vt:lpstr>Annual Fuel Cost (Automatic)</vt:lpstr>
      <vt:lpstr>Annual Fuel Cost (Manual)</vt:lpstr>
      <vt:lpstr>Annual Fuel Cost (Automatic vs Manual)</vt:lpstr>
      <vt:lpstr>Annual Fuel Cost (Front Wheel, All Wheel, Rear Wheel)</vt:lpstr>
      <vt:lpstr>Annual Fuel Cost Wheel Drive (Combined)</vt:lpstr>
      <vt:lpstr>Annual Fuel Cost (Regular, Midgrade, Premium)</vt:lpstr>
      <vt:lpstr>Final Analysis</vt:lpstr>
      <vt:lpstr>Question and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Cost Analysis</dc:title>
  <dc:creator>Gerald Watts</dc:creator>
  <cp:lastModifiedBy>Gerald Watts</cp:lastModifiedBy>
  <cp:revision>14</cp:revision>
  <dcterms:created xsi:type="dcterms:W3CDTF">2021-02-24T02:00:07Z</dcterms:created>
  <dcterms:modified xsi:type="dcterms:W3CDTF">2021-02-24T23:45:05Z</dcterms:modified>
</cp:coreProperties>
</file>