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72" r:id="rId3"/>
    <p:sldId id="257" r:id="rId4"/>
    <p:sldId id="258" r:id="rId5"/>
    <p:sldId id="259" r:id="rId6"/>
    <p:sldId id="268" r:id="rId7"/>
    <p:sldId id="260" r:id="rId8"/>
    <p:sldId id="261" r:id="rId9"/>
    <p:sldId id="269" r:id="rId10"/>
    <p:sldId id="270" r:id="rId11"/>
    <p:sldId id="262" r:id="rId12"/>
    <p:sldId id="264" r:id="rId13"/>
    <p:sldId id="265"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9"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AABC09-4B5D-4E98-AE89-99F9D6BA3FD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73863D6-502C-46A4-8E04-8F15E9948734}">
      <dgm:prSet/>
      <dgm:spPr/>
      <dgm:t>
        <a:bodyPr/>
        <a:lstStyle/>
        <a:p>
          <a:endParaRPr lang="en-US" dirty="0"/>
        </a:p>
      </dgm:t>
    </dgm:pt>
    <dgm:pt modelId="{2451613E-932F-48EA-8FF5-84EE871B1FCB}" type="parTrans" cxnId="{F3A8EBCE-11A3-4CB6-AF28-1722FF375558}">
      <dgm:prSet/>
      <dgm:spPr/>
      <dgm:t>
        <a:bodyPr/>
        <a:lstStyle/>
        <a:p>
          <a:endParaRPr lang="en-US"/>
        </a:p>
      </dgm:t>
    </dgm:pt>
    <dgm:pt modelId="{71EA4DAB-D9B0-4404-B80E-DC755847293D}" type="sibTrans" cxnId="{F3A8EBCE-11A3-4CB6-AF28-1722FF375558}">
      <dgm:prSet/>
      <dgm:spPr/>
      <dgm:t>
        <a:bodyPr/>
        <a:lstStyle/>
        <a:p>
          <a:endParaRPr lang="en-US"/>
        </a:p>
      </dgm:t>
    </dgm:pt>
    <dgm:pt modelId="{050E72C2-57B9-4FE4-9528-0B7359D95512}">
      <dgm:prSet/>
      <dgm:spPr/>
      <dgm:t>
        <a:bodyPr/>
        <a:lstStyle/>
        <a:p>
          <a:r>
            <a:rPr lang="en-US" dirty="0"/>
            <a:t>Average fuel cost has decreased in recent years due to increased efficiency in vehicles. In this case we will be looking at miles per gallon (mpg).</a:t>
          </a:r>
        </a:p>
      </dgm:t>
    </dgm:pt>
    <dgm:pt modelId="{2E4AA3AA-DCDB-40CE-B1D7-3CEC971B876C}" type="parTrans" cxnId="{52910A99-60EC-4164-85C7-047A5544DF84}">
      <dgm:prSet/>
      <dgm:spPr/>
      <dgm:t>
        <a:bodyPr/>
        <a:lstStyle/>
        <a:p>
          <a:endParaRPr lang="en-US"/>
        </a:p>
      </dgm:t>
    </dgm:pt>
    <dgm:pt modelId="{9A2A8485-9571-4993-B15C-869EB9084468}" type="sibTrans" cxnId="{52910A99-60EC-4164-85C7-047A5544DF84}">
      <dgm:prSet/>
      <dgm:spPr/>
      <dgm:t>
        <a:bodyPr/>
        <a:lstStyle/>
        <a:p>
          <a:endParaRPr lang="en-US"/>
        </a:p>
      </dgm:t>
    </dgm:pt>
    <dgm:pt modelId="{81BA56E1-8CE4-4E8F-9675-1452EDCF98DB}">
      <dgm:prSet/>
      <dgm:spPr/>
      <dgm:t>
        <a:bodyPr/>
        <a:lstStyle/>
        <a:p>
          <a:r>
            <a:rPr lang="en-US" dirty="0"/>
            <a:t>Standard class vehicles are more fuel efficient than performance class vehicles.</a:t>
          </a:r>
        </a:p>
      </dgm:t>
    </dgm:pt>
    <dgm:pt modelId="{8197A97C-2245-44D9-B494-C1A8A51184D8}" type="parTrans" cxnId="{CE060413-4808-46C6-8141-D1AAD6672435}">
      <dgm:prSet/>
      <dgm:spPr/>
      <dgm:t>
        <a:bodyPr/>
        <a:lstStyle/>
        <a:p>
          <a:endParaRPr lang="en-US"/>
        </a:p>
      </dgm:t>
    </dgm:pt>
    <dgm:pt modelId="{779DE22B-AB58-4F39-92EA-411764A480C6}" type="sibTrans" cxnId="{CE060413-4808-46C6-8141-D1AAD6672435}">
      <dgm:prSet/>
      <dgm:spPr/>
      <dgm:t>
        <a:bodyPr/>
        <a:lstStyle/>
        <a:p>
          <a:endParaRPr lang="en-US"/>
        </a:p>
      </dgm:t>
    </dgm:pt>
    <dgm:pt modelId="{8D5D33F0-B4AE-40AD-AA64-57A324BAD940}">
      <dgm:prSet/>
      <dgm:spPr/>
      <dgm:t>
        <a:bodyPr/>
        <a:lstStyle/>
        <a:p>
          <a:r>
            <a:rPr lang="en-US" dirty="0"/>
            <a:t>Manual transmission vehicles are more fuel efficient than automatic transmission vehicles.</a:t>
          </a:r>
        </a:p>
      </dgm:t>
    </dgm:pt>
    <dgm:pt modelId="{A529D9C9-3A1A-4AED-883F-E6432E89D784}" type="parTrans" cxnId="{57E91206-9654-459A-BEF0-1A2246FFE917}">
      <dgm:prSet/>
      <dgm:spPr/>
      <dgm:t>
        <a:bodyPr/>
        <a:lstStyle/>
        <a:p>
          <a:endParaRPr lang="en-US"/>
        </a:p>
      </dgm:t>
    </dgm:pt>
    <dgm:pt modelId="{CBB43052-7190-4ADF-8CD7-2B764FDA2643}" type="sibTrans" cxnId="{57E91206-9654-459A-BEF0-1A2246FFE917}">
      <dgm:prSet/>
      <dgm:spPr/>
      <dgm:t>
        <a:bodyPr/>
        <a:lstStyle/>
        <a:p>
          <a:endParaRPr lang="en-US"/>
        </a:p>
      </dgm:t>
    </dgm:pt>
    <dgm:pt modelId="{DAF04640-8575-45C5-A0CD-42A6ED0B358E}">
      <dgm:prSet/>
      <dgm:spPr/>
      <dgm:t>
        <a:bodyPr/>
        <a:lstStyle/>
        <a:p>
          <a:r>
            <a:rPr lang="en-US" dirty="0"/>
            <a:t>The specific wheel drives of front wheel, rear wheel, and all wheel drive have similar fuel efficiency.</a:t>
          </a:r>
        </a:p>
      </dgm:t>
    </dgm:pt>
    <dgm:pt modelId="{D04186BA-26A3-41D6-8B46-3641ED76D853}" type="parTrans" cxnId="{92CE76DB-C714-4290-9A2A-462DBEE24B8D}">
      <dgm:prSet/>
      <dgm:spPr/>
      <dgm:t>
        <a:bodyPr/>
        <a:lstStyle/>
        <a:p>
          <a:endParaRPr lang="en-US"/>
        </a:p>
      </dgm:t>
    </dgm:pt>
    <dgm:pt modelId="{6416F2FB-28FB-48C9-B005-F754C41A3A68}" type="sibTrans" cxnId="{92CE76DB-C714-4290-9A2A-462DBEE24B8D}">
      <dgm:prSet/>
      <dgm:spPr/>
      <dgm:t>
        <a:bodyPr/>
        <a:lstStyle/>
        <a:p>
          <a:endParaRPr lang="en-US"/>
        </a:p>
      </dgm:t>
    </dgm:pt>
    <dgm:pt modelId="{0B53F246-80F6-4E2C-9DB1-2A20F0068BB9}">
      <dgm:prSet/>
      <dgm:spPr/>
      <dgm:t>
        <a:bodyPr/>
        <a:lstStyle/>
        <a:p>
          <a:r>
            <a:rPr lang="en-US" dirty="0"/>
            <a:t>Midgrade gasoline is not a significant factor in average fuel cost and does not have a noticeable effect on overall fuel cost of vehicle.</a:t>
          </a:r>
        </a:p>
      </dgm:t>
    </dgm:pt>
    <dgm:pt modelId="{BCD305E1-6F53-4661-9E73-3691DBF2F708}" type="parTrans" cxnId="{333F8190-85B6-4C1E-BB1A-B83115BA7C56}">
      <dgm:prSet/>
      <dgm:spPr/>
      <dgm:t>
        <a:bodyPr/>
        <a:lstStyle/>
        <a:p>
          <a:endParaRPr lang="en-US"/>
        </a:p>
      </dgm:t>
    </dgm:pt>
    <dgm:pt modelId="{EE807791-F72C-4545-A852-A494BAD0344B}" type="sibTrans" cxnId="{333F8190-85B6-4C1E-BB1A-B83115BA7C56}">
      <dgm:prSet/>
      <dgm:spPr/>
      <dgm:t>
        <a:bodyPr/>
        <a:lstStyle/>
        <a:p>
          <a:endParaRPr lang="en-US"/>
        </a:p>
      </dgm:t>
    </dgm:pt>
    <dgm:pt modelId="{9D0B1B69-A365-475D-8CD1-BA82721D1A05}" type="pres">
      <dgm:prSet presAssocID="{34AABC09-4B5D-4E98-AE89-99F9D6BA3FDE}" presName="diagram" presStyleCnt="0">
        <dgm:presLayoutVars>
          <dgm:dir/>
          <dgm:resizeHandles val="exact"/>
        </dgm:presLayoutVars>
      </dgm:prSet>
      <dgm:spPr/>
    </dgm:pt>
    <dgm:pt modelId="{69F289C6-958C-4C69-AA8E-2F6A32C4ECDC}" type="pres">
      <dgm:prSet presAssocID="{873863D6-502C-46A4-8E04-8F15E9948734}" presName="node" presStyleLbl="node1" presStyleIdx="0" presStyleCnt="1">
        <dgm:presLayoutVars>
          <dgm:bulletEnabled val="1"/>
        </dgm:presLayoutVars>
      </dgm:prSet>
      <dgm:spPr/>
    </dgm:pt>
  </dgm:ptLst>
  <dgm:cxnLst>
    <dgm:cxn modelId="{57E91206-9654-459A-BEF0-1A2246FFE917}" srcId="{873863D6-502C-46A4-8E04-8F15E9948734}" destId="{8D5D33F0-B4AE-40AD-AA64-57A324BAD940}" srcOrd="2" destOrd="0" parTransId="{A529D9C9-3A1A-4AED-883F-E6432E89D784}" sibTransId="{CBB43052-7190-4ADF-8CD7-2B764FDA2643}"/>
    <dgm:cxn modelId="{F2D7910A-E76C-49CA-B886-CA483993DD7B}" type="presOf" srcId="{0B53F246-80F6-4E2C-9DB1-2A20F0068BB9}" destId="{69F289C6-958C-4C69-AA8E-2F6A32C4ECDC}" srcOrd="0" destOrd="5" presId="urn:microsoft.com/office/officeart/2005/8/layout/default"/>
    <dgm:cxn modelId="{CE060413-4808-46C6-8141-D1AAD6672435}" srcId="{873863D6-502C-46A4-8E04-8F15E9948734}" destId="{81BA56E1-8CE4-4E8F-9675-1452EDCF98DB}" srcOrd="1" destOrd="0" parTransId="{8197A97C-2245-44D9-B494-C1A8A51184D8}" sibTransId="{779DE22B-AB58-4F39-92EA-411764A480C6}"/>
    <dgm:cxn modelId="{EB196870-A7F7-4802-9A76-C82B0D40AF5E}" type="presOf" srcId="{81BA56E1-8CE4-4E8F-9675-1452EDCF98DB}" destId="{69F289C6-958C-4C69-AA8E-2F6A32C4ECDC}" srcOrd="0" destOrd="2" presId="urn:microsoft.com/office/officeart/2005/8/layout/default"/>
    <dgm:cxn modelId="{C8DC4174-FA2A-4AAB-91F7-41D80CC19BAF}" type="presOf" srcId="{873863D6-502C-46A4-8E04-8F15E9948734}" destId="{69F289C6-958C-4C69-AA8E-2F6A32C4ECDC}" srcOrd="0" destOrd="0" presId="urn:microsoft.com/office/officeart/2005/8/layout/default"/>
    <dgm:cxn modelId="{E7015375-3F27-41CD-B0C7-D9F2E4937782}" type="presOf" srcId="{050E72C2-57B9-4FE4-9528-0B7359D95512}" destId="{69F289C6-958C-4C69-AA8E-2F6A32C4ECDC}" srcOrd="0" destOrd="1" presId="urn:microsoft.com/office/officeart/2005/8/layout/default"/>
    <dgm:cxn modelId="{333F8190-85B6-4C1E-BB1A-B83115BA7C56}" srcId="{873863D6-502C-46A4-8E04-8F15E9948734}" destId="{0B53F246-80F6-4E2C-9DB1-2A20F0068BB9}" srcOrd="4" destOrd="0" parTransId="{BCD305E1-6F53-4661-9E73-3691DBF2F708}" sibTransId="{EE807791-F72C-4545-A852-A494BAD0344B}"/>
    <dgm:cxn modelId="{52910A99-60EC-4164-85C7-047A5544DF84}" srcId="{873863D6-502C-46A4-8E04-8F15E9948734}" destId="{050E72C2-57B9-4FE4-9528-0B7359D95512}" srcOrd="0" destOrd="0" parTransId="{2E4AA3AA-DCDB-40CE-B1D7-3CEC971B876C}" sibTransId="{9A2A8485-9571-4993-B15C-869EB9084468}"/>
    <dgm:cxn modelId="{F3A8EBCE-11A3-4CB6-AF28-1722FF375558}" srcId="{34AABC09-4B5D-4E98-AE89-99F9D6BA3FDE}" destId="{873863D6-502C-46A4-8E04-8F15E9948734}" srcOrd="0" destOrd="0" parTransId="{2451613E-932F-48EA-8FF5-84EE871B1FCB}" sibTransId="{71EA4DAB-D9B0-4404-B80E-DC755847293D}"/>
    <dgm:cxn modelId="{0F7EB2CF-D2CA-4CA3-8755-FA04BC6D8AE6}" type="presOf" srcId="{DAF04640-8575-45C5-A0CD-42A6ED0B358E}" destId="{69F289C6-958C-4C69-AA8E-2F6A32C4ECDC}" srcOrd="0" destOrd="4" presId="urn:microsoft.com/office/officeart/2005/8/layout/default"/>
    <dgm:cxn modelId="{92CE76DB-C714-4290-9A2A-462DBEE24B8D}" srcId="{873863D6-502C-46A4-8E04-8F15E9948734}" destId="{DAF04640-8575-45C5-A0CD-42A6ED0B358E}" srcOrd="3" destOrd="0" parTransId="{D04186BA-26A3-41D6-8B46-3641ED76D853}" sibTransId="{6416F2FB-28FB-48C9-B005-F754C41A3A68}"/>
    <dgm:cxn modelId="{8E865AF4-2AAB-432F-8D24-EC5E45579D46}" type="presOf" srcId="{8D5D33F0-B4AE-40AD-AA64-57A324BAD940}" destId="{69F289C6-958C-4C69-AA8E-2F6A32C4ECDC}" srcOrd="0" destOrd="3" presId="urn:microsoft.com/office/officeart/2005/8/layout/default"/>
    <dgm:cxn modelId="{AF2E03F7-AFA8-463F-8A7C-F5898FA00A6F}" type="presOf" srcId="{34AABC09-4B5D-4E98-AE89-99F9D6BA3FDE}" destId="{9D0B1B69-A365-475D-8CD1-BA82721D1A05}" srcOrd="0" destOrd="0" presId="urn:microsoft.com/office/officeart/2005/8/layout/default"/>
    <dgm:cxn modelId="{0D935658-48A4-4CC4-B417-3E93FF25E0E0}" type="presParOf" srcId="{9D0B1B69-A365-475D-8CD1-BA82721D1A05}" destId="{69F289C6-958C-4C69-AA8E-2F6A32C4ECDC}"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F289C6-958C-4C69-AA8E-2F6A32C4ECDC}">
      <dsp:nvSpPr>
        <dsp:cNvPr id="0" name=""/>
        <dsp:cNvSpPr/>
      </dsp:nvSpPr>
      <dsp:spPr>
        <a:xfrm>
          <a:off x="1739105" y="1480"/>
          <a:ext cx="7028244" cy="42169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endParaRPr lang="en-US" sz="2400" kern="1200" dirty="0"/>
        </a:p>
        <a:p>
          <a:pPr marL="171450" lvl="1" indent="-171450" algn="l" defTabSz="844550">
            <a:lnSpc>
              <a:spcPct val="90000"/>
            </a:lnSpc>
            <a:spcBef>
              <a:spcPct val="0"/>
            </a:spcBef>
            <a:spcAft>
              <a:spcPct val="15000"/>
            </a:spcAft>
            <a:buChar char="•"/>
          </a:pPr>
          <a:r>
            <a:rPr lang="en-US" sz="1900" kern="1200" dirty="0"/>
            <a:t>Average fuel cost has decreased in recent years due to increased efficiency in vehicles. In this case we will be looking at miles per gallon (mpg).</a:t>
          </a:r>
        </a:p>
        <a:p>
          <a:pPr marL="171450" lvl="1" indent="-171450" algn="l" defTabSz="844550">
            <a:lnSpc>
              <a:spcPct val="90000"/>
            </a:lnSpc>
            <a:spcBef>
              <a:spcPct val="0"/>
            </a:spcBef>
            <a:spcAft>
              <a:spcPct val="15000"/>
            </a:spcAft>
            <a:buChar char="•"/>
          </a:pPr>
          <a:r>
            <a:rPr lang="en-US" sz="1900" kern="1200" dirty="0"/>
            <a:t>Standard class vehicles are more fuel efficient than performance class vehicles.</a:t>
          </a:r>
        </a:p>
        <a:p>
          <a:pPr marL="171450" lvl="1" indent="-171450" algn="l" defTabSz="844550">
            <a:lnSpc>
              <a:spcPct val="90000"/>
            </a:lnSpc>
            <a:spcBef>
              <a:spcPct val="0"/>
            </a:spcBef>
            <a:spcAft>
              <a:spcPct val="15000"/>
            </a:spcAft>
            <a:buChar char="•"/>
          </a:pPr>
          <a:r>
            <a:rPr lang="en-US" sz="1900" kern="1200" dirty="0"/>
            <a:t>Manual transmission vehicles are more fuel efficient than automatic transmission vehicles.</a:t>
          </a:r>
        </a:p>
        <a:p>
          <a:pPr marL="171450" lvl="1" indent="-171450" algn="l" defTabSz="844550">
            <a:lnSpc>
              <a:spcPct val="90000"/>
            </a:lnSpc>
            <a:spcBef>
              <a:spcPct val="0"/>
            </a:spcBef>
            <a:spcAft>
              <a:spcPct val="15000"/>
            </a:spcAft>
            <a:buChar char="•"/>
          </a:pPr>
          <a:r>
            <a:rPr lang="en-US" sz="1900" kern="1200" dirty="0"/>
            <a:t>The specific wheel drives of front wheel, rear wheel, and all wheel drive have similar fuel efficiency.</a:t>
          </a:r>
        </a:p>
        <a:p>
          <a:pPr marL="171450" lvl="1" indent="-171450" algn="l" defTabSz="844550">
            <a:lnSpc>
              <a:spcPct val="90000"/>
            </a:lnSpc>
            <a:spcBef>
              <a:spcPct val="0"/>
            </a:spcBef>
            <a:spcAft>
              <a:spcPct val="15000"/>
            </a:spcAft>
            <a:buChar char="•"/>
          </a:pPr>
          <a:r>
            <a:rPr lang="en-US" sz="1900" kern="1200" dirty="0"/>
            <a:t>Midgrade gasoline is not a significant factor in average fuel cost and does not have a noticeable effect on overall fuel cost of vehicle.</a:t>
          </a:r>
        </a:p>
      </dsp:txBody>
      <dsp:txXfrm>
        <a:off x="1739105" y="1480"/>
        <a:ext cx="7028244" cy="421694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2/24/2021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7808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2/24/2021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9412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2/24/2021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93781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2/24/2021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7713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2/24/2021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6678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2/24/2021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73368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2/24/2021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1971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2/24/2021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7793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2/24/2021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48843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2/24/2021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03559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2/24/2021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60260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2/24/2021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29422519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155D7866-985D-4D23-BF0E-72CA30F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Forest road with vanishing point">
            <a:extLst>
              <a:ext uri="{FF2B5EF4-FFF2-40B4-BE49-F238E27FC236}">
                <a16:creationId xmlns:a16="http://schemas.microsoft.com/office/drawing/2014/main" id="{4C78A992-74F6-4209-AF2D-51DC04B21F31}"/>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21" name="Rectangle 1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731"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A6F2C1-DFCC-4042-A7EA-19DA2B6B7CC5}"/>
              </a:ext>
            </a:extLst>
          </p:cNvPr>
          <p:cNvSpPr>
            <a:spLocks noGrp="1"/>
          </p:cNvSpPr>
          <p:nvPr>
            <p:ph type="ctrTitle"/>
          </p:nvPr>
        </p:nvSpPr>
        <p:spPr>
          <a:xfrm>
            <a:off x="5849388" y="4907629"/>
            <a:ext cx="3212386" cy="1185353"/>
          </a:xfrm>
        </p:spPr>
        <p:txBody>
          <a:bodyPr anchor="ctr">
            <a:normAutofit/>
          </a:bodyPr>
          <a:lstStyle/>
          <a:p>
            <a:r>
              <a:rPr lang="en-US" sz="2600" dirty="0"/>
              <a:t>Fuel Cost Analysis</a:t>
            </a:r>
          </a:p>
        </p:txBody>
      </p:sp>
      <p:sp>
        <p:nvSpPr>
          <p:cNvPr id="3" name="Subtitle 2">
            <a:extLst>
              <a:ext uri="{FF2B5EF4-FFF2-40B4-BE49-F238E27FC236}">
                <a16:creationId xmlns:a16="http://schemas.microsoft.com/office/drawing/2014/main" id="{1744B102-5AA5-437B-82ED-884D82C43392}"/>
              </a:ext>
            </a:extLst>
          </p:cNvPr>
          <p:cNvSpPr>
            <a:spLocks noGrp="1"/>
          </p:cNvSpPr>
          <p:nvPr>
            <p:ph type="subTitle" idx="1"/>
          </p:nvPr>
        </p:nvSpPr>
        <p:spPr>
          <a:xfrm>
            <a:off x="9403912" y="4907629"/>
            <a:ext cx="2228641" cy="1185353"/>
          </a:xfrm>
        </p:spPr>
        <p:txBody>
          <a:bodyPr anchor="ctr">
            <a:normAutofit/>
          </a:bodyPr>
          <a:lstStyle/>
          <a:p>
            <a:r>
              <a:rPr lang="en-US" sz="1700" dirty="0"/>
              <a:t>Kristin Flores</a:t>
            </a:r>
          </a:p>
          <a:p>
            <a:r>
              <a:rPr lang="en-US" sz="1700" dirty="0"/>
              <a:t>Gerald Watts</a:t>
            </a:r>
          </a:p>
          <a:p>
            <a:r>
              <a:rPr lang="en-US" sz="1700" dirty="0" err="1"/>
              <a:t>Shayet</a:t>
            </a:r>
            <a:r>
              <a:rPr lang="en-US" sz="1700" dirty="0"/>
              <a:t> </a:t>
            </a:r>
            <a:r>
              <a:rPr lang="en-US" sz="1700" dirty="0" err="1"/>
              <a:t>Makoshi</a:t>
            </a:r>
            <a:endParaRPr lang="en-US" sz="1700" dirty="0"/>
          </a:p>
        </p:txBody>
      </p:sp>
      <p:sp>
        <p:nvSpPr>
          <p:cNvPr id="22" name="Rectangle 1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7962"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2114" y="549573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2823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Shape 49">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2" name="Freeform: Shape 51">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438913" y="859536"/>
            <a:ext cx="4832802" cy="1170432"/>
          </a:xfrm>
        </p:spPr>
        <p:txBody>
          <a:bodyPr vert="horz" lIns="91440" tIns="45720" rIns="91440" bIns="45720" rtlCol="0" anchor="b">
            <a:normAutofit/>
          </a:bodyPr>
          <a:lstStyle/>
          <a:p>
            <a:r>
              <a:rPr lang="en-US" sz="3100" dirty="0"/>
              <a:t>Annual Fuel Cost (Automatic vs Manual)</a:t>
            </a:r>
          </a:p>
        </p:txBody>
      </p:sp>
      <p:sp>
        <p:nvSpPr>
          <p:cNvPr id="54" name="Rectangle 53">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ontent Placeholder 44">
            <a:extLst>
              <a:ext uri="{FF2B5EF4-FFF2-40B4-BE49-F238E27FC236}">
                <a16:creationId xmlns:a16="http://schemas.microsoft.com/office/drawing/2014/main" id="{477D2586-7E43-4D0A-97DA-3E4979D01135}"/>
              </a:ext>
            </a:extLst>
          </p:cNvPr>
          <p:cNvSpPr>
            <a:spLocks noGrp="1"/>
          </p:cNvSpPr>
          <p:nvPr>
            <p:ph idx="1"/>
          </p:nvPr>
        </p:nvSpPr>
        <p:spPr>
          <a:xfrm>
            <a:off x="135437" y="2525117"/>
            <a:ext cx="4832803" cy="3664351"/>
          </a:xfrm>
        </p:spPr>
        <p:txBody>
          <a:bodyPr>
            <a:normAutofit/>
          </a:bodyPr>
          <a:lstStyle/>
          <a:p>
            <a:r>
              <a:rPr lang="en-US" sz="1800" dirty="0"/>
              <a:t>Based on the analysis of both transmissions, manual transmission has a slight edge in lower costs than automatic transmission.</a:t>
            </a:r>
          </a:p>
        </p:txBody>
      </p:sp>
      <p:pic>
        <p:nvPicPr>
          <p:cNvPr id="4" name="Picture 3" descr="Forest road with vanishing point">
            <a:extLst>
              <a:ext uri="{FF2B5EF4-FFF2-40B4-BE49-F238E27FC236}">
                <a16:creationId xmlns:a16="http://schemas.microsoft.com/office/drawing/2014/main" id="{99B2D53A-5FD6-4E16-8D1A-674E3EE3E9B1}"/>
              </a:ext>
            </a:extLst>
          </p:cNvPr>
          <p:cNvPicPr>
            <a:picLocks noChangeAspect="1"/>
          </p:cNvPicPr>
          <p:nvPr/>
        </p:nvPicPr>
        <p:blipFill rotWithShape="1">
          <a:blip r:embed="rId2"/>
          <a:srcRect l="390" r="15237" b="-1"/>
          <a:stretch/>
        </p:blipFill>
        <p:spPr>
          <a:xfrm>
            <a:off x="7371272" y="54864"/>
            <a:ext cx="2692575" cy="2130198"/>
          </a:xfrm>
          <a:prstGeom prst="rect">
            <a:avLst/>
          </a:prstGeom>
        </p:spPr>
      </p:pic>
      <p:pic>
        <p:nvPicPr>
          <p:cNvPr id="5" name="Picture 4" descr="Scatter chart&#10;&#10;Description automatically generated">
            <a:extLst>
              <a:ext uri="{FF2B5EF4-FFF2-40B4-BE49-F238E27FC236}">
                <a16:creationId xmlns:a16="http://schemas.microsoft.com/office/drawing/2014/main" id="{EB93EAFC-495E-4951-A2CA-F586233E1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9746" y="2249837"/>
            <a:ext cx="7367570" cy="4495463"/>
          </a:xfrm>
          <a:prstGeom prst="rect">
            <a:avLst/>
          </a:prstGeom>
        </p:spPr>
      </p:pic>
    </p:spTree>
    <p:extLst>
      <p:ext uri="{BB962C8B-B14F-4D97-AF65-F5344CB8AC3E}">
        <p14:creationId xmlns:p14="http://schemas.microsoft.com/office/powerpoint/2010/main" val="340925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CD504B3E-2155-480C-A1E5-DBFD02C55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1051560" y="586822"/>
            <a:ext cx="3538728" cy="1645920"/>
          </a:xfrm>
        </p:spPr>
        <p:txBody>
          <a:bodyPr vert="horz" lIns="91440" tIns="45720" rIns="91440" bIns="45720" rtlCol="0">
            <a:normAutofit/>
          </a:bodyPr>
          <a:lstStyle/>
          <a:p>
            <a:r>
              <a:rPr lang="en-US" sz="2700"/>
              <a:t>Annual Fuel Cost (Front Wheel, All Wheel, Rear Wheel)</a:t>
            </a:r>
          </a:p>
        </p:txBody>
      </p:sp>
      <p:sp>
        <p:nvSpPr>
          <p:cNvPr id="52" name="Rectangle 51">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E910D6E5-FA73-4FE8-913A-A4D379462FA0}"/>
              </a:ext>
            </a:extLst>
          </p:cNvPr>
          <p:cNvSpPr>
            <a:spLocks noGrp="1"/>
          </p:cNvSpPr>
          <p:nvPr>
            <p:ph idx="1"/>
          </p:nvPr>
        </p:nvSpPr>
        <p:spPr>
          <a:xfrm>
            <a:off x="5349240" y="586822"/>
            <a:ext cx="6007608" cy="1645920"/>
          </a:xfrm>
        </p:spPr>
        <p:txBody>
          <a:bodyPr anchor="ctr">
            <a:normAutofit/>
          </a:bodyPr>
          <a:lstStyle/>
          <a:p>
            <a:r>
              <a:rPr lang="en-US" sz="1800" dirty="0"/>
              <a:t>The analysis of front-wheel, rear-wheel, and all-wheel drive were analyzed for yearly fuel costs.</a:t>
            </a:r>
          </a:p>
          <a:p>
            <a:r>
              <a:rPr lang="en-US" sz="1800" dirty="0"/>
              <a:t>Based on the data, front-wheel drive exhibited lower annual fuel costs compared to the other options.  </a:t>
            </a:r>
          </a:p>
        </p:txBody>
      </p:sp>
      <p:pic>
        <p:nvPicPr>
          <p:cNvPr id="5" name="Picture 4" descr="Chart, scatter chart&#10;&#10;Description automatically generated">
            <a:extLst>
              <a:ext uri="{FF2B5EF4-FFF2-40B4-BE49-F238E27FC236}">
                <a16:creationId xmlns:a16="http://schemas.microsoft.com/office/drawing/2014/main" id="{C36C8B6B-A2E2-40D8-A60C-E9A470F24A19}"/>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76852" y="2551166"/>
            <a:ext cx="8536206" cy="4306834"/>
          </a:xfrm>
          <a:prstGeom prst="rect">
            <a:avLst/>
          </a:prstGeom>
        </p:spPr>
      </p:pic>
      <p:pic>
        <p:nvPicPr>
          <p:cNvPr id="4" name="Picture 3" descr="Forest road with vanishing point">
            <a:extLst>
              <a:ext uri="{FF2B5EF4-FFF2-40B4-BE49-F238E27FC236}">
                <a16:creationId xmlns:a16="http://schemas.microsoft.com/office/drawing/2014/main" id="{99B2D53A-5FD6-4E16-8D1A-674E3EE3E9B1}"/>
              </a:ext>
            </a:extLst>
          </p:cNvPr>
          <p:cNvPicPr>
            <a:picLocks noChangeAspect="1"/>
          </p:cNvPicPr>
          <p:nvPr/>
        </p:nvPicPr>
        <p:blipFill rotWithShape="1">
          <a:blip r:embed="rId3"/>
          <a:srcRect r="-3" b="21477"/>
          <a:stretch/>
        </p:blipFill>
        <p:spPr>
          <a:xfrm>
            <a:off x="9069355" y="3693023"/>
            <a:ext cx="2666348" cy="1926396"/>
          </a:xfrm>
          <a:prstGeom prst="rect">
            <a:avLst/>
          </a:prstGeom>
        </p:spPr>
      </p:pic>
    </p:spTree>
    <p:extLst>
      <p:ext uri="{BB962C8B-B14F-4D97-AF65-F5344CB8AC3E}">
        <p14:creationId xmlns:p14="http://schemas.microsoft.com/office/powerpoint/2010/main" val="293954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CD504B3E-2155-480C-A1E5-DBFD02C55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1051560" y="586822"/>
            <a:ext cx="3538728" cy="1645920"/>
          </a:xfrm>
        </p:spPr>
        <p:txBody>
          <a:bodyPr vert="horz" lIns="91440" tIns="45720" rIns="91440" bIns="45720" rtlCol="0">
            <a:normAutofit/>
          </a:bodyPr>
          <a:lstStyle/>
          <a:p>
            <a:r>
              <a:rPr lang="en-US" sz="2700"/>
              <a:t>Annual Fuel Cost (Regular, Midgrade, Premium)</a:t>
            </a:r>
          </a:p>
        </p:txBody>
      </p:sp>
      <p:sp>
        <p:nvSpPr>
          <p:cNvPr id="50" name="Rectangle 4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416A0EBA-DBAD-4F91-B44E-806999B2A3A2}"/>
              </a:ext>
            </a:extLst>
          </p:cNvPr>
          <p:cNvSpPr>
            <a:spLocks noGrp="1"/>
          </p:cNvSpPr>
          <p:nvPr>
            <p:ph idx="1"/>
          </p:nvPr>
        </p:nvSpPr>
        <p:spPr>
          <a:xfrm>
            <a:off x="5349240" y="586822"/>
            <a:ext cx="6007608" cy="1645920"/>
          </a:xfrm>
        </p:spPr>
        <p:txBody>
          <a:bodyPr anchor="ctr">
            <a:normAutofit/>
          </a:bodyPr>
          <a:lstStyle/>
          <a:p>
            <a:r>
              <a:rPr lang="en-US" sz="1800" dirty="0"/>
              <a:t>Fuel type was analyzed to see if there were any trends in the different types of gasoline.</a:t>
            </a:r>
          </a:p>
          <a:p>
            <a:r>
              <a:rPr lang="en-US" sz="1800" dirty="0"/>
              <a:t>The data suggests that the regular and premium gasoline costs are quite similar.</a:t>
            </a:r>
          </a:p>
        </p:txBody>
      </p:sp>
      <p:pic>
        <p:nvPicPr>
          <p:cNvPr id="5" name="Picture 4" descr="Chart&#10;&#10;Description automatically generated">
            <a:extLst>
              <a:ext uri="{FF2B5EF4-FFF2-40B4-BE49-F238E27FC236}">
                <a16:creationId xmlns:a16="http://schemas.microsoft.com/office/drawing/2014/main" id="{6F0FD843-2F41-4A2A-93BB-53985CFD985C}"/>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459535" y="2694972"/>
            <a:ext cx="7298325" cy="4082363"/>
          </a:xfrm>
          <a:prstGeom prst="rect">
            <a:avLst/>
          </a:prstGeom>
        </p:spPr>
      </p:pic>
      <p:pic>
        <p:nvPicPr>
          <p:cNvPr id="4" name="Picture 3" descr="Forest road with vanishing point">
            <a:extLst>
              <a:ext uri="{FF2B5EF4-FFF2-40B4-BE49-F238E27FC236}">
                <a16:creationId xmlns:a16="http://schemas.microsoft.com/office/drawing/2014/main" id="{99B2D53A-5FD6-4E16-8D1A-674E3EE3E9B1}"/>
              </a:ext>
            </a:extLst>
          </p:cNvPr>
          <p:cNvPicPr>
            <a:picLocks noChangeAspect="1"/>
          </p:cNvPicPr>
          <p:nvPr/>
        </p:nvPicPr>
        <p:blipFill rotWithShape="1">
          <a:blip r:embed="rId3"/>
          <a:srcRect r="-3" b="21477"/>
          <a:stretch/>
        </p:blipFill>
        <p:spPr>
          <a:xfrm>
            <a:off x="8666479" y="2900680"/>
            <a:ext cx="3390659" cy="2788920"/>
          </a:xfrm>
          <a:prstGeom prst="rect">
            <a:avLst/>
          </a:prstGeom>
        </p:spPr>
      </p:pic>
    </p:spTree>
    <p:extLst>
      <p:ext uri="{BB962C8B-B14F-4D97-AF65-F5344CB8AC3E}">
        <p14:creationId xmlns:p14="http://schemas.microsoft.com/office/powerpoint/2010/main" val="186067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841246" y="978619"/>
            <a:ext cx="5991244" cy="1106424"/>
          </a:xfrm>
        </p:spPr>
        <p:txBody>
          <a:bodyPr>
            <a:normAutofit/>
          </a:bodyPr>
          <a:lstStyle/>
          <a:p>
            <a:r>
              <a:rPr lang="en-US" sz="3200"/>
              <a:t>Final Analysis</a:t>
            </a:r>
          </a:p>
        </p:txBody>
      </p:sp>
      <p:sp>
        <p:nvSpPr>
          <p:cNvPr id="20" name="Rectangle 19">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21">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847C117-911F-45EC-8C89-7837DE77246B}"/>
              </a:ext>
            </a:extLst>
          </p:cNvPr>
          <p:cNvSpPr>
            <a:spLocks noGrp="1"/>
          </p:cNvSpPr>
          <p:nvPr>
            <p:ph idx="1"/>
          </p:nvPr>
        </p:nvSpPr>
        <p:spPr>
          <a:xfrm>
            <a:off x="841248" y="2252870"/>
            <a:ext cx="5993892" cy="3560251"/>
          </a:xfrm>
        </p:spPr>
        <p:txBody>
          <a:bodyPr>
            <a:normAutofit/>
          </a:bodyPr>
          <a:lstStyle/>
          <a:p>
            <a:pPr>
              <a:lnSpc>
                <a:spcPct val="100000"/>
              </a:lnSpc>
            </a:pPr>
            <a:r>
              <a:rPr lang="en-US" sz="1100"/>
              <a:t>Miles per gallon has played a role in decreasing fuel costs each year. Manufacturers are really focusing on raising the mileage to push back on the rising gasoline prices.</a:t>
            </a:r>
          </a:p>
          <a:p>
            <a:pPr>
              <a:lnSpc>
                <a:spcPct val="100000"/>
              </a:lnSpc>
            </a:pPr>
            <a:r>
              <a:rPr lang="en-US" sz="1100"/>
              <a:t>Standard class vehicles do show signed of stronger fuel efficiency than performance class vehicles. The Toyota’s miles per gallon were consistently higher each year than Porsche’s.</a:t>
            </a:r>
          </a:p>
          <a:p>
            <a:pPr>
              <a:lnSpc>
                <a:spcPct val="100000"/>
              </a:lnSpc>
            </a:pPr>
            <a:r>
              <a:rPr lang="en-US" sz="1100"/>
              <a:t>Manual transmission vehicles were typically on par and on occasion lower costing than automatic transmission vehicles. The volume of automatic transmission vehicles vastly outnumber the manual transmission vehicles. </a:t>
            </a:r>
          </a:p>
          <a:p>
            <a:pPr>
              <a:lnSpc>
                <a:spcPct val="100000"/>
              </a:lnSpc>
            </a:pPr>
            <a:r>
              <a:rPr lang="en-US" sz="1100"/>
              <a:t>Front-wheel, rear-wheel, and all-wheel vehicles did show similar fuel costs in 2017 with front-wheel showing the trend of lower costs than the other 2 options.</a:t>
            </a:r>
          </a:p>
          <a:p>
            <a:pPr>
              <a:lnSpc>
                <a:spcPct val="100000"/>
              </a:lnSpc>
            </a:pPr>
            <a:r>
              <a:rPr lang="en-US" sz="1100"/>
              <a:t>Midgrade gasoline did not show a lot of data in 2017, but also didn’t show any type of trend that would lead to a conclusion that it was more cost-effective than the other 2 options. Regular gasoline typically had lower fuel costs, but premium gasoline also showed all their vehicles were not high in price.</a:t>
            </a:r>
          </a:p>
        </p:txBody>
      </p:sp>
      <p:pic>
        <p:nvPicPr>
          <p:cNvPr id="4" name="Picture 3" descr="Forest road with vanishing point">
            <a:extLst>
              <a:ext uri="{FF2B5EF4-FFF2-40B4-BE49-F238E27FC236}">
                <a16:creationId xmlns:a16="http://schemas.microsoft.com/office/drawing/2014/main" id="{99B2D53A-5FD6-4E16-8D1A-674E3EE3E9B1}"/>
              </a:ext>
            </a:extLst>
          </p:cNvPr>
          <p:cNvPicPr>
            <a:picLocks noChangeAspect="1"/>
          </p:cNvPicPr>
          <p:nvPr/>
        </p:nvPicPr>
        <p:blipFill rotWithShape="1">
          <a:blip r:embed="rId2"/>
          <a:srcRect t="11162" b="33961"/>
          <a:stretch/>
        </p:blipFill>
        <p:spPr>
          <a:xfrm>
            <a:off x="7679814" y="2628214"/>
            <a:ext cx="4097657" cy="1500987"/>
          </a:xfrm>
          <a:prstGeom prst="rect">
            <a:avLst/>
          </a:prstGeom>
        </p:spPr>
      </p:pic>
    </p:spTree>
    <p:extLst>
      <p:ext uri="{BB962C8B-B14F-4D97-AF65-F5344CB8AC3E}">
        <p14:creationId xmlns:p14="http://schemas.microsoft.com/office/powerpoint/2010/main" val="58640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Forest road with vanishing point">
            <a:extLst>
              <a:ext uri="{FF2B5EF4-FFF2-40B4-BE49-F238E27FC236}">
                <a16:creationId xmlns:a16="http://schemas.microsoft.com/office/drawing/2014/main" id="{99B2D53A-5FD6-4E16-8D1A-674E3EE3E9B1}"/>
              </a:ext>
            </a:extLst>
          </p:cNvPr>
          <p:cNvPicPr>
            <a:picLocks noGrp="1" noChangeAspect="1"/>
          </p:cNvPicPr>
          <p:nvPr>
            <p:ph idx="1"/>
          </p:nvPr>
        </p:nvPicPr>
        <p:blipFill rotWithShape="1">
          <a:blip r:embed="rId2"/>
          <a:srcRect b="15730"/>
          <a:stretch/>
        </p:blipFill>
        <p:spPr>
          <a:xfrm>
            <a:off x="-3047" y="10"/>
            <a:ext cx="12191999" cy="6857990"/>
          </a:xfrm>
          <a:prstGeom prst="rect">
            <a:avLst/>
          </a:prstGeom>
        </p:spPr>
      </p:pic>
      <p:sp>
        <p:nvSpPr>
          <p:cNvPr id="20" name="Rectangle 19">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1908199" y="2433650"/>
            <a:ext cx="8369505" cy="4135102"/>
          </a:xfrm>
        </p:spPr>
        <p:txBody>
          <a:bodyPr vert="horz" lIns="91440" tIns="45720" rIns="91440" bIns="45720" rtlCol="0" anchor="t">
            <a:normAutofit/>
          </a:bodyPr>
          <a:lstStyle/>
          <a:p>
            <a:r>
              <a:rPr lang="en-US" sz="11500" dirty="0">
                <a:solidFill>
                  <a:schemeClr val="bg1"/>
                </a:solidFill>
              </a:rPr>
              <a:t>Questions?</a:t>
            </a:r>
          </a:p>
        </p:txBody>
      </p:sp>
      <p:sp>
        <p:nvSpPr>
          <p:cNvPr id="22" name="Rectangle 21">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683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Forest road with vanishing point">
            <a:extLst>
              <a:ext uri="{FF2B5EF4-FFF2-40B4-BE49-F238E27FC236}">
                <a16:creationId xmlns:a16="http://schemas.microsoft.com/office/drawing/2014/main" id="{4C78A992-74F6-4209-AF2D-51DC04B21F31}"/>
              </a:ext>
            </a:extLst>
          </p:cNvPr>
          <p:cNvPicPr>
            <a:picLocks noChangeAspect="1"/>
          </p:cNvPicPr>
          <p:nvPr/>
        </p:nvPicPr>
        <p:blipFill rotWithShape="1">
          <a:blip r:embed="rId2">
            <a:alphaModFix amt="4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CFA6F2C1-DFCC-4042-A7EA-19DA2B6B7CC5}"/>
              </a:ext>
            </a:extLst>
          </p:cNvPr>
          <p:cNvSpPr>
            <a:spLocks noGrp="1"/>
          </p:cNvSpPr>
          <p:nvPr>
            <p:ph type="title"/>
          </p:nvPr>
        </p:nvSpPr>
        <p:spPr>
          <a:xfrm>
            <a:off x="841249" y="941832"/>
            <a:ext cx="10506456" cy="2057400"/>
          </a:xfrm>
        </p:spPr>
        <p:txBody>
          <a:bodyPr anchor="b">
            <a:normAutofit/>
          </a:bodyPr>
          <a:lstStyle/>
          <a:p>
            <a:r>
              <a:rPr lang="en-US" sz="5000" dirty="0"/>
              <a:t>Data Review</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1744B102-5AA5-437B-82ED-884D82C43392}"/>
              </a:ext>
            </a:extLst>
          </p:cNvPr>
          <p:cNvSpPr>
            <a:spLocks noGrp="1"/>
          </p:cNvSpPr>
          <p:nvPr>
            <p:ph idx="1"/>
          </p:nvPr>
        </p:nvSpPr>
        <p:spPr>
          <a:xfrm>
            <a:off x="841248" y="3502152"/>
            <a:ext cx="10506456" cy="2670048"/>
          </a:xfrm>
        </p:spPr>
        <p:txBody>
          <a:bodyPr>
            <a:normAutofit/>
          </a:bodyPr>
          <a:lstStyle/>
          <a:p>
            <a:r>
              <a:rPr lang="en-US" sz="2000" dirty="0"/>
              <a:t>The analysis began with trying to determine the relevance of midgrade fuel.</a:t>
            </a:r>
          </a:p>
          <a:p>
            <a:r>
              <a:rPr lang="en-US" sz="2000" dirty="0"/>
              <a:t>A fuel economy dataset from the EPA led us to additional factors which could affect fuel cost.</a:t>
            </a:r>
          </a:p>
          <a:p>
            <a:r>
              <a:rPr lang="en-US" sz="2000" dirty="0"/>
              <a:t>Fuel economy dataset from EPA: https://www.kaggle.com/epa/fuel-economy</a:t>
            </a:r>
          </a:p>
          <a:p>
            <a:endParaRPr lang="en-US" sz="2000" dirty="0"/>
          </a:p>
        </p:txBody>
      </p:sp>
    </p:spTree>
    <p:extLst>
      <p:ext uri="{BB962C8B-B14F-4D97-AF65-F5344CB8AC3E}">
        <p14:creationId xmlns:p14="http://schemas.microsoft.com/office/powerpoint/2010/main" val="183651399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rest road with vanishing point">
            <a:extLst>
              <a:ext uri="{FF2B5EF4-FFF2-40B4-BE49-F238E27FC236}">
                <a16:creationId xmlns:a16="http://schemas.microsoft.com/office/drawing/2014/main" id="{99B2D53A-5FD6-4E16-8D1A-674E3EE3E9B1}"/>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841249" y="941832"/>
            <a:ext cx="10506456" cy="1010461"/>
          </a:xfrm>
        </p:spPr>
        <p:txBody>
          <a:bodyPr anchor="b">
            <a:normAutofit/>
          </a:bodyPr>
          <a:lstStyle/>
          <a:p>
            <a:r>
              <a:rPr lang="en-US" sz="5000" dirty="0"/>
              <a:t>Questions</a:t>
            </a:r>
          </a:p>
        </p:txBody>
      </p:sp>
      <p:sp>
        <p:nvSpPr>
          <p:cNvPr id="36" name="Rectangle 3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0" name="Content Placeholder 2">
            <a:extLst>
              <a:ext uri="{FF2B5EF4-FFF2-40B4-BE49-F238E27FC236}">
                <a16:creationId xmlns:a16="http://schemas.microsoft.com/office/drawing/2014/main" id="{53EEDBA8-229A-4FE9-9B23-2C0BD1D4B809}"/>
              </a:ext>
            </a:extLst>
          </p:cNvPr>
          <p:cNvGraphicFramePr>
            <a:graphicFrameLocks noGrp="1"/>
          </p:cNvGraphicFramePr>
          <p:nvPr>
            <p:ph idx="1"/>
            <p:extLst>
              <p:ext uri="{D42A27DB-BD31-4B8C-83A1-F6EECF244321}">
                <p14:modId xmlns:p14="http://schemas.microsoft.com/office/powerpoint/2010/main" val="2429201271"/>
              </p:ext>
            </p:extLst>
          </p:nvPr>
        </p:nvGraphicFramePr>
        <p:xfrm>
          <a:off x="841248" y="1952293"/>
          <a:ext cx="10506456" cy="42199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179778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CD504B3E-2155-480C-A1E5-DBFD02C55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Rectangle 5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1051560" y="586822"/>
            <a:ext cx="3538728" cy="1645920"/>
          </a:xfrm>
        </p:spPr>
        <p:txBody>
          <a:bodyPr vert="horz" lIns="91440" tIns="45720" rIns="91440" bIns="45720" rtlCol="0">
            <a:normAutofit/>
          </a:bodyPr>
          <a:lstStyle/>
          <a:p>
            <a:r>
              <a:rPr lang="en-US" sz="3200"/>
              <a:t>Average Annual Fuel Cost (All Vehicles)</a:t>
            </a:r>
          </a:p>
        </p:txBody>
      </p:sp>
      <p:sp>
        <p:nvSpPr>
          <p:cNvPr id="57" name="Rectangle 5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Content Placeholder 40">
            <a:extLst>
              <a:ext uri="{FF2B5EF4-FFF2-40B4-BE49-F238E27FC236}">
                <a16:creationId xmlns:a16="http://schemas.microsoft.com/office/drawing/2014/main" id="{5694526A-AFD0-47F4-8C51-1787BD2ECA45}"/>
              </a:ext>
            </a:extLst>
          </p:cNvPr>
          <p:cNvSpPr>
            <a:spLocks noGrp="1"/>
          </p:cNvSpPr>
          <p:nvPr>
            <p:ph idx="1"/>
          </p:nvPr>
        </p:nvSpPr>
        <p:spPr>
          <a:xfrm>
            <a:off x="5349240" y="586822"/>
            <a:ext cx="6007608" cy="1645920"/>
          </a:xfrm>
        </p:spPr>
        <p:txBody>
          <a:bodyPr anchor="ctr">
            <a:normAutofit fontScale="92500"/>
          </a:bodyPr>
          <a:lstStyle/>
          <a:p>
            <a:r>
              <a:rPr lang="en-US" sz="1800" dirty="0"/>
              <a:t>We looked at annual fuel prices from 1984-2017. Based on the annual process that were used in comparison, it was found that fuel prices were steadily rising and falling between $1900 and $2100 until 2010 when it began trending down to below $1750.</a:t>
            </a:r>
          </a:p>
        </p:txBody>
      </p:sp>
      <p:pic>
        <p:nvPicPr>
          <p:cNvPr id="4" name="Picture 3" descr="Forest road with vanishing point">
            <a:extLst>
              <a:ext uri="{FF2B5EF4-FFF2-40B4-BE49-F238E27FC236}">
                <a16:creationId xmlns:a16="http://schemas.microsoft.com/office/drawing/2014/main" id="{99B2D53A-5FD6-4E16-8D1A-674E3EE3E9B1}"/>
              </a:ext>
            </a:extLst>
          </p:cNvPr>
          <p:cNvPicPr>
            <a:picLocks noChangeAspect="1"/>
          </p:cNvPicPr>
          <p:nvPr/>
        </p:nvPicPr>
        <p:blipFill rotWithShape="1">
          <a:blip r:embed="rId2"/>
          <a:srcRect l="1128" r="15975" b="-1"/>
          <a:stretch/>
        </p:blipFill>
        <p:spPr>
          <a:xfrm>
            <a:off x="557789" y="2734056"/>
            <a:ext cx="4326599" cy="3483864"/>
          </a:xfrm>
          <a:prstGeom prst="rect">
            <a:avLst/>
          </a:prstGeom>
        </p:spPr>
      </p:pic>
      <p:pic>
        <p:nvPicPr>
          <p:cNvPr id="8" name="Content Placeholder 7" descr="Chart, line chart&#10;&#10;Description automatically generated">
            <a:extLst>
              <a:ext uri="{FF2B5EF4-FFF2-40B4-BE49-F238E27FC236}">
                <a16:creationId xmlns:a16="http://schemas.microsoft.com/office/drawing/2014/main" id="{8B720338-B460-4F87-BAA9-6BC1EA43D9BA}"/>
              </a:ext>
            </a:extLst>
          </p:cNvPr>
          <p:cNvPicPr>
            <a:picLocks noChangeAspect="1"/>
          </p:cNvPicPr>
          <p:nvPr/>
        </p:nvPicPr>
        <p:blipFill rotWithShape="1">
          <a:blip r:embed="rId3">
            <a:extLst>
              <a:ext uri="{28A0092B-C50C-407E-A947-70E740481C1C}">
                <a14:useLocalDpi xmlns:a14="http://schemas.microsoft.com/office/drawing/2010/main" val="0"/>
              </a:ext>
            </a:extLst>
          </a:blip>
          <a:stretch/>
        </p:blipFill>
        <p:spPr>
          <a:xfrm>
            <a:off x="5349240" y="2339664"/>
            <a:ext cx="6659150" cy="4439434"/>
          </a:xfrm>
          <a:prstGeom prst="rect">
            <a:avLst/>
          </a:prstGeom>
        </p:spPr>
      </p:pic>
    </p:spTree>
    <p:extLst>
      <p:ext uri="{BB962C8B-B14F-4D97-AF65-F5344CB8AC3E}">
        <p14:creationId xmlns:p14="http://schemas.microsoft.com/office/powerpoint/2010/main" val="195264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DB90EDA9-2517-46EC-B6D4-3918D04786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269776" y="430244"/>
            <a:ext cx="6272784" cy="1536192"/>
          </a:xfrm>
        </p:spPr>
        <p:txBody>
          <a:bodyPr vert="horz" lIns="91440" tIns="45720" rIns="91440" bIns="45720" rtlCol="0" anchor="b">
            <a:normAutofit/>
          </a:bodyPr>
          <a:lstStyle/>
          <a:p>
            <a:r>
              <a:rPr lang="en-US" dirty="0"/>
              <a:t>Average Annual Miles Per Gallon (All Vehicles)</a:t>
            </a:r>
          </a:p>
        </p:txBody>
      </p:sp>
      <p:sp>
        <p:nvSpPr>
          <p:cNvPr id="84" name="Rectangle 83">
            <a:extLst>
              <a:ext uri="{FF2B5EF4-FFF2-40B4-BE49-F238E27FC236}">
                <a16:creationId xmlns:a16="http://schemas.microsoft.com/office/drawing/2014/main" id="{D449B1F2-532C-44C7-8AC7-28EA15EE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039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Chart, line chart&#10;&#10;Description automatically generated">
            <a:extLst>
              <a:ext uri="{FF2B5EF4-FFF2-40B4-BE49-F238E27FC236}">
                <a16:creationId xmlns:a16="http://schemas.microsoft.com/office/drawing/2014/main" id="{B1DC089D-EE86-4BFB-91EF-381AD5E7D676}"/>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6542560" y="-189009"/>
            <a:ext cx="6139773" cy="4093182"/>
          </a:xfrm>
          <a:prstGeom prst="rect">
            <a:avLst/>
          </a:prstGeom>
        </p:spPr>
      </p:pic>
      <p:sp>
        <p:nvSpPr>
          <p:cNvPr id="86" name="Rectangle 85">
            <a:extLst>
              <a:ext uri="{FF2B5EF4-FFF2-40B4-BE49-F238E27FC236}">
                <a16:creationId xmlns:a16="http://schemas.microsoft.com/office/drawing/2014/main" id="{EE7D3784-5CF9-4282-9B1C-52395785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847C117-911F-45EC-8C89-7837DE77246B}"/>
              </a:ext>
            </a:extLst>
          </p:cNvPr>
          <p:cNvSpPr>
            <a:spLocks noGrp="1"/>
          </p:cNvSpPr>
          <p:nvPr>
            <p:ph idx="1"/>
          </p:nvPr>
        </p:nvSpPr>
        <p:spPr>
          <a:xfrm>
            <a:off x="612648" y="3355848"/>
            <a:ext cx="6272784" cy="2825496"/>
          </a:xfrm>
        </p:spPr>
        <p:txBody>
          <a:bodyPr vert="horz" lIns="91440" tIns="45720" rIns="91440" bIns="45720" rtlCol="0">
            <a:normAutofit/>
          </a:bodyPr>
          <a:lstStyle/>
          <a:p>
            <a:pPr marL="0" indent="0">
              <a:buNone/>
            </a:pPr>
            <a:r>
              <a:rPr lang="en-US" sz="1800" dirty="0"/>
              <a:t>The average miles per gallon (mpg) for the year was calculated from 1984-2017. There is a steady line from 19 to 20 mpg all the way until 2010 where mpg begins to break the 20 mpg threshold and goes as high as 25 mpg. This shows that vehicles were becoming more fuel efficient due to technological advances as well as a response to rising fuel costs. </a:t>
            </a:r>
          </a:p>
        </p:txBody>
      </p:sp>
      <p:pic>
        <p:nvPicPr>
          <p:cNvPr id="4" name="Picture 3" descr="Forest road with vanishing point">
            <a:extLst>
              <a:ext uri="{FF2B5EF4-FFF2-40B4-BE49-F238E27FC236}">
                <a16:creationId xmlns:a16="http://schemas.microsoft.com/office/drawing/2014/main" id="{99B2D53A-5FD6-4E16-8D1A-674E3EE3E9B1}"/>
              </a:ext>
            </a:extLst>
          </p:cNvPr>
          <p:cNvPicPr>
            <a:picLocks noChangeAspect="1"/>
          </p:cNvPicPr>
          <p:nvPr/>
        </p:nvPicPr>
        <p:blipFill rotWithShape="1">
          <a:blip r:embed="rId3"/>
          <a:srcRect l="1747" r="16598" b="3"/>
          <a:stretch/>
        </p:blipFill>
        <p:spPr>
          <a:xfrm>
            <a:off x="7866099" y="3884430"/>
            <a:ext cx="3637643" cy="2973570"/>
          </a:xfrm>
          <a:prstGeom prst="rect">
            <a:avLst/>
          </a:prstGeom>
        </p:spPr>
      </p:pic>
    </p:spTree>
    <p:extLst>
      <p:ext uri="{BB962C8B-B14F-4D97-AF65-F5344CB8AC3E}">
        <p14:creationId xmlns:p14="http://schemas.microsoft.com/office/powerpoint/2010/main" val="104276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3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4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3" name="Rectangle 43">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4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300"/>
              <a:t>Average Annual Fuel Cost (Toyota, Porsche)</a:t>
            </a:r>
          </a:p>
        </p:txBody>
      </p:sp>
      <p:sp>
        <p:nvSpPr>
          <p:cNvPr id="3" name="Content Placeholder 2">
            <a:extLst>
              <a:ext uri="{FF2B5EF4-FFF2-40B4-BE49-F238E27FC236}">
                <a16:creationId xmlns:a16="http://schemas.microsoft.com/office/drawing/2014/main" id="{0847C117-911F-45EC-8C89-7837DE77246B}"/>
              </a:ext>
            </a:extLst>
          </p:cNvPr>
          <p:cNvSpPr>
            <a:spLocks noGrp="1"/>
          </p:cNvSpPr>
          <p:nvPr>
            <p:ph idx="1"/>
          </p:nvPr>
        </p:nvSpPr>
        <p:spPr>
          <a:xfrm>
            <a:off x="6382512" y="498698"/>
            <a:ext cx="4940808" cy="1185353"/>
          </a:xfrm>
        </p:spPr>
        <p:txBody>
          <a:bodyPr vert="horz" lIns="91440" tIns="45720" rIns="91440" bIns="45720" rtlCol="0" anchor="ctr">
            <a:normAutofit fontScale="77500" lnSpcReduction="20000"/>
          </a:bodyPr>
          <a:lstStyle/>
          <a:p>
            <a:pPr marL="0" indent="0">
              <a:buNone/>
            </a:pPr>
            <a:r>
              <a:rPr lang="en-US" dirty="0"/>
              <a:t>Data was pulled from 2 different class vehicles in order to see if there was any consistency in fuel costs, which were Porsche and Toyota.</a:t>
            </a:r>
          </a:p>
        </p:txBody>
      </p:sp>
      <p:sp>
        <p:nvSpPr>
          <p:cNvPr id="55" name="Rectangle 4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Forest road with vanishing point">
            <a:extLst>
              <a:ext uri="{FF2B5EF4-FFF2-40B4-BE49-F238E27FC236}">
                <a16:creationId xmlns:a16="http://schemas.microsoft.com/office/drawing/2014/main" id="{99B2D53A-5FD6-4E16-8D1A-674E3EE3E9B1}"/>
              </a:ext>
            </a:extLst>
          </p:cNvPr>
          <p:cNvPicPr>
            <a:picLocks noChangeAspect="1"/>
          </p:cNvPicPr>
          <p:nvPr/>
        </p:nvPicPr>
        <p:blipFill rotWithShape="1">
          <a:blip r:embed="rId2"/>
          <a:srcRect r="8895" b="2"/>
          <a:stretch/>
        </p:blipFill>
        <p:spPr>
          <a:xfrm>
            <a:off x="185265" y="2743199"/>
            <a:ext cx="4347332" cy="3185101"/>
          </a:xfrm>
          <a:prstGeom prst="rect">
            <a:avLst/>
          </a:prstGeom>
        </p:spPr>
      </p:pic>
      <p:pic>
        <p:nvPicPr>
          <p:cNvPr id="6" name="Picture 5" descr="Chart, line chart&#10;&#10;Description automatically generated">
            <a:extLst>
              <a:ext uri="{FF2B5EF4-FFF2-40B4-BE49-F238E27FC236}">
                <a16:creationId xmlns:a16="http://schemas.microsoft.com/office/drawing/2014/main" id="{A7674F37-C7ED-4DB6-B2DC-B38FA76AB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7862" y="1978724"/>
            <a:ext cx="7935264" cy="4898589"/>
          </a:xfrm>
          <a:prstGeom prst="rect">
            <a:avLst/>
          </a:prstGeom>
        </p:spPr>
      </p:pic>
    </p:spTree>
    <p:extLst>
      <p:ext uri="{BB962C8B-B14F-4D97-AF65-F5344CB8AC3E}">
        <p14:creationId xmlns:p14="http://schemas.microsoft.com/office/powerpoint/2010/main" val="40559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39">
            <a:extLst>
              <a:ext uri="{FF2B5EF4-FFF2-40B4-BE49-F238E27FC236}">
                <a16:creationId xmlns:a16="http://schemas.microsoft.com/office/drawing/2014/main" id="{F4F2FC05-7D27-410F-BDA9-ADF483136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41">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5457817"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838198" y="978408"/>
            <a:ext cx="4607052" cy="1106424"/>
          </a:xfrm>
        </p:spPr>
        <p:txBody>
          <a:bodyPr vert="horz" lIns="91440" tIns="45720" rIns="91440" bIns="45720" rtlCol="0">
            <a:normAutofit/>
          </a:bodyPr>
          <a:lstStyle/>
          <a:p>
            <a:r>
              <a:rPr lang="en-US" sz="2900"/>
              <a:t>Average Annual MPG (Toyota, Porsche)</a:t>
            </a:r>
          </a:p>
        </p:txBody>
      </p:sp>
      <p:sp>
        <p:nvSpPr>
          <p:cNvPr id="52" name="Rectangle 43">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ectangle 45">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4446484"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847C117-911F-45EC-8C89-7837DE77246B}"/>
              </a:ext>
            </a:extLst>
          </p:cNvPr>
          <p:cNvSpPr>
            <a:spLocks noGrp="1"/>
          </p:cNvSpPr>
          <p:nvPr>
            <p:ph idx="1"/>
          </p:nvPr>
        </p:nvSpPr>
        <p:spPr>
          <a:xfrm>
            <a:off x="841246" y="2368296"/>
            <a:ext cx="4607052" cy="3502152"/>
          </a:xfrm>
        </p:spPr>
        <p:txBody>
          <a:bodyPr vert="horz" lIns="91440" tIns="45720" rIns="91440" bIns="45720" rtlCol="0">
            <a:normAutofit/>
          </a:bodyPr>
          <a:lstStyle/>
          <a:p>
            <a:pPr marL="0" indent="0">
              <a:buNone/>
            </a:pPr>
            <a:r>
              <a:rPr lang="en-US" sz="1800" dirty="0"/>
              <a:t>The MPG was also calculated between the 2 vehicle classes to see if there was any differences between performance and standard class vehicles. MPG started to trend downwards in the 1990’s and then rose up after 2010.</a:t>
            </a:r>
          </a:p>
        </p:txBody>
      </p:sp>
      <p:pic>
        <p:nvPicPr>
          <p:cNvPr id="4" name="Picture 3" descr="Forest road with vanishing point">
            <a:extLst>
              <a:ext uri="{FF2B5EF4-FFF2-40B4-BE49-F238E27FC236}">
                <a16:creationId xmlns:a16="http://schemas.microsoft.com/office/drawing/2014/main" id="{99B2D53A-5FD6-4E16-8D1A-674E3EE3E9B1}"/>
              </a:ext>
            </a:extLst>
          </p:cNvPr>
          <p:cNvPicPr>
            <a:picLocks noChangeAspect="1"/>
          </p:cNvPicPr>
          <p:nvPr/>
        </p:nvPicPr>
        <p:blipFill rotWithShape="1">
          <a:blip r:embed="rId2"/>
          <a:srcRect r="3" b="8390"/>
          <a:stretch/>
        </p:blipFill>
        <p:spPr>
          <a:xfrm>
            <a:off x="7095193" y="-26778"/>
            <a:ext cx="3916610" cy="2395074"/>
          </a:xfrm>
          <a:prstGeom prst="rect">
            <a:avLst/>
          </a:prstGeom>
        </p:spPr>
      </p:pic>
      <p:pic>
        <p:nvPicPr>
          <p:cNvPr id="7" name="Picture 6" descr="Chart, line chart&#10;&#10;Description automatically generated">
            <a:extLst>
              <a:ext uri="{FF2B5EF4-FFF2-40B4-BE49-F238E27FC236}">
                <a16:creationId xmlns:a16="http://schemas.microsoft.com/office/drawing/2014/main" id="{BEA5335B-3FFB-4D99-8A36-A5C24991F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769" y="2289397"/>
            <a:ext cx="6852904" cy="4568603"/>
          </a:xfrm>
          <a:prstGeom prst="rect">
            <a:avLst/>
          </a:prstGeom>
        </p:spPr>
      </p:pic>
    </p:spTree>
    <p:extLst>
      <p:ext uri="{BB962C8B-B14F-4D97-AF65-F5344CB8AC3E}">
        <p14:creationId xmlns:p14="http://schemas.microsoft.com/office/powerpoint/2010/main" val="153235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49B9E8A9-352D-4DCB-9485-C777000D4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612648" y="1078992"/>
            <a:ext cx="6272784" cy="1536192"/>
          </a:xfrm>
        </p:spPr>
        <p:txBody>
          <a:bodyPr vert="horz" lIns="91440" tIns="45720" rIns="91440" bIns="45720" rtlCol="0" anchor="b">
            <a:normAutofit/>
          </a:bodyPr>
          <a:lstStyle/>
          <a:p>
            <a:r>
              <a:rPr lang="en-US" sz="5200"/>
              <a:t>Annual Fuel Cost (Automatic)</a:t>
            </a:r>
          </a:p>
        </p:txBody>
      </p:sp>
      <p:sp>
        <p:nvSpPr>
          <p:cNvPr id="48" name="Rectangle 47">
            <a:extLst>
              <a:ext uri="{FF2B5EF4-FFF2-40B4-BE49-F238E27FC236}">
                <a16:creationId xmlns:a16="http://schemas.microsoft.com/office/drawing/2014/main" id="{C2A9B0E5-C2C1-4B85-99A9-117A659D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3A8AEACA-9535-4BE8-A91B-8BE82BA54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Forest road with vanishing point">
            <a:extLst>
              <a:ext uri="{FF2B5EF4-FFF2-40B4-BE49-F238E27FC236}">
                <a16:creationId xmlns:a16="http://schemas.microsoft.com/office/drawing/2014/main" id="{99B2D53A-5FD6-4E16-8D1A-674E3EE3E9B1}"/>
              </a:ext>
            </a:extLst>
          </p:cNvPr>
          <p:cNvPicPr>
            <a:picLocks noChangeAspect="1"/>
          </p:cNvPicPr>
          <p:nvPr/>
        </p:nvPicPr>
        <p:blipFill rotWithShape="1">
          <a:blip r:embed="rId2"/>
          <a:srcRect l="390" r="15237" b="-1"/>
          <a:stretch/>
        </p:blipFill>
        <p:spPr>
          <a:xfrm>
            <a:off x="7940454" y="145262"/>
            <a:ext cx="2814556" cy="2092894"/>
          </a:xfrm>
          <a:prstGeom prst="rect">
            <a:avLst/>
          </a:prstGeom>
        </p:spPr>
      </p:pic>
      <p:sp>
        <p:nvSpPr>
          <p:cNvPr id="8" name="Content Placeholder 7">
            <a:extLst>
              <a:ext uri="{FF2B5EF4-FFF2-40B4-BE49-F238E27FC236}">
                <a16:creationId xmlns:a16="http://schemas.microsoft.com/office/drawing/2014/main" id="{24BE6279-F7A7-41E8-AB3C-9A9C68096DD7}"/>
              </a:ext>
            </a:extLst>
          </p:cNvPr>
          <p:cNvSpPr>
            <a:spLocks noGrp="1"/>
          </p:cNvSpPr>
          <p:nvPr>
            <p:ph idx="1"/>
          </p:nvPr>
        </p:nvSpPr>
        <p:spPr>
          <a:xfrm>
            <a:off x="612648" y="3355848"/>
            <a:ext cx="6272784" cy="2825496"/>
          </a:xfrm>
        </p:spPr>
        <p:txBody>
          <a:bodyPr>
            <a:normAutofit/>
          </a:bodyPr>
          <a:lstStyle/>
          <a:p>
            <a:r>
              <a:rPr lang="en-US" sz="1800" dirty="0"/>
              <a:t>This is the annual fuel cost found in automatic transmission vehicles. There were a few outliers, but the majority of the data is showing that most of the prices sit before $2500.</a:t>
            </a:r>
          </a:p>
          <a:p>
            <a:r>
              <a:rPr lang="en-US" sz="1800" dirty="0"/>
              <a:t>The average fuel cost for is $1753.01.</a:t>
            </a:r>
          </a:p>
        </p:txBody>
      </p:sp>
      <p:pic>
        <p:nvPicPr>
          <p:cNvPr id="5" name="Picture 4" descr="A picture containing text&#10;&#10;Description automatically generated">
            <a:extLst>
              <a:ext uri="{FF2B5EF4-FFF2-40B4-BE49-F238E27FC236}">
                <a16:creationId xmlns:a16="http://schemas.microsoft.com/office/drawing/2014/main" id="{477EA574-1FE8-416A-AE91-52E51F54F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983" y="2383418"/>
            <a:ext cx="6699640" cy="4466427"/>
          </a:xfrm>
          <a:prstGeom prst="rect">
            <a:avLst/>
          </a:prstGeom>
        </p:spPr>
      </p:pic>
    </p:spTree>
    <p:extLst>
      <p:ext uri="{BB962C8B-B14F-4D97-AF65-F5344CB8AC3E}">
        <p14:creationId xmlns:p14="http://schemas.microsoft.com/office/powerpoint/2010/main" val="374597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60">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9" name="Freeform: Shape 62">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0" name="Freeform: Shape 64">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438913" y="859536"/>
            <a:ext cx="4832802" cy="1170432"/>
          </a:xfrm>
        </p:spPr>
        <p:txBody>
          <a:bodyPr vert="horz" lIns="91440" tIns="45720" rIns="91440" bIns="45720" rtlCol="0" anchor="b">
            <a:normAutofit/>
          </a:bodyPr>
          <a:lstStyle/>
          <a:p>
            <a:r>
              <a:rPr lang="en-US" sz="3400"/>
              <a:t>Annual Fuel Cost (Manual)</a:t>
            </a:r>
          </a:p>
        </p:txBody>
      </p:sp>
      <p:sp>
        <p:nvSpPr>
          <p:cNvPr id="91" name="Rectangle 66">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6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Content Placeholder 57">
            <a:extLst>
              <a:ext uri="{FF2B5EF4-FFF2-40B4-BE49-F238E27FC236}">
                <a16:creationId xmlns:a16="http://schemas.microsoft.com/office/drawing/2014/main" id="{293942A5-E7EE-474D-9187-43957FA19397}"/>
              </a:ext>
            </a:extLst>
          </p:cNvPr>
          <p:cNvSpPr>
            <a:spLocks noGrp="1"/>
          </p:cNvSpPr>
          <p:nvPr>
            <p:ph idx="1"/>
          </p:nvPr>
        </p:nvSpPr>
        <p:spPr>
          <a:xfrm>
            <a:off x="438912" y="2512611"/>
            <a:ext cx="4832803" cy="3664351"/>
          </a:xfrm>
        </p:spPr>
        <p:txBody>
          <a:bodyPr>
            <a:normAutofit/>
          </a:bodyPr>
          <a:lstStyle/>
          <a:p>
            <a:r>
              <a:rPr lang="en-US" sz="1800" dirty="0"/>
              <a:t>The data for manual transmission vehicles is not as frequent, possibly due to the decline of manual transmission vehicles in the market.</a:t>
            </a:r>
          </a:p>
          <a:p>
            <a:r>
              <a:rPr lang="en-US" sz="1800" dirty="0"/>
              <a:t>The average fuel cost is $1634.97.</a:t>
            </a:r>
          </a:p>
        </p:txBody>
      </p:sp>
      <p:pic>
        <p:nvPicPr>
          <p:cNvPr id="4" name="Picture 3" descr="Forest road with vanishing point">
            <a:extLst>
              <a:ext uri="{FF2B5EF4-FFF2-40B4-BE49-F238E27FC236}">
                <a16:creationId xmlns:a16="http://schemas.microsoft.com/office/drawing/2014/main" id="{99B2D53A-5FD6-4E16-8D1A-674E3EE3E9B1}"/>
              </a:ext>
            </a:extLst>
          </p:cNvPr>
          <p:cNvPicPr>
            <a:picLocks noChangeAspect="1"/>
          </p:cNvPicPr>
          <p:nvPr/>
        </p:nvPicPr>
        <p:blipFill rotWithShape="1">
          <a:blip r:embed="rId2"/>
          <a:srcRect l="390" r="15237" b="-1"/>
          <a:stretch/>
        </p:blipFill>
        <p:spPr>
          <a:xfrm>
            <a:off x="7729429" y="0"/>
            <a:ext cx="2920580" cy="2310581"/>
          </a:xfrm>
          <a:prstGeom prst="rect">
            <a:avLst/>
          </a:prstGeom>
        </p:spPr>
      </p:pic>
      <p:pic>
        <p:nvPicPr>
          <p:cNvPr id="5" name="Picture 4" descr="Chart, scatter chart&#10;&#10;Description automatically generated">
            <a:extLst>
              <a:ext uri="{FF2B5EF4-FFF2-40B4-BE49-F238E27FC236}">
                <a16:creationId xmlns:a16="http://schemas.microsoft.com/office/drawing/2014/main" id="{1DAD1F49-03D9-4D17-91DB-A89769415C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8484" y="2177771"/>
            <a:ext cx="7020343" cy="4680229"/>
          </a:xfrm>
          <a:prstGeom prst="rect">
            <a:avLst/>
          </a:prstGeom>
        </p:spPr>
      </p:pic>
    </p:spTree>
    <p:extLst>
      <p:ext uri="{BB962C8B-B14F-4D97-AF65-F5344CB8AC3E}">
        <p14:creationId xmlns:p14="http://schemas.microsoft.com/office/powerpoint/2010/main" val="4210199308"/>
      </p:ext>
    </p:extLst>
  </p:cSld>
  <p:clrMapOvr>
    <a:masterClrMapping/>
  </p:clrMapOvr>
</p:sld>
</file>

<file path=ppt/theme/theme1.xml><?xml version="1.0" encoding="utf-8"?>
<a:theme xmlns:a="http://schemas.openxmlformats.org/drawingml/2006/main" name="AccentBoxVTI">
  <a:themeElements>
    <a:clrScheme name="AnalogousFromLightSeed_2SEEDS">
      <a:dk1>
        <a:srgbClr val="000000"/>
      </a:dk1>
      <a:lt1>
        <a:srgbClr val="FFFFFF"/>
      </a:lt1>
      <a:dk2>
        <a:srgbClr val="293B21"/>
      </a:dk2>
      <a:lt2>
        <a:srgbClr val="E7E8E2"/>
      </a:lt2>
      <a:accent1>
        <a:srgbClr val="867FBA"/>
      </a:accent1>
      <a:accent2>
        <a:srgbClr val="96A4C6"/>
      </a:accent2>
      <a:accent3>
        <a:srgbClr val="B096C6"/>
      </a:accent3>
      <a:accent4>
        <a:srgbClr val="BAA07F"/>
      </a:accent4>
      <a:accent5>
        <a:srgbClr val="A6A57E"/>
      </a:accent5>
      <a:accent6>
        <a:srgbClr val="96AB75"/>
      </a:accent6>
      <a:hlink>
        <a:srgbClr val="808751"/>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1589</TotalTime>
  <Words>766</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Neue Haas Grotesk Text Pro</vt:lpstr>
      <vt:lpstr>AccentBoxVTI</vt:lpstr>
      <vt:lpstr>Fuel Cost Analysis</vt:lpstr>
      <vt:lpstr>Data Review</vt:lpstr>
      <vt:lpstr>Questions</vt:lpstr>
      <vt:lpstr>Average Annual Fuel Cost (All Vehicles)</vt:lpstr>
      <vt:lpstr>Average Annual Miles Per Gallon (All Vehicles)</vt:lpstr>
      <vt:lpstr>Average Annual Fuel Cost (Toyota, Porsche)</vt:lpstr>
      <vt:lpstr>Average Annual MPG (Toyota, Porsche)</vt:lpstr>
      <vt:lpstr>Annual Fuel Cost (Automatic)</vt:lpstr>
      <vt:lpstr>Annual Fuel Cost (Manual)</vt:lpstr>
      <vt:lpstr>Annual Fuel Cost (Automatic vs Manual)</vt:lpstr>
      <vt:lpstr>Annual Fuel Cost (Front Wheel, All Wheel, Rear Wheel)</vt:lpstr>
      <vt:lpstr>Annual Fuel Cost (Regular, Midgrade, Premium)</vt:lpstr>
      <vt:lpstr>Final Analysis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Cost Analysis</dc:title>
  <dc:creator>Gerald Watts</dc:creator>
  <cp:lastModifiedBy>Gerald Watts</cp:lastModifiedBy>
  <cp:revision>26</cp:revision>
  <dcterms:created xsi:type="dcterms:W3CDTF">2021-02-24T02:00:07Z</dcterms:created>
  <dcterms:modified xsi:type="dcterms:W3CDTF">2021-02-25T06:22:14Z</dcterms:modified>
</cp:coreProperties>
</file>