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6" r:id="rId20"/>
    <p:sldId id="277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B9B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919" autoAdjust="0"/>
  </p:normalViewPr>
  <p:slideViewPr>
    <p:cSldViewPr snapToGrid="0">
      <p:cViewPr varScale="1">
        <p:scale>
          <a:sx n="34" d="100"/>
          <a:sy n="34" d="100"/>
        </p:scale>
        <p:origin x="52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C963E-3786-4A77-8ADF-E28F08CDA060}" type="datetimeFigureOut">
              <a:rPr lang="en-ID" smtClean="0"/>
              <a:t>06/12/2019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54519-2EFA-4CAC-965E-629142C184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686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O2: Telefonica O2</a:t>
            </a:r>
          </a:p>
          <a:p>
            <a:r>
              <a:rPr lang="en-US" dirty="0"/>
              <a:t>KB: </a:t>
            </a:r>
            <a:r>
              <a:rPr lang="en-US" dirty="0" err="1"/>
              <a:t>Komercni</a:t>
            </a:r>
            <a:r>
              <a:rPr lang="en-US" dirty="0"/>
              <a:t> Banka</a:t>
            </a:r>
          </a:p>
          <a:p>
            <a:r>
              <a:rPr lang="en-US" dirty="0"/>
              <a:t>CEZ: CEZ Group (Perusahaan </a:t>
            </a:r>
            <a:r>
              <a:rPr lang="en-US" dirty="0" err="1"/>
              <a:t>minerba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54519-2EFA-4CAC-965E-629142C184B1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136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Yt</a:t>
            </a:r>
            <a:r>
              <a:rPr lang="en-US" dirty="0"/>
              <a:t> : Cumulative share price change</a:t>
            </a:r>
          </a:p>
          <a:p>
            <a:r>
              <a:rPr lang="en-US" dirty="0" err="1"/>
              <a:t>yt</a:t>
            </a:r>
            <a:r>
              <a:rPr lang="en-US" dirty="0"/>
              <a:t>: </a:t>
            </a:r>
            <a:r>
              <a:rPr lang="en-US" dirty="0" err="1"/>
              <a:t>Yt</a:t>
            </a:r>
            <a:r>
              <a:rPr lang="en-US" dirty="0"/>
              <a:t> expressed as a percentage</a:t>
            </a:r>
          </a:p>
          <a:p>
            <a:r>
              <a:rPr lang="en-US" dirty="0"/>
              <a:t>Pt : daily closing price in time t</a:t>
            </a:r>
          </a:p>
          <a:p>
            <a:r>
              <a:rPr lang="en-US" dirty="0"/>
              <a:t>State space di </a:t>
            </a:r>
            <a:r>
              <a:rPr lang="en-US" dirty="0" err="1"/>
              <a:t>definisikan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yt</a:t>
            </a:r>
            <a:r>
              <a:rPr lang="en-US" dirty="0"/>
              <a:t>. Ada 8 state,</a:t>
            </a:r>
          </a:p>
          <a:p>
            <a:r>
              <a:rPr lang="en-US" dirty="0"/>
              <a:t>D1 : state with the lowest price decrease</a:t>
            </a:r>
          </a:p>
          <a:p>
            <a:r>
              <a:rPr lang="en-US" dirty="0"/>
              <a:t>D1 &lt; D2 &lt; D3 &lt; D4</a:t>
            </a:r>
          </a:p>
          <a:p>
            <a:r>
              <a:rPr lang="en-US" dirty="0"/>
              <a:t>D4 : Highest price decrease</a:t>
            </a:r>
          </a:p>
          <a:p>
            <a:r>
              <a:rPr lang="en-US" dirty="0"/>
              <a:t>G1: State with lowest price growth</a:t>
            </a:r>
          </a:p>
          <a:p>
            <a:r>
              <a:rPr lang="en-US" dirty="0"/>
              <a:t>G1 &lt; G2 &lt;G3 &lt;G4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54519-2EFA-4CAC-965E-629142C184B1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444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54519-2EFA-4CAC-965E-629142C184B1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308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87AB4A-73E4-47AE-A286-75252E8164AF}" type="datetimeFigureOut">
              <a:rPr lang="en-ID" smtClean="0"/>
              <a:t>06/12/2019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15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AB4A-73E4-47AE-A286-75252E8164AF}" type="datetimeFigureOut">
              <a:rPr lang="en-ID" smtClean="0"/>
              <a:t>06/12/2019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397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E887AB4A-73E4-47AE-A286-75252E8164AF}" type="datetimeFigureOut">
              <a:rPr lang="en-ID" smtClean="0"/>
              <a:t>06/12/2019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7101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AB4A-73E4-47AE-A286-75252E8164AF}" type="datetimeFigureOut">
              <a:rPr lang="en-ID" smtClean="0"/>
              <a:t>06/12/2019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465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887AB4A-73E4-47AE-A286-75252E8164AF}" type="datetimeFigureOut">
              <a:rPr lang="en-ID" smtClean="0"/>
              <a:t>06/12/2019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65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AB4A-73E4-47AE-A286-75252E8164AF}" type="datetimeFigureOut">
              <a:rPr lang="en-ID" smtClean="0"/>
              <a:t>06/12/2019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506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AB4A-73E4-47AE-A286-75252E8164AF}" type="datetimeFigureOut">
              <a:rPr lang="en-ID" smtClean="0"/>
              <a:t>06/12/2019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19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AB4A-73E4-47AE-A286-75252E8164AF}" type="datetimeFigureOut">
              <a:rPr lang="en-ID" smtClean="0"/>
              <a:t>06/12/2019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138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AB4A-73E4-47AE-A286-75252E8164AF}" type="datetimeFigureOut">
              <a:rPr lang="en-ID" smtClean="0"/>
              <a:t>06/12/2019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646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AB4A-73E4-47AE-A286-75252E8164AF}" type="datetimeFigureOut">
              <a:rPr lang="en-ID" smtClean="0"/>
              <a:t>06/12/2019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358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AB4A-73E4-47AE-A286-75252E8164AF}" type="datetimeFigureOut">
              <a:rPr lang="en-ID" smtClean="0"/>
              <a:t>06/12/2019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476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887AB4A-73E4-47AE-A286-75252E8164AF}" type="datetimeFigureOut">
              <a:rPr lang="en-ID" smtClean="0"/>
              <a:t>06/12/2019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007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1A3E-C6BB-4209-90AD-7AF83C96E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260" y="1390174"/>
            <a:ext cx="9144000" cy="352901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6000" dirty="0">
                <a:latin typeface="Gill Sans MT" panose="020B0502020104020203" pitchFamily="34" charset="0"/>
              </a:rPr>
              <a:t>Stochastic Model of Short-Term Prediction of Stock Prices and It’s Profitability in The Czech Stock Market</a:t>
            </a:r>
            <a:endParaRPr lang="en-ID" sz="6000" dirty="0"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566A6-1B76-410C-A6EF-EFD7C3802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260" y="4942046"/>
            <a:ext cx="9144000" cy="165576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dirty="0"/>
              <a:t>Achmad Faiz Siraj		1706043046</a:t>
            </a:r>
            <a:br>
              <a:rPr lang="en-US" dirty="0"/>
            </a:br>
            <a:r>
              <a:rPr lang="en-US" dirty="0" err="1"/>
              <a:t>Geraldy</a:t>
            </a:r>
            <a:r>
              <a:rPr lang="en-US" dirty="0"/>
              <a:t> </a:t>
            </a:r>
            <a:r>
              <a:rPr lang="en-US" dirty="0" err="1"/>
              <a:t>Christanto</a:t>
            </a:r>
            <a:r>
              <a:rPr lang="en-US" dirty="0"/>
              <a:t>	1706043001</a:t>
            </a:r>
            <a:br>
              <a:rPr lang="en-US" dirty="0"/>
            </a:br>
            <a:r>
              <a:rPr lang="en-US" dirty="0"/>
              <a:t>Muhammad Koku	</a:t>
            </a:r>
            <a:r>
              <a:rPr lang="en-US"/>
              <a:t>	1706043203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9421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8B85-5352-4261-8603-AF9A0CA3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1722"/>
            <a:ext cx="12192000" cy="3286153"/>
          </a:xfrm>
        </p:spPr>
        <p:txBody>
          <a:bodyPr>
            <a:normAutofit/>
          </a:bodyPr>
          <a:lstStyle/>
          <a:p>
            <a:r>
              <a:rPr lang="en-US" sz="7200" dirty="0"/>
              <a:t>Implementation</a:t>
            </a:r>
            <a:br>
              <a:rPr lang="en-US" sz="7200" dirty="0"/>
            </a:br>
            <a:r>
              <a:rPr lang="en-US" sz="7200" dirty="0"/>
              <a:t>on </a:t>
            </a:r>
            <a:r>
              <a:rPr lang="en-US" sz="7200" dirty="0" err="1"/>
              <a:t>wskt</a:t>
            </a:r>
            <a:r>
              <a:rPr lang="en-US" sz="7200" dirty="0"/>
              <a:t>, </a:t>
            </a:r>
            <a:r>
              <a:rPr lang="en-US" sz="7200" dirty="0" err="1"/>
              <a:t>unvr</a:t>
            </a:r>
            <a:r>
              <a:rPr lang="en-US" sz="7200" dirty="0"/>
              <a:t> &amp; </a:t>
            </a:r>
            <a:r>
              <a:rPr lang="en-US" sz="7200" dirty="0" err="1"/>
              <a:t>inco</a:t>
            </a:r>
            <a:r>
              <a:rPr lang="en-US" sz="7200" dirty="0"/>
              <a:t> </a:t>
            </a:r>
            <a:endParaRPr lang="en-ID" sz="7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D7DC7-2491-4A36-BCC0-1FBBA0B0C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558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DBB2-5E2C-443B-8708-57567896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444339"/>
          </a:xfrm>
        </p:spPr>
        <p:txBody>
          <a:bodyPr/>
          <a:lstStyle/>
          <a:p>
            <a:r>
              <a:rPr lang="en-US" dirty="0"/>
              <a:t>WSKT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4B52C-C408-4A74-B077-03EA2BFEE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Stdev</a:t>
            </a:r>
            <a:r>
              <a:rPr lang="en-US" sz="2400" dirty="0"/>
              <a:t> = 0.22%</a:t>
            </a:r>
            <a:endParaRPr lang="en-ID" sz="2400" dirty="0"/>
          </a:p>
          <a:p>
            <a:r>
              <a:rPr lang="en-ID" sz="2400" dirty="0" err="1"/>
              <a:t>Saat</a:t>
            </a:r>
            <a:r>
              <a:rPr lang="en-ID" sz="2400" dirty="0"/>
              <a:t> K=0.5 </a:t>
            </a:r>
          </a:p>
          <a:p>
            <a:pPr marL="0" indent="0">
              <a:buNone/>
            </a:pPr>
            <a:r>
              <a:rPr lang="en-ID" sz="2400" dirty="0"/>
              <a:t> </a:t>
            </a:r>
          </a:p>
          <a:p>
            <a:r>
              <a:rPr lang="en-ID" sz="2400" dirty="0"/>
              <a:t> </a:t>
            </a:r>
          </a:p>
          <a:p>
            <a:r>
              <a:rPr lang="en-ID" sz="2400" dirty="0"/>
              <a:t> </a:t>
            </a:r>
          </a:p>
          <a:p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rincian</a:t>
            </a:r>
            <a:r>
              <a:rPr lang="en-ID" sz="2400" dirty="0"/>
              <a:t>:  </a:t>
            </a:r>
          </a:p>
          <a:p>
            <a:pPr lvl="8"/>
            <a:r>
              <a:rPr lang="en-ID" sz="1800" dirty="0"/>
              <a:t>      </a:t>
            </a:r>
            <a:r>
              <a:rPr lang="en-ID" sz="2400" dirty="0"/>
              <a:t>G=&gt;Sell</a:t>
            </a:r>
          </a:p>
          <a:p>
            <a:pPr lvl="8"/>
            <a:r>
              <a:rPr lang="en-ID" sz="2400" dirty="0"/>
              <a:t>    D=&gt;Buy</a:t>
            </a:r>
            <a:endParaRPr lang="en-ID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3D017-CEF5-4191-BCAD-9395B27B242C}"/>
              </a:ext>
            </a:extLst>
          </p:cNvPr>
          <p:cNvSpPr txBox="1"/>
          <p:nvPr/>
        </p:nvSpPr>
        <p:spPr>
          <a:xfrm>
            <a:off x="0" y="628893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adjusted closing price 13 November 2014 – 14 November 2016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CC250-AB33-4B8E-9A45-87400CFD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004017"/>
            <a:ext cx="6977910" cy="1127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E119C7-8D7D-4A45-9B4A-52D22779D747}"/>
              </a:ext>
            </a:extLst>
          </p:cNvPr>
          <p:cNvSpPr txBox="1"/>
          <p:nvPr/>
        </p:nvSpPr>
        <p:spPr>
          <a:xfrm flipH="1">
            <a:off x="1951808" y="1859340"/>
            <a:ext cx="3008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D2 = -3</a:t>
            </a:r>
            <a:r>
              <a:rPr lang="el-GR" sz="2400" dirty="0">
                <a:latin typeface="+mj-lt"/>
              </a:rPr>
              <a:t>Δ</a:t>
            </a:r>
            <a:r>
              <a:rPr lang="en-US" sz="2400" dirty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&lt; </a:t>
            </a:r>
            <a:r>
              <a:rPr lang="en-US" sz="2400" dirty="0">
                <a:latin typeface="+mj-lt"/>
              </a:rPr>
              <a:t>y &lt; -1.5</a:t>
            </a:r>
            <a:r>
              <a:rPr lang="el-GR" sz="2400" dirty="0"/>
              <a:t>Δ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D1 = -1.5</a:t>
            </a:r>
            <a:r>
              <a:rPr lang="el-GR" sz="2400" dirty="0"/>
              <a:t>Δ</a:t>
            </a:r>
            <a:r>
              <a:rPr lang="en-US" sz="2400" dirty="0"/>
              <a:t> </a:t>
            </a:r>
            <a:r>
              <a:rPr lang="en-US" sz="2400" u="sng" dirty="0"/>
              <a:t>&lt; </a:t>
            </a:r>
            <a:r>
              <a:rPr lang="en-US" sz="2400" dirty="0"/>
              <a:t>y &lt; 0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G1 = 0</a:t>
            </a:r>
            <a:r>
              <a:rPr lang="en-US" sz="2400" u="sng" dirty="0">
                <a:latin typeface="+mj-lt"/>
              </a:rPr>
              <a:t>&lt; </a:t>
            </a:r>
            <a:r>
              <a:rPr lang="en-US" sz="2400" dirty="0">
                <a:latin typeface="+mj-lt"/>
              </a:rPr>
              <a:t>y &lt;1.5</a:t>
            </a:r>
            <a:r>
              <a:rPr lang="el-GR" sz="2400" dirty="0"/>
              <a:t>Δ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G2 =1.5</a:t>
            </a:r>
            <a:r>
              <a:rPr lang="el-GR" sz="2400" dirty="0"/>
              <a:t>Δ</a:t>
            </a:r>
            <a:r>
              <a:rPr lang="en-US" sz="2400" u="sng" dirty="0"/>
              <a:t>&lt; </a:t>
            </a:r>
            <a:r>
              <a:rPr lang="en-US" sz="2400" dirty="0"/>
              <a:t>y &lt;3</a:t>
            </a:r>
            <a:r>
              <a:rPr lang="el-GR" sz="2400" dirty="0"/>
              <a:t>Δ</a:t>
            </a:r>
            <a:endParaRPr lang="en-ID" sz="24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F6EA62-18C4-45D4-BD04-9B2F95859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44"/>
          <a:stretch/>
        </p:blipFill>
        <p:spPr>
          <a:xfrm>
            <a:off x="5181600" y="3681268"/>
            <a:ext cx="4145280" cy="265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6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DBB2-5E2C-443B-8708-57567896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444339"/>
          </a:xfrm>
        </p:spPr>
        <p:txBody>
          <a:bodyPr/>
          <a:lstStyle/>
          <a:p>
            <a:r>
              <a:rPr lang="en-US" dirty="0"/>
              <a:t>WSKT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4B52C-C408-4A74-B077-03EA2BFEE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Stdev</a:t>
            </a:r>
            <a:r>
              <a:rPr lang="en-US" sz="2400" dirty="0"/>
              <a:t> = 0.22%</a:t>
            </a:r>
            <a:endParaRPr lang="en-ID" sz="2400" dirty="0"/>
          </a:p>
          <a:p>
            <a:r>
              <a:rPr lang="en-ID" sz="2400" dirty="0" err="1"/>
              <a:t>Saat</a:t>
            </a:r>
            <a:r>
              <a:rPr lang="en-ID" sz="2400" dirty="0"/>
              <a:t> K=0.1</a:t>
            </a:r>
          </a:p>
          <a:p>
            <a:pPr marL="0" indent="0">
              <a:buNone/>
            </a:pPr>
            <a:r>
              <a:rPr lang="en-ID" sz="2400" dirty="0"/>
              <a:t> </a:t>
            </a:r>
          </a:p>
          <a:p>
            <a:r>
              <a:rPr lang="en-ID" sz="2400" dirty="0"/>
              <a:t> </a:t>
            </a:r>
          </a:p>
          <a:p>
            <a:r>
              <a:rPr lang="en-ID" sz="2400" dirty="0"/>
              <a:t> </a:t>
            </a:r>
          </a:p>
          <a:p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rincian</a:t>
            </a:r>
            <a:r>
              <a:rPr lang="en-ID" sz="2400" dirty="0"/>
              <a:t>:  </a:t>
            </a:r>
          </a:p>
          <a:p>
            <a:pPr lvl="8"/>
            <a:r>
              <a:rPr lang="en-ID" sz="1800" dirty="0"/>
              <a:t>      </a:t>
            </a:r>
            <a:r>
              <a:rPr lang="en-ID" sz="2400" dirty="0"/>
              <a:t>G=&gt;Sell</a:t>
            </a:r>
          </a:p>
          <a:p>
            <a:pPr lvl="8"/>
            <a:r>
              <a:rPr lang="en-ID" sz="2400" dirty="0"/>
              <a:t>    D=&gt;Buy</a:t>
            </a:r>
            <a:endParaRPr lang="en-ID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3D017-CEF5-4191-BCAD-9395B27B242C}"/>
              </a:ext>
            </a:extLst>
          </p:cNvPr>
          <p:cNvSpPr txBox="1"/>
          <p:nvPr/>
        </p:nvSpPr>
        <p:spPr>
          <a:xfrm>
            <a:off x="0" y="628893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adjusted closing price 13 November 2014 – 14 November 2016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119C7-8D7D-4A45-9B4A-52D22779D747}"/>
              </a:ext>
            </a:extLst>
          </p:cNvPr>
          <p:cNvSpPr txBox="1"/>
          <p:nvPr/>
        </p:nvSpPr>
        <p:spPr>
          <a:xfrm flipH="1">
            <a:off x="1951808" y="1859340"/>
            <a:ext cx="3008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D2 = -3</a:t>
            </a:r>
            <a:r>
              <a:rPr lang="el-GR" sz="2400" dirty="0">
                <a:latin typeface="+mj-lt"/>
              </a:rPr>
              <a:t>Δ</a:t>
            </a:r>
            <a:r>
              <a:rPr lang="en-US" sz="2400" dirty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&lt; </a:t>
            </a:r>
            <a:r>
              <a:rPr lang="en-US" sz="2400" dirty="0">
                <a:latin typeface="+mj-lt"/>
              </a:rPr>
              <a:t>y &lt; -1.5</a:t>
            </a:r>
            <a:r>
              <a:rPr lang="el-GR" sz="2400" dirty="0"/>
              <a:t>Δ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D1 = -1.5</a:t>
            </a:r>
            <a:r>
              <a:rPr lang="el-GR" sz="2400" dirty="0"/>
              <a:t>Δ</a:t>
            </a:r>
            <a:r>
              <a:rPr lang="en-US" sz="2400" dirty="0"/>
              <a:t> </a:t>
            </a:r>
            <a:r>
              <a:rPr lang="en-US" sz="2400" u="sng" dirty="0"/>
              <a:t>&lt; </a:t>
            </a:r>
            <a:r>
              <a:rPr lang="en-US" sz="2400" dirty="0"/>
              <a:t>y &lt; 0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G1 = 0</a:t>
            </a:r>
            <a:r>
              <a:rPr lang="en-US" sz="2400" u="sng" dirty="0">
                <a:latin typeface="+mj-lt"/>
              </a:rPr>
              <a:t>&lt; </a:t>
            </a:r>
            <a:r>
              <a:rPr lang="en-US" sz="2400" dirty="0">
                <a:latin typeface="+mj-lt"/>
              </a:rPr>
              <a:t>y &lt;1.5</a:t>
            </a:r>
            <a:r>
              <a:rPr lang="el-GR" sz="2400" dirty="0"/>
              <a:t>Δ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G2 =1.5</a:t>
            </a:r>
            <a:r>
              <a:rPr lang="el-GR" sz="2400" dirty="0"/>
              <a:t>Δ</a:t>
            </a:r>
            <a:r>
              <a:rPr lang="en-US" sz="2400" u="sng" dirty="0"/>
              <a:t>&lt; </a:t>
            </a:r>
            <a:r>
              <a:rPr lang="en-US" sz="2400" dirty="0"/>
              <a:t>y &lt;3</a:t>
            </a:r>
            <a:r>
              <a:rPr lang="el-GR" sz="2400" dirty="0"/>
              <a:t>Δ</a:t>
            </a:r>
            <a:endParaRPr lang="en-ID" sz="24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8D973-208C-40DA-B396-D45F7431A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999580"/>
            <a:ext cx="6658304" cy="1174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F2019-BB6B-4B62-925D-775056900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10"/>
          <a:stretch/>
        </p:blipFill>
        <p:spPr>
          <a:xfrm>
            <a:off x="5165833" y="3629414"/>
            <a:ext cx="4072760" cy="270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0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DBB2-5E2C-443B-8708-57567896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444339"/>
          </a:xfrm>
        </p:spPr>
        <p:txBody>
          <a:bodyPr/>
          <a:lstStyle/>
          <a:p>
            <a:r>
              <a:rPr lang="en-US" dirty="0"/>
              <a:t>WSKT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4B52C-C408-4A74-B077-03EA2BFEE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Stdev</a:t>
            </a:r>
            <a:r>
              <a:rPr lang="en-US" sz="2400" dirty="0"/>
              <a:t> = 0.22%</a:t>
            </a:r>
            <a:endParaRPr lang="en-ID" sz="2400" dirty="0"/>
          </a:p>
          <a:p>
            <a:r>
              <a:rPr lang="en-ID" sz="2400" dirty="0" err="1"/>
              <a:t>Saat</a:t>
            </a:r>
            <a:r>
              <a:rPr lang="en-ID" sz="2400" dirty="0"/>
              <a:t> K=1.2</a:t>
            </a:r>
          </a:p>
          <a:p>
            <a:pPr marL="0" indent="0">
              <a:buNone/>
            </a:pPr>
            <a:r>
              <a:rPr lang="en-ID" sz="2400" dirty="0"/>
              <a:t> </a:t>
            </a:r>
          </a:p>
          <a:p>
            <a:pPr marL="0" indent="0">
              <a:buNone/>
            </a:pPr>
            <a:r>
              <a:rPr lang="en-ID" sz="2400" dirty="0"/>
              <a:t> </a:t>
            </a:r>
          </a:p>
          <a:p>
            <a:pPr marL="0" indent="0">
              <a:buNone/>
            </a:pPr>
            <a:r>
              <a:rPr lang="en-ID" sz="2400" dirty="0"/>
              <a:t> </a:t>
            </a:r>
          </a:p>
          <a:p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rincian</a:t>
            </a:r>
            <a:r>
              <a:rPr lang="en-ID" sz="2400" dirty="0"/>
              <a:t>:  </a:t>
            </a:r>
          </a:p>
          <a:p>
            <a:pPr marL="3602736" lvl="8" indent="0">
              <a:buNone/>
            </a:pPr>
            <a:r>
              <a:rPr lang="en-ID" sz="1800" dirty="0"/>
              <a:t>      </a:t>
            </a:r>
            <a:r>
              <a:rPr lang="en-ID" sz="2400" dirty="0"/>
              <a:t>G=&gt;Sell</a:t>
            </a:r>
          </a:p>
          <a:p>
            <a:pPr marL="3602736" lvl="8" indent="0">
              <a:buNone/>
            </a:pPr>
            <a:r>
              <a:rPr lang="en-ID" sz="2400" dirty="0"/>
              <a:t>    D=&gt;Buy</a:t>
            </a:r>
            <a:endParaRPr lang="en-ID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3D017-CEF5-4191-BCAD-9395B27B242C}"/>
              </a:ext>
            </a:extLst>
          </p:cNvPr>
          <p:cNvSpPr txBox="1"/>
          <p:nvPr/>
        </p:nvSpPr>
        <p:spPr>
          <a:xfrm>
            <a:off x="0" y="628893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adjusted closing price 13 November 2014 – 14 November 2016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119C7-8D7D-4A45-9B4A-52D22779D747}"/>
              </a:ext>
            </a:extLst>
          </p:cNvPr>
          <p:cNvSpPr txBox="1"/>
          <p:nvPr/>
        </p:nvSpPr>
        <p:spPr>
          <a:xfrm flipH="1">
            <a:off x="1951808" y="1859340"/>
            <a:ext cx="3008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D2 = -3</a:t>
            </a:r>
            <a:r>
              <a:rPr lang="el-GR" sz="2400" dirty="0">
                <a:latin typeface="+mj-lt"/>
              </a:rPr>
              <a:t>Δ</a:t>
            </a:r>
            <a:r>
              <a:rPr lang="en-US" sz="2400" dirty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&lt; </a:t>
            </a:r>
            <a:r>
              <a:rPr lang="en-US" sz="2400" dirty="0">
                <a:latin typeface="+mj-lt"/>
              </a:rPr>
              <a:t>y &lt; -1.5</a:t>
            </a:r>
            <a:r>
              <a:rPr lang="el-GR" sz="2400" dirty="0"/>
              <a:t>Δ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D1 = -1.5</a:t>
            </a:r>
            <a:r>
              <a:rPr lang="el-GR" sz="2400" dirty="0"/>
              <a:t>Δ</a:t>
            </a:r>
            <a:r>
              <a:rPr lang="en-US" sz="2400" dirty="0"/>
              <a:t> </a:t>
            </a:r>
            <a:r>
              <a:rPr lang="en-US" sz="2400" u="sng" dirty="0"/>
              <a:t>&lt; </a:t>
            </a:r>
            <a:r>
              <a:rPr lang="en-US" sz="2400" dirty="0"/>
              <a:t>y &lt; 0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G1 = 0</a:t>
            </a:r>
            <a:r>
              <a:rPr lang="en-US" sz="2400" u="sng" dirty="0">
                <a:latin typeface="+mj-lt"/>
              </a:rPr>
              <a:t>&lt; </a:t>
            </a:r>
            <a:r>
              <a:rPr lang="en-US" sz="2400" dirty="0">
                <a:latin typeface="+mj-lt"/>
              </a:rPr>
              <a:t>y &lt;1.5</a:t>
            </a:r>
            <a:r>
              <a:rPr lang="el-GR" sz="2400" dirty="0"/>
              <a:t>Δ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G2 =1.5</a:t>
            </a:r>
            <a:r>
              <a:rPr lang="el-GR" sz="2400" dirty="0"/>
              <a:t>Δ</a:t>
            </a:r>
            <a:r>
              <a:rPr lang="en-US" sz="2400" u="sng" dirty="0"/>
              <a:t>&lt; </a:t>
            </a:r>
            <a:r>
              <a:rPr lang="en-US" sz="2400" dirty="0"/>
              <a:t>y &lt;3</a:t>
            </a:r>
            <a:r>
              <a:rPr lang="el-GR" sz="2400" dirty="0"/>
              <a:t>Δ</a:t>
            </a:r>
            <a:endParaRPr lang="en-ID" sz="24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ABDBEE-3841-49BF-8FBF-EEC56247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962898"/>
            <a:ext cx="6907055" cy="1089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7FC65C-CEE8-4924-A72F-D189F41774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723" t="-21451" r="11084" b="2477"/>
          <a:stretch/>
        </p:blipFill>
        <p:spPr>
          <a:xfrm>
            <a:off x="5181600" y="3117050"/>
            <a:ext cx="3453527" cy="31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6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DBB2-5E2C-443B-8708-57567896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444339"/>
          </a:xfrm>
        </p:spPr>
        <p:txBody>
          <a:bodyPr/>
          <a:lstStyle/>
          <a:p>
            <a:r>
              <a:rPr lang="en-US" dirty="0"/>
              <a:t>WSKT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3D017-CEF5-4191-BCAD-9395B27B242C}"/>
              </a:ext>
            </a:extLst>
          </p:cNvPr>
          <p:cNvSpPr txBox="1"/>
          <p:nvPr/>
        </p:nvSpPr>
        <p:spPr>
          <a:xfrm>
            <a:off x="0" y="628893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adjusted closing price 13 November 2014 – 14 November 2016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119C7-8D7D-4A45-9B4A-52D22779D747}"/>
              </a:ext>
            </a:extLst>
          </p:cNvPr>
          <p:cNvSpPr txBox="1"/>
          <p:nvPr/>
        </p:nvSpPr>
        <p:spPr>
          <a:xfrm flipH="1">
            <a:off x="7596096" y="559678"/>
            <a:ext cx="3008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D2 = -3</a:t>
            </a:r>
            <a:r>
              <a:rPr lang="el-GR" sz="2400" dirty="0">
                <a:latin typeface="+mj-lt"/>
              </a:rPr>
              <a:t>Δ</a:t>
            </a:r>
            <a:r>
              <a:rPr lang="en-US" sz="2400" dirty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&lt; </a:t>
            </a:r>
            <a:r>
              <a:rPr lang="en-US" sz="2400" dirty="0">
                <a:latin typeface="+mj-lt"/>
              </a:rPr>
              <a:t>y &lt; -1.5</a:t>
            </a:r>
            <a:r>
              <a:rPr lang="el-GR" sz="2400" dirty="0"/>
              <a:t>Δ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D1 = -1.5</a:t>
            </a:r>
            <a:r>
              <a:rPr lang="el-GR" sz="2400" dirty="0"/>
              <a:t>Δ</a:t>
            </a:r>
            <a:r>
              <a:rPr lang="en-US" sz="2400" dirty="0"/>
              <a:t> </a:t>
            </a:r>
            <a:r>
              <a:rPr lang="en-US" sz="2400" u="sng" dirty="0"/>
              <a:t>&lt; </a:t>
            </a:r>
            <a:r>
              <a:rPr lang="en-US" sz="2400" dirty="0"/>
              <a:t>y &lt; 0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G1 = 0</a:t>
            </a:r>
            <a:r>
              <a:rPr lang="en-US" sz="2400" u="sng" dirty="0">
                <a:latin typeface="+mj-lt"/>
              </a:rPr>
              <a:t>&lt; </a:t>
            </a:r>
            <a:r>
              <a:rPr lang="en-US" sz="2400" dirty="0">
                <a:latin typeface="+mj-lt"/>
              </a:rPr>
              <a:t>y &lt;1.5</a:t>
            </a:r>
            <a:r>
              <a:rPr lang="el-GR" sz="2400" dirty="0"/>
              <a:t>Δ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G2 =1.5</a:t>
            </a:r>
            <a:r>
              <a:rPr lang="el-GR" sz="2400" dirty="0"/>
              <a:t>Δ</a:t>
            </a:r>
            <a:r>
              <a:rPr lang="en-US" sz="2400" u="sng" dirty="0"/>
              <a:t>&lt; </a:t>
            </a:r>
            <a:r>
              <a:rPr lang="en-US" sz="2400" dirty="0"/>
              <a:t>y &lt;3</a:t>
            </a:r>
            <a:r>
              <a:rPr lang="el-GR" sz="2400" dirty="0"/>
              <a:t>Δ</a:t>
            </a:r>
            <a:endParaRPr lang="en-ID" sz="2400" dirty="0">
              <a:latin typeface="+mj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9D869A-1BAB-44FF-84D5-E80B7685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83650"/>
              </p:ext>
            </p:extLst>
          </p:nvPr>
        </p:nvGraphicFramePr>
        <p:xfrm>
          <a:off x="1098346" y="2596534"/>
          <a:ext cx="9506602" cy="311846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58086">
                  <a:extLst>
                    <a:ext uri="{9D8B030D-6E8A-4147-A177-3AD203B41FA5}">
                      <a16:colId xmlns:a16="http://schemas.microsoft.com/office/drawing/2014/main" val="3530568301"/>
                    </a:ext>
                  </a:extLst>
                </a:gridCol>
                <a:gridCol w="1358086">
                  <a:extLst>
                    <a:ext uri="{9D8B030D-6E8A-4147-A177-3AD203B41FA5}">
                      <a16:colId xmlns:a16="http://schemas.microsoft.com/office/drawing/2014/main" val="3709665662"/>
                    </a:ext>
                  </a:extLst>
                </a:gridCol>
                <a:gridCol w="1358086">
                  <a:extLst>
                    <a:ext uri="{9D8B030D-6E8A-4147-A177-3AD203B41FA5}">
                      <a16:colId xmlns:a16="http://schemas.microsoft.com/office/drawing/2014/main" val="1469712605"/>
                    </a:ext>
                  </a:extLst>
                </a:gridCol>
                <a:gridCol w="1358086">
                  <a:extLst>
                    <a:ext uri="{9D8B030D-6E8A-4147-A177-3AD203B41FA5}">
                      <a16:colId xmlns:a16="http://schemas.microsoft.com/office/drawing/2014/main" val="3494909388"/>
                    </a:ext>
                  </a:extLst>
                </a:gridCol>
                <a:gridCol w="1358086">
                  <a:extLst>
                    <a:ext uri="{9D8B030D-6E8A-4147-A177-3AD203B41FA5}">
                      <a16:colId xmlns:a16="http://schemas.microsoft.com/office/drawing/2014/main" val="243555818"/>
                    </a:ext>
                  </a:extLst>
                </a:gridCol>
                <a:gridCol w="1358086">
                  <a:extLst>
                    <a:ext uri="{9D8B030D-6E8A-4147-A177-3AD203B41FA5}">
                      <a16:colId xmlns:a16="http://schemas.microsoft.com/office/drawing/2014/main" val="1178846588"/>
                    </a:ext>
                  </a:extLst>
                </a:gridCol>
                <a:gridCol w="1358086">
                  <a:extLst>
                    <a:ext uri="{9D8B030D-6E8A-4147-A177-3AD203B41FA5}">
                      <a16:colId xmlns:a16="http://schemas.microsoft.com/office/drawing/2014/main" val="3079818313"/>
                    </a:ext>
                  </a:extLst>
                </a:gridCol>
              </a:tblGrid>
              <a:tr h="1490059">
                <a:tc>
                  <a:txBody>
                    <a:bodyPr/>
                    <a:lstStyle/>
                    <a:p>
                      <a:pPr algn="ctr"/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 = 0.1</a:t>
                      </a:r>
                    </a:p>
                    <a:p>
                      <a:pPr algn="ctr"/>
                      <a:r>
                        <a:rPr lang="en-US" sz="2400" dirty="0"/>
                        <a:t>D1&amp;G1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K=0.1</a:t>
                      </a:r>
                    </a:p>
                    <a:p>
                      <a:pPr algn="ctr"/>
                      <a:r>
                        <a:rPr lang="en-US" sz="2400" dirty="0"/>
                        <a:t>D2&amp;G2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K=0.5</a:t>
                      </a:r>
                    </a:p>
                    <a:p>
                      <a:pPr algn="ctr"/>
                      <a:r>
                        <a:rPr lang="en-US" sz="2400" dirty="0"/>
                        <a:t>D1&amp;G1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K=0.5</a:t>
                      </a:r>
                    </a:p>
                    <a:p>
                      <a:pPr algn="ctr"/>
                      <a:r>
                        <a:rPr lang="en-US" sz="2400" dirty="0"/>
                        <a:t>D2&amp;G2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K=1.2</a:t>
                      </a:r>
                    </a:p>
                    <a:p>
                      <a:pPr algn="ctr"/>
                      <a:r>
                        <a:rPr lang="en-US" sz="2400" dirty="0"/>
                        <a:t>D1&amp;G1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K=1.2</a:t>
                      </a:r>
                    </a:p>
                    <a:p>
                      <a:pPr algn="ctr"/>
                      <a:r>
                        <a:rPr lang="en-US" sz="2400" dirty="0"/>
                        <a:t>D2&amp;G2</a:t>
                      </a:r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343434"/>
                  </a:ext>
                </a:extLst>
              </a:tr>
              <a:tr h="16284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Cn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3.61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1.00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3.75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1.00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3.75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1.00</a:t>
                      </a:r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431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11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DBB2-5E2C-443B-8708-57567896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444339"/>
          </a:xfrm>
        </p:spPr>
        <p:txBody>
          <a:bodyPr/>
          <a:lstStyle/>
          <a:p>
            <a:r>
              <a:rPr lang="en-US" dirty="0"/>
              <a:t>UNVR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4B52C-C408-4A74-B077-03EA2BFEE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Stdev</a:t>
            </a:r>
            <a:r>
              <a:rPr lang="en-US" sz="2400" dirty="0"/>
              <a:t> = 0.98%</a:t>
            </a:r>
            <a:endParaRPr lang="en-ID" sz="2400" dirty="0"/>
          </a:p>
          <a:p>
            <a:r>
              <a:rPr lang="en-ID" sz="2400" dirty="0" err="1"/>
              <a:t>Saat</a:t>
            </a:r>
            <a:r>
              <a:rPr lang="en-ID" sz="2400" dirty="0"/>
              <a:t> K=0.5 </a:t>
            </a:r>
          </a:p>
          <a:p>
            <a:pPr marL="0" indent="0">
              <a:buNone/>
            </a:pPr>
            <a:r>
              <a:rPr lang="en-ID" sz="2400" dirty="0"/>
              <a:t> </a:t>
            </a:r>
          </a:p>
          <a:p>
            <a:r>
              <a:rPr lang="en-ID" sz="2400" dirty="0"/>
              <a:t> </a:t>
            </a:r>
          </a:p>
          <a:p>
            <a:r>
              <a:rPr lang="en-ID" sz="2400" dirty="0"/>
              <a:t> </a:t>
            </a:r>
          </a:p>
          <a:p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rincian</a:t>
            </a:r>
            <a:r>
              <a:rPr lang="en-ID" sz="2400" dirty="0"/>
              <a:t>:  </a:t>
            </a:r>
          </a:p>
          <a:p>
            <a:pPr marL="3602736" lvl="8" indent="0">
              <a:buNone/>
            </a:pPr>
            <a:r>
              <a:rPr lang="en-ID" sz="1800" dirty="0"/>
              <a:t>      </a:t>
            </a:r>
            <a:r>
              <a:rPr lang="en-ID" sz="2400" dirty="0"/>
              <a:t>G=&gt;Sell</a:t>
            </a:r>
          </a:p>
          <a:p>
            <a:pPr marL="3602736" lvl="8" indent="0">
              <a:buNone/>
            </a:pPr>
            <a:r>
              <a:rPr lang="en-ID" sz="2400" dirty="0"/>
              <a:t>    D=&gt;Buy</a:t>
            </a:r>
            <a:endParaRPr lang="en-ID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3D017-CEF5-4191-BCAD-9395B27B242C}"/>
              </a:ext>
            </a:extLst>
          </p:cNvPr>
          <p:cNvSpPr txBox="1"/>
          <p:nvPr/>
        </p:nvSpPr>
        <p:spPr>
          <a:xfrm>
            <a:off x="0" y="628893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adjusted closing price 13 November 2014 – 14 November 2016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CC250-AB33-4B8E-9A45-87400CFD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004017"/>
            <a:ext cx="6977910" cy="1127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E119C7-8D7D-4A45-9B4A-52D22779D747}"/>
              </a:ext>
            </a:extLst>
          </p:cNvPr>
          <p:cNvSpPr txBox="1"/>
          <p:nvPr/>
        </p:nvSpPr>
        <p:spPr>
          <a:xfrm flipH="1">
            <a:off x="1951808" y="1859340"/>
            <a:ext cx="3008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D2 = -3</a:t>
            </a:r>
            <a:r>
              <a:rPr lang="el-GR" sz="2400" dirty="0">
                <a:latin typeface="+mj-lt"/>
              </a:rPr>
              <a:t>Δ</a:t>
            </a:r>
            <a:r>
              <a:rPr lang="en-US" sz="2400" dirty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&lt; </a:t>
            </a:r>
            <a:r>
              <a:rPr lang="en-US" sz="2400" dirty="0">
                <a:latin typeface="+mj-lt"/>
              </a:rPr>
              <a:t>y &lt; -1.5</a:t>
            </a:r>
            <a:r>
              <a:rPr lang="el-GR" sz="2400" dirty="0"/>
              <a:t>Δ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D1 = -1.5</a:t>
            </a:r>
            <a:r>
              <a:rPr lang="el-GR" sz="2400" dirty="0"/>
              <a:t>Δ</a:t>
            </a:r>
            <a:r>
              <a:rPr lang="en-US" sz="2400" dirty="0"/>
              <a:t> </a:t>
            </a:r>
            <a:r>
              <a:rPr lang="en-US" sz="2400" u="sng" dirty="0"/>
              <a:t>&lt; </a:t>
            </a:r>
            <a:r>
              <a:rPr lang="en-US" sz="2400" dirty="0"/>
              <a:t>y &lt; 0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G1 = 0</a:t>
            </a:r>
            <a:r>
              <a:rPr lang="en-US" sz="2400" u="sng" dirty="0">
                <a:latin typeface="+mj-lt"/>
              </a:rPr>
              <a:t>&lt; </a:t>
            </a:r>
            <a:r>
              <a:rPr lang="en-US" sz="2400" dirty="0">
                <a:latin typeface="+mj-lt"/>
              </a:rPr>
              <a:t>y &lt;1.5</a:t>
            </a:r>
            <a:r>
              <a:rPr lang="el-GR" sz="2400" dirty="0"/>
              <a:t>Δ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G2 =1.5</a:t>
            </a:r>
            <a:r>
              <a:rPr lang="el-GR" sz="2400" dirty="0"/>
              <a:t>Δ</a:t>
            </a:r>
            <a:r>
              <a:rPr lang="en-US" sz="2400" u="sng" dirty="0"/>
              <a:t>&lt; </a:t>
            </a:r>
            <a:r>
              <a:rPr lang="en-US" sz="2400" dirty="0"/>
              <a:t>y &lt;3</a:t>
            </a:r>
            <a:r>
              <a:rPr lang="el-GR" sz="2400" dirty="0"/>
              <a:t>Δ</a:t>
            </a:r>
            <a:endParaRPr lang="en-ID" sz="24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26F5B-A21A-42BE-AB54-4F6E67D78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726241"/>
            <a:ext cx="3688080" cy="256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4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DBB2-5E2C-443B-8708-57567896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444339"/>
          </a:xfrm>
        </p:spPr>
        <p:txBody>
          <a:bodyPr/>
          <a:lstStyle/>
          <a:p>
            <a:r>
              <a:rPr lang="en-US" dirty="0"/>
              <a:t>UNVR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3D017-CEF5-4191-BCAD-9395B27B242C}"/>
              </a:ext>
            </a:extLst>
          </p:cNvPr>
          <p:cNvSpPr txBox="1"/>
          <p:nvPr/>
        </p:nvSpPr>
        <p:spPr>
          <a:xfrm>
            <a:off x="0" y="628893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adjusted closing price 13 November 2014 – 14 November 2016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119C7-8D7D-4A45-9B4A-52D22779D747}"/>
              </a:ext>
            </a:extLst>
          </p:cNvPr>
          <p:cNvSpPr txBox="1"/>
          <p:nvPr/>
        </p:nvSpPr>
        <p:spPr>
          <a:xfrm flipH="1">
            <a:off x="7596096" y="559678"/>
            <a:ext cx="3008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D2 = -3</a:t>
            </a:r>
            <a:r>
              <a:rPr lang="el-GR" sz="2400" dirty="0">
                <a:latin typeface="+mj-lt"/>
              </a:rPr>
              <a:t>Δ</a:t>
            </a:r>
            <a:r>
              <a:rPr lang="en-US" sz="2400" dirty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&lt; </a:t>
            </a:r>
            <a:r>
              <a:rPr lang="en-US" sz="2400" dirty="0">
                <a:latin typeface="+mj-lt"/>
              </a:rPr>
              <a:t>y &lt; -1.5</a:t>
            </a:r>
            <a:r>
              <a:rPr lang="el-GR" sz="2400" dirty="0"/>
              <a:t>Δ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D1 = -1.5</a:t>
            </a:r>
            <a:r>
              <a:rPr lang="el-GR" sz="2400" dirty="0"/>
              <a:t>Δ</a:t>
            </a:r>
            <a:r>
              <a:rPr lang="en-US" sz="2400" dirty="0"/>
              <a:t> </a:t>
            </a:r>
            <a:r>
              <a:rPr lang="en-US" sz="2400" u="sng" dirty="0"/>
              <a:t>&lt; </a:t>
            </a:r>
            <a:r>
              <a:rPr lang="en-US" sz="2400" dirty="0"/>
              <a:t>y &lt; 0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G1 = 0</a:t>
            </a:r>
            <a:r>
              <a:rPr lang="en-US" sz="2400" u="sng" dirty="0">
                <a:latin typeface="+mj-lt"/>
              </a:rPr>
              <a:t>&lt; </a:t>
            </a:r>
            <a:r>
              <a:rPr lang="en-US" sz="2400" dirty="0">
                <a:latin typeface="+mj-lt"/>
              </a:rPr>
              <a:t>y &lt;1.5</a:t>
            </a:r>
            <a:r>
              <a:rPr lang="el-GR" sz="2400" dirty="0"/>
              <a:t>Δ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G2 =1.5</a:t>
            </a:r>
            <a:r>
              <a:rPr lang="el-GR" sz="2400" dirty="0"/>
              <a:t>Δ</a:t>
            </a:r>
            <a:r>
              <a:rPr lang="en-US" sz="2400" u="sng" dirty="0"/>
              <a:t>&lt; </a:t>
            </a:r>
            <a:r>
              <a:rPr lang="en-US" sz="2400" dirty="0"/>
              <a:t>y &lt;3</a:t>
            </a:r>
            <a:r>
              <a:rPr lang="el-GR" sz="2400" dirty="0"/>
              <a:t>Δ</a:t>
            </a:r>
            <a:endParaRPr lang="en-ID" sz="2400" dirty="0">
              <a:latin typeface="+mj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9D869A-1BAB-44FF-84D5-E80B7685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4936"/>
              </p:ext>
            </p:extLst>
          </p:nvPr>
        </p:nvGraphicFramePr>
        <p:xfrm>
          <a:off x="1098346" y="2596534"/>
          <a:ext cx="9506602" cy="311846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58086">
                  <a:extLst>
                    <a:ext uri="{9D8B030D-6E8A-4147-A177-3AD203B41FA5}">
                      <a16:colId xmlns:a16="http://schemas.microsoft.com/office/drawing/2014/main" val="3530568301"/>
                    </a:ext>
                  </a:extLst>
                </a:gridCol>
                <a:gridCol w="1358086">
                  <a:extLst>
                    <a:ext uri="{9D8B030D-6E8A-4147-A177-3AD203B41FA5}">
                      <a16:colId xmlns:a16="http://schemas.microsoft.com/office/drawing/2014/main" val="3709665662"/>
                    </a:ext>
                  </a:extLst>
                </a:gridCol>
                <a:gridCol w="1358086">
                  <a:extLst>
                    <a:ext uri="{9D8B030D-6E8A-4147-A177-3AD203B41FA5}">
                      <a16:colId xmlns:a16="http://schemas.microsoft.com/office/drawing/2014/main" val="1469712605"/>
                    </a:ext>
                  </a:extLst>
                </a:gridCol>
                <a:gridCol w="1358086">
                  <a:extLst>
                    <a:ext uri="{9D8B030D-6E8A-4147-A177-3AD203B41FA5}">
                      <a16:colId xmlns:a16="http://schemas.microsoft.com/office/drawing/2014/main" val="3494909388"/>
                    </a:ext>
                  </a:extLst>
                </a:gridCol>
                <a:gridCol w="1358086">
                  <a:extLst>
                    <a:ext uri="{9D8B030D-6E8A-4147-A177-3AD203B41FA5}">
                      <a16:colId xmlns:a16="http://schemas.microsoft.com/office/drawing/2014/main" val="243555818"/>
                    </a:ext>
                  </a:extLst>
                </a:gridCol>
                <a:gridCol w="1358086">
                  <a:extLst>
                    <a:ext uri="{9D8B030D-6E8A-4147-A177-3AD203B41FA5}">
                      <a16:colId xmlns:a16="http://schemas.microsoft.com/office/drawing/2014/main" val="1178846588"/>
                    </a:ext>
                  </a:extLst>
                </a:gridCol>
                <a:gridCol w="1358086">
                  <a:extLst>
                    <a:ext uri="{9D8B030D-6E8A-4147-A177-3AD203B41FA5}">
                      <a16:colId xmlns:a16="http://schemas.microsoft.com/office/drawing/2014/main" val="3079818313"/>
                    </a:ext>
                  </a:extLst>
                </a:gridCol>
              </a:tblGrid>
              <a:tr h="1490059">
                <a:tc>
                  <a:txBody>
                    <a:bodyPr/>
                    <a:lstStyle/>
                    <a:p>
                      <a:pPr algn="ctr"/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 = 0.1</a:t>
                      </a:r>
                    </a:p>
                    <a:p>
                      <a:pPr algn="ctr"/>
                      <a:r>
                        <a:rPr lang="en-US" sz="2400" dirty="0"/>
                        <a:t>D1&amp;G1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K=0.1</a:t>
                      </a:r>
                    </a:p>
                    <a:p>
                      <a:pPr algn="ctr"/>
                      <a:r>
                        <a:rPr lang="en-US" sz="2400" dirty="0"/>
                        <a:t>D2&amp;G2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K=0.5</a:t>
                      </a:r>
                    </a:p>
                    <a:p>
                      <a:pPr algn="ctr"/>
                      <a:r>
                        <a:rPr lang="en-US" sz="2400" dirty="0"/>
                        <a:t>D1&amp;G1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K=0.5</a:t>
                      </a:r>
                    </a:p>
                    <a:p>
                      <a:pPr algn="ctr"/>
                      <a:r>
                        <a:rPr lang="en-US" sz="2400" dirty="0"/>
                        <a:t>D2&amp;G2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K=1.2</a:t>
                      </a:r>
                    </a:p>
                    <a:p>
                      <a:pPr algn="ctr"/>
                      <a:r>
                        <a:rPr lang="en-US" sz="2400" dirty="0"/>
                        <a:t>D1&amp;G1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K=1.2</a:t>
                      </a:r>
                    </a:p>
                    <a:p>
                      <a:pPr algn="ctr"/>
                      <a:r>
                        <a:rPr lang="en-US" sz="2400" dirty="0"/>
                        <a:t>D2&amp;G2</a:t>
                      </a:r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343434"/>
                  </a:ext>
                </a:extLst>
              </a:tr>
              <a:tr h="16284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Cn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3.86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1.00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431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909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DBB2-5E2C-443B-8708-57567896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444339"/>
          </a:xfrm>
        </p:spPr>
        <p:txBody>
          <a:bodyPr/>
          <a:lstStyle/>
          <a:p>
            <a:r>
              <a:rPr lang="en-US" dirty="0"/>
              <a:t>INCO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4B52C-C408-4A74-B077-03EA2BFEE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Stdev</a:t>
            </a:r>
            <a:r>
              <a:rPr lang="en-US" sz="2400" dirty="0"/>
              <a:t> = 0.54%</a:t>
            </a:r>
            <a:endParaRPr lang="en-ID" sz="2400" dirty="0"/>
          </a:p>
          <a:p>
            <a:r>
              <a:rPr lang="en-ID" sz="2400" dirty="0" err="1"/>
              <a:t>Saat</a:t>
            </a:r>
            <a:r>
              <a:rPr lang="en-ID" sz="2400" dirty="0"/>
              <a:t> K=0.5 </a:t>
            </a:r>
          </a:p>
          <a:p>
            <a:pPr marL="0" indent="0">
              <a:buNone/>
            </a:pPr>
            <a:r>
              <a:rPr lang="en-ID" sz="2400" dirty="0"/>
              <a:t> </a:t>
            </a:r>
          </a:p>
          <a:p>
            <a:r>
              <a:rPr lang="en-ID" sz="2400" dirty="0"/>
              <a:t> </a:t>
            </a:r>
          </a:p>
          <a:p>
            <a:r>
              <a:rPr lang="en-ID" sz="2400" dirty="0"/>
              <a:t> </a:t>
            </a:r>
          </a:p>
          <a:p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rincian</a:t>
            </a:r>
            <a:r>
              <a:rPr lang="en-ID" sz="2400" dirty="0"/>
              <a:t>:  </a:t>
            </a:r>
          </a:p>
          <a:p>
            <a:pPr marL="3602736" lvl="8" indent="0">
              <a:buNone/>
            </a:pPr>
            <a:r>
              <a:rPr lang="en-ID" sz="1800" dirty="0"/>
              <a:t>      </a:t>
            </a:r>
            <a:r>
              <a:rPr lang="en-ID" sz="2400" dirty="0"/>
              <a:t>G=&gt;Sell</a:t>
            </a:r>
          </a:p>
          <a:p>
            <a:pPr marL="3602736" lvl="8" indent="0">
              <a:buNone/>
            </a:pPr>
            <a:r>
              <a:rPr lang="en-ID" sz="2400" dirty="0"/>
              <a:t>    D=&gt;Buy</a:t>
            </a:r>
            <a:endParaRPr lang="en-ID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3D017-CEF5-4191-BCAD-9395B27B242C}"/>
              </a:ext>
            </a:extLst>
          </p:cNvPr>
          <p:cNvSpPr txBox="1"/>
          <p:nvPr/>
        </p:nvSpPr>
        <p:spPr>
          <a:xfrm>
            <a:off x="0" y="628893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adjusted closing price 13 November 2014 – 14 November 2016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119C7-8D7D-4A45-9B4A-52D22779D747}"/>
              </a:ext>
            </a:extLst>
          </p:cNvPr>
          <p:cNvSpPr txBox="1"/>
          <p:nvPr/>
        </p:nvSpPr>
        <p:spPr>
          <a:xfrm flipH="1">
            <a:off x="1951808" y="1859340"/>
            <a:ext cx="3008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D2 = -3</a:t>
            </a:r>
            <a:r>
              <a:rPr lang="el-GR" sz="2400" dirty="0">
                <a:latin typeface="+mj-lt"/>
              </a:rPr>
              <a:t>Δ</a:t>
            </a:r>
            <a:r>
              <a:rPr lang="en-US" sz="2400" dirty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&lt; </a:t>
            </a:r>
            <a:r>
              <a:rPr lang="en-US" sz="2400" dirty="0">
                <a:latin typeface="+mj-lt"/>
              </a:rPr>
              <a:t>y &lt; -1.5</a:t>
            </a:r>
            <a:r>
              <a:rPr lang="el-GR" sz="2400" dirty="0"/>
              <a:t>Δ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D1 = -1.5</a:t>
            </a:r>
            <a:r>
              <a:rPr lang="el-GR" sz="2400" dirty="0"/>
              <a:t>Δ</a:t>
            </a:r>
            <a:r>
              <a:rPr lang="en-US" sz="2400" dirty="0"/>
              <a:t> </a:t>
            </a:r>
            <a:r>
              <a:rPr lang="en-US" sz="2400" u="sng" dirty="0"/>
              <a:t>&lt; </a:t>
            </a:r>
            <a:r>
              <a:rPr lang="en-US" sz="2400" dirty="0"/>
              <a:t>y &lt; 0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G1 = 0</a:t>
            </a:r>
            <a:r>
              <a:rPr lang="en-US" sz="2400" u="sng" dirty="0">
                <a:latin typeface="+mj-lt"/>
              </a:rPr>
              <a:t>&lt; </a:t>
            </a:r>
            <a:r>
              <a:rPr lang="en-US" sz="2400" dirty="0">
                <a:latin typeface="+mj-lt"/>
              </a:rPr>
              <a:t>y &lt;1.5</a:t>
            </a:r>
            <a:r>
              <a:rPr lang="el-GR" sz="2400" dirty="0"/>
              <a:t>Δ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G2 =1.5</a:t>
            </a:r>
            <a:r>
              <a:rPr lang="el-GR" sz="2400" dirty="0"/>
              <a:t>Δ</a:t>
            </a:r>
            <a:r>
              <a:rPr lang="en-US" sz="2400" u="sng" dirty="0"/>
              <a:t>&lt; </a:t>
            </a:r>
            <a:r>
              <a:rPr lang="en-US" sz="2400" dirty="0"/>
              <a:t>y &lt;3</a:t>
            </a:r>
            <a:r>
              <a:rPr lang="el-GR" sz="2400" dirty="0"/>
              <a:t>Δ</a:t>
            </a:r>
            <a:endParaRPr lang="en-ID" sz="24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5C5578-1EE2-43BC-B4C1-6E7D260AF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914405"/>
            <a:ext cx="6659880" cy="1126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3566DD-8DFA-40E1-B5EC-D0ECC1B5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701806"/>
            <a:ext cx="3665220" cy="261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43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DBB2-5E2C-443B-8708-57567896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444339"/>
          </a:xfrm>
        </p:spPr>
        <p:txBody>
          <a:bodyPr/>
          <a:lstStyle/>
          <a:p>
            <a:r>
              <a:rPr lang="en-US" dirty="0"/>
              <a:t>UNVR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3D017-CEF5-4191-BCAD-9395B27B242C}"/>
              </a:ext>
            </a:extLst>
          </p:cNvPr>
          <p:cNvSpPr txBox="1"/>
          <p:nvPr/>
        </p:nvSpPr>
        <p:spPr>
          <a:xfrm>
            <a:off x="0" y="628893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adjusted closing price 13 November 2014 – 14 November 2016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119C7-8D7D-4A45-9B4A-52D22779D747}"/>
              </a:ext>
            </a:extLst>
          </p:cNvPr>
          <p:cNvSpPr txBox="1"/>
          <p:nvPr/>
        </p:nvSpPr>
        <p:spPr>
          <a:xfrm flipH="1">
            <a:off x="7596096" y="559678"/>
            <a:ext cx="3008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D2 = -3</a:t>
            </a:r>
            <a:r>
              <a:rPr lang="el-GR" sz="2400" dirty="0">
                <a:latin typeface="+mj-lt"/>
              </a:rPr>
              <a:t>Δ</a:t>
            </a:r>
            <a:r>
              <a:rPr lang="en-US" sz="2400" dirty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&lt; </a:t>
            </a:r>
            <a:r>
              <a:rPr lang="en-US" sz="2400" dirty="0">
                <a:latin typeface="+mj-lt"/>
              </a:rPr>
              <a:t>y &lt; -1.5</a:t>
            </a:r>
            <a:r>
              <a:rPr lang="el-GR" sz="2400" dirty="0"/>
              <a:t>Δ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D1 = -1.5</a:t>
            </a:r>
            <a:r>
              <a:rPr lang="el-GR" sz="2400" dirty="0"/>
              <a:t>Δ</a:t>
            </a:r>
            <a:r>
              <a:rPr lang="en-US" sz="2400" dirty="0"/>
              <a:t> </a:t>
            </a:r>
            <a:r>
              <a:rPr lang="en-US" sz="2400" u="sng" dirty="0"/>
              <a:t>&lt; </a:t>
            </a:r>
            <a:r>
              <a:rPr lang="en-US" sz="2400" dirty="0"/>
              <a:t>y &lt; 0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G1 = 0</a:t>
            </a:r>
            <a:r>
              <a:rPr lang="en-US" sz="2400" u="sng" dirty="0">
                <a:latin typeface="+mj-lt"/>
              </a:rPr>
              <a:t>&lt; </a:t>
            </a:r>
            <a:r>
              <a:rPr lang="en-US" sz="2400" dirty="0">
                <a:latin typeface="+mj-lt"/>
              </a:rPr>
              <a:t>y &lt;1.5</a:t>
            </a:r>
            <a:r>
              <a:rPr lang="el-GR" sz="2400" dirty="0"/>
              <a:t>Δ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G2 =1.5</a:t>
            </a:r>
            <a:r>
              <a:rPr lang="el-GR" sz="2400" dirty="0"/>
              <a:t>Δ</a:t>
            </a:r>
            <a:r>
              <a:rPr lang="en-US" sz="2400" u="sng" dirty="0"/>
              <a:t>&lt; </a:t>
            </a:r>
            <a:r>
              <a:rPr lang="en-US" sz="2400" dirty="0"/>
              <a:t>y &lt;3</a:t>
            </a:r>
            <a:r>
              <a:rPr lang="el-GR" sz="2400" dirty="0"/>
              <a:t>Δ</a:t>
            </a:r>
            <a:endParaRPr lang="en-ID" sz="2400" dirty="0">
              <a:latin typeface="+mj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9D869A-1BAB-44FF-84D5-E80B7685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273971"/>
              </p:ext>
            </p:extLst>
          </p:nvPr>
        </p:nvGraphicFramePr>
        <p:xfrm>
          <a:off x="1098346" y="2596534"/>
          <a:ext cx="9506602" cy="311846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58086">
                  <a:extLst>
                    <a:ext uri="{9D8B030D-6E8A-4147-A177-3AD203B41FA5}">
                      <a16:colId xmlns:a16="http://schemas.microsoft.com/office/drawing/2014/main" val="3530568301"/>
                    </a:ext>
                  </a:extLst>
                </a:gridCol>
                <a:gridCol w="1358086">
                  <a:extLst>
                    <a:ext uri="{9D8B030D-6E8A-4147-A177-3AD203B41FA5}">
                      <a16:colId xmlns:a16="http://schemas.microsoft.com/office/drawing/2014/main" val="3709665662"/>
                    </a:ext>
                  </a:extLst>
                </a:gridCol>
                <a:gridCol w="1358086">
                  <a:extLst>
                    <a:ext uri="{9D8B030D-6E8A-4147-A177-3AD203B41FA5}">
                      <a16:colId xmlns:a16="http://schemas.microsoft.com/office/drawing/2014/main" val="1469712605"/>
                    </a:ext>
                  </a:extLst>
                </a:gridCol>
                <a:gridCol w="1358086">
                  <a:extLst>
                    <a:ext uri="{9D8B030D-6E8A-4147-A177-3AD203B41FA5}">
                      <a16:colId xmlns:a16="http://schemas.microsoft.com/office/drawing/2014/main" val="3494909388"/>
                    </a:ext>
                  </a:extLst>
                </a:gridCol>
                <a:gridCol w="1358086">
                  <a:extLst>
                    <a:ext uri="{9D8B030D-6E8A-4147-A177-3AD203B41FA5}">
                      <a16:colId xmlns:a16="http://schemas.microsoft.com/office/drawing/2014/main" val="243555818"/>
                    </a:ext>
                  </a:extLst>
                </a:gridCol>
                <a:gridCol w="1358086">
                  <a:extLst>
                    <a:ext uri="{9D8B030D-6E8A-4147-A177-3AD203B41FA5}">
                      <a16:colId xmlns:a16="http://schemas.microsoft.com/office/drawing/2014/main" val="1178846588"/>
                    </a:ext>
                  </a:extLst>
                </a:gridCol>
                <a:gridCol w="1358086">
                  <a:extLst>
                    <a:ext uri="{9D8B030D-6E8A-4147-A177-3AD203B41FA5}">
                      <a16:colId xmlns:a16="http://schemas.microsoft.com/office/drawing/2014/main" val="3079818313"/>
                    </a:ext>
                  </a:extLst>
                </a:gridCol>
              </a:tblGrid>
              <a:tr h="1490059">
                <a:tc>
                  <a:txBody>
                    <a:bodyPr/>
                    <a:lstStyle/>
                    <a:p>
                      <a:pPr algn="ctr"/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 = 0.1</a:t>
                      </a:r>
                    </a:p>
                    <a:p>
                      <a:pPr algn="ctr"/>
                      <a:r>
                        <a:rPr lang="en-US" sz="2400" dirty="0"/>
                        <a:t>D1&amp;G1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K=0.1</a:t>
                      </a:r>
                    </a:p>
                    <a:p>
                      <a:pPr algn="ctr"/>
                      <a:r>
                        <a:rPr lang="en-US" sz="2400" dirty="0"/>
                        <a:t>D2&amp;G2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K=0.5</a:t>
                      </a:r>
                    </a:p>
                    <a:p>
                      <a:pPr algn="ctr"/>
                      <a:r>
                        <a:rPr lang="en-US" sz="2400" dirty="0"/>
                        <a:t>D1&amp;G1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K=0.5</a:t>
                      </a:r>
                    </a:p>
                    <a:p>
                      <a:pPr algn="ctr"/>
                      <a:r>
                        <a:rPr lang="en-US" sz="2400" dirty="0"/>
                        <a:t>D2&amp;G2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K=1.2</a:t>
                      </a:r>
                    </a:p>
                    <a:p>
                      <a:pPr algn="ctr"/>
                      <a:r>
                        <a:rPr lang="en-US" sz="2400" dirty="0"/>
                        <a:t>D1&amp;G1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K=1.2</a:t>
                      </a:r>
                    </a:p>
                    <a:p>
                      <a:pPr algn="ctr"/>
                      <a:r>
                        <a:rPr lang="en-US" sz="2400" dirty="0"/>
                        <a:t>D2&amp;G2</a:t>
                      </a:r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343434"/>
                  </a:ext>
                </a:extLst>
              </a:tr>
              <a:tr h="16284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Cn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4.57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1.00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431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817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0FBC8A7B-9E5A-4B09-9C33-C600BD17C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4BB015B5-4A87-4EA6-8B82-41210F3BE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12710"/>
            <a:ext cx="12191998" cy="26452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E81A93E-7912-4F5E-9640-B4D0587A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08" y="4572002"/>
            <a:ext cx="10943501" cy="14733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cap="all" dirty="0">
                <a:solidFill>
                  <a:schemeClr val="bg1"/>
                </a:solidFill>
              </a:rPr>
              <a:t>GRAFIK </a:t>
            </a:r>
            <a:r>
              <a:rPr lang="en-US" cap="all" dirty="0" err="1">
                <a:solidFill>
                  <a:schemeClr val="bg1"/>
                </a:solidFill>
              </a:rPr>
              <a:t>BuY</a:t>
            </a:r>
            <a:r>
              <a:rPr lang="en-US" cap="all" dirty="0">
                <a:solidFill>
                  <a:schemeClr val="bg1"/>
                </a:solidFill>
              </a:rPr>
              <a:t> AND HOLD</a:t>
            </a:r>
          </a:p>
        </p:txBody>
      </p:sp>
      <p:pic>
        <p:nvPicPr>
          <p:cNvPr id="17" name="Content Placeholder 1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180AB0A-1FE9-4E57-9E3F-579810537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734"/>
            <a:ext cx="12192000" cy="3322320"/>
          </a:xfrm>
          <a:prstGeom prst="rect">
            <a:avLst/>
          </a:prstGeom>
        </p:spPr>
      </p:pic>
      <p:sp>
        <p:nvSpPr>
          <p:cNvPr id="38" name="Freeform 6">
            <a:extLst>
              <a:ext uri="{FF2B5EF4-FFF2-40B4-BE49-F238E27FC236}">
                <a16:creationId xmlns:a16="http://schemas.microsoft.com/office/drawing/2014/main" id="{3C34EE6D-3EF3-46CE-B8E1-B95710DC9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2021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9" name="Straight Connector 32">
            <a:extLst>
              <a:ext uri="{FF2B5EF4-FFF2-40B4-BE49-F238E27FC236}">
                <a16:creationId xmlns:a16="http://schemas.microsoft.com/office/drawing/2014/main" id="{4F8C9297-DB30-4147-8E63-D99C33793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228850"/>
            <a:ext cx="57950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42B8-368E-4422-B167-E1D5447B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193918"/>
            <a:ext cx="10988040" cy="1154822"/>
          </a:xfrm>
        </p:spPr>
        <p:txBody>
          <a:bodyPr>
            <a:normAutofit/>
          </a:bodyPr>
          <a:lstStyle/>
          <a:p>
            <a:pPr algn="ctr"/>
            <a:r>
              <a:rPr lang="en-US" sz="7200" b="1" i="0" dirty="0"/>
              <a:t>Data</a:t>
            </a:r>
            <a:endParaRPr lang="en-ID" sz="7200" b="1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63187-A033-4A5F-8DF1-4384FF159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1348740"/>
            <a:ext cx="10949940" cy="55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5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177B93F-9EFA-4CBA-BBF2-7BE2B6203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C0B0D-CE2D-4A5D-A7FB-AB0624D7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19" y="4213780"/>
            <a:ext cx="8293608" cy="176699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6600" cap="all" dirty="0">
                <a:solidFill>
                  <a:schemeClr val="tx2"/>
                </a:solidFill>
              </a:rPr>
              <a:t>GRAFIK PERGERAKAN SAHAM HARIAN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056F58-AA79-408C-95BF-1F43666B4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32"/>
            <a:ext cx="12245998" cy="3275803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F62C72FE-8DD2-4978-9021-5AECF3DFB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273560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4EFF64-E629-4B9E-872D-BAE5A3676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62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7248-BF51-4E44-8A56-91E79E23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787" y="450898"/>
            <a:ext cx="3833906" cy="7378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SUMMARY</a:t>
            </a:r>
            <a:endParaRPr lang="en-ID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29A06-6CF0-4E81-AB18-EA6DF12AD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454610"/>
            <a:ext cx="9326880" cy="4603290"/>
          </a:xfrm>
        </p:spPr>
        <p:txBody>
          <a:bodyPr>
            <a:normAutofit/>
          </a:bodyPr>
          <a:lstStyle/>
          <a:p>
            <a:r>
              <a:rPr lang="en-US" sz="2400" dirty="0"/>
              <a:t>Pada </a:t>
            </a:r>
            <a:r>
              <a:rPr lang="en-US" sz="2400" dirty="0" err="1"/>
              <a:t>implementasi</a:t>
            </a:r>
            <a:r>
              <a:rPr lang="en-US" sz="2400" dirty="0"/>
              <a:t> paper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emiten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WSKT, UNVR, dan INCO, data </a:t>
            </a:r>
            <a:r>
              <a:rPr lang="en-US" sz="2400" dirty="0" err="1"/>
              <a:t>kebanyakan</a:t>
            </a:r>
            <a:r>
              <a:rPr lang="en-US" sz="2400" dirty="0"/>
              <a:t>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state G1 &amp; D1. Hal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diakibatkan</a:t>
            </a:r>
            <a:r>
              <a:rPr lang="en-US" sz="2400" dirty="0"/>
              <a:t> oleh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faktor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range </a:t>
            </a:r>
            <a:r>
              <a:rPr lang="en-US" sz="2000" dirty="0" err="1"/>
              <a:t>dari</a:t>
            </a:r>
            <a:r>
              <a:rPr lang="en-US" sz="2000" dirty="0"/>
              <a:t> state yang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yang </a:t>
            </a:r>
            <a:r>
              <a:rPr lang="en-US" sz="2000" dirty="0" err="1"/>
              <a:t>berada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paper</a:t>
            </a:r>
          </a:p>
          <a:p>
            <a:pPr lvl="1"/>
            <a:r>
              <a:rPr lang="en-US" sz="2000" dirty="0" err="1"/>
              <a:t>Jangka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yang 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sebanyak</a:t>
            </a:r>
            <a:r>
              <a:rPr lang="en-US" sz="2000" dirty="0"/>
              <a:t> paper, </a:t>
            </a:r>
            <a:r>
              <a:rPr lang="en-US" sz="2000" dirty="0" err="1"/>
              <a:t>dimana</a:t>
            </a:r>
            <a:r>
              <a:rPr lang="en-US" sz="2000" dirty="0"/>
              <a:t> paper </a:t>
            </a:r>
            <a:r>
              <a:rPr lang="en-US" sz="2000" dirty="0" err="1"/>
              <a:t>mengolah</a:t>
            </a:r>
            <a:r>
              <a:rPr lang="en-US" sz="2000" dirty="0"/>
              <a:t> data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jangka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7 </a:t>
            </a:r>
            <a:r>
              <a:rPr lang="en-US" sz="2000" dirty="0" err="1"/>
              <a:t>tahun</a:t>
            </a:r>
            <a:r>
              <a:rPr lang="en-US" sz="2000" dirty="0"/>
              <a:t>, </a:t>
            </a:r>
            <a:r>
              <a:rPr lang="en-US" sz="2000" dirty="0" err="1"/>
              <a:t>sementara</a:t>
            </a:r>
            <a:r>
              <a:rPr lang="en-US" sz="2000" dirty="0"/>
              <a:t> data yang kami </a:t>
            </a:r>
            <a:r>
              <a:rPr lang="en-US" sz="2000" dirty="0" err="1"/>
              <a:t>olah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2 </a:t>
            </a:r>
            <a:r>
              <a:rPr lang="en-US" sz="2000" dirty="0" err="1"/>
              <a:t>tahun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/>
              <a:t>Harga</a:t>
            </a:r>
            <a:r>
              <a:rPr lang="en-US" sz="2000" dirty="0"/>
              <a:t> </a:t>
            </a:r>
            <a:r>
              <a:rPr lang="en-US" sz="2000" dirty="0" err="1"/>
              <a:t>saham</a:t>
            </a:r>
            <a:r>
              <a:rPr lang="en-US" sz="2000" dirty="0"/>
              <a:t> </a:t>
            </a:r>
            <a:r>
              <a:rPr lang="en-US" sz="2000" dirty="0" err="1"/>
              <a:t>emiten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stabil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pada paper, </a:t>
            </a:r>
            <a:r>
              <a:rPr lang="en-US" sz="2000" dirty="0" err="1"/>
              <a:t>diambil</a:t>
            </a:r>
            <a:r>
              <a:rPr lang="en-US" sz="2000" dirty="0"/>
              <a:t> data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krisis</a:t>
            </a:r>
            <a:r>
              <a:rPr lang="en-US" sz="2000" dirty="0"/>
              <a:t> </a:t>
            </a:r>
            <a:r>
              <a:rPr lang="en-US" sz="2000" dirty="0" err="1"/>
              <a:t>ekonomi</a:t>
            </a:r>
            <a:r>
              <a:rPr lang="en-US" sz="2000" dirty="0"/>
              <a:t> global 2009. 2 </a:t>
            </a:r>
            <a:r>
              <a:rPr lang="en-US" sz="2000" dirty="0" err="1"/>
              <a:t>hal</a:t>
            </a:r>
            <a:r>
              <a:rPr lang="en-US" sz="2000" dirty="0"/>
              <a:t> yang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terakhir</a:t>
            </a:r>
            <a:r>
              <a:rPr lang="en-US" sz="2000" dirty="0"/>
              <a:t> </a:t>
            </a:r>
            <a:r>
              <a:rPr lang="en-US" sz="2000" dirty="0" err="1"/>
              <a:t>berpengaruh</a:t>
            </a:r>
            <a:r>
              <a:rPr lang="en-US" sz="2000" dirty="0"/>
              <a:t> pada standard deviation data kami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/>
              <a:t> data pada paper.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17105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E685-7CBB-4201-A019-E3D0A864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494" y="52399"/>
            <a:ext cx="4549011" cy="1162185"/>
          </a:xfrm>
        </p:spPr>
        <p:txBody>
          <a:bodyPr>
            <a:normAutofit/>
          </a:bodyPr>
          <a:lstStyle/>
          <a:p>
            <a:pPr algn="ctr"/>
            <a:r>
              <a:rPr lang="en-US" sz="7200" b="1" i="0" dirty="0"/>
              <a:t>Method</a:t>
            </a:r>
            <a:endParaRPr lang="en-ID" sz="7200" b="1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ACC50-942F-4243-B736-6EAEC72AC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1340990"/>
            <a:ext cx="3421380" cy="1930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0BEA1-85B0-4F87-9490-BECAAF41F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3134808"/>
            <a:ext cx="12192000" cy="37515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569F27-F596-42E1-9D00-00E1EB833783}"/>
              </a:ext>
            </a:extLst>
          </p:cNvPr>
          <p:cNvSpPr txBox="1"/>
          <p:nvPr/>
        </p:nvSpPr>
        <p:spPr>
          <a:xfrm>
            <a:off x="7145727" y="1844512"/>
            <a:ext cx="5194414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Markov Chain</a:t>
            </a:r>
            <a:endParaRPr lang="en-ID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2FAD2-9ECC-4A57-9A18-F3E683259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531" y="3618632"/>
            <a:ext cx="1172629" cy="485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238E6-7BAB-4241-802A-91F6A57CD6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25" b="45349"/>
          <a:stretch/>
        </p:blipFill>
        <p:spPr>
          <a:xfrm>
            <a:off x="6997584" y="2328336"/>
            <a:ext cx="5194414" cy="8064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37DC1-7880-4FB0-894D-4CBD92379D10}"/>
              </a:ext>
            </a:extLst>
          </p:cNvPr>
          <p:cNvSpPr txBox="1"/>
          <p:nvPr/>
        </p:nvSpPr>
        <p:spPr>
          <a:xfrm>
            <a:off x="3301884" y="1342108"/>
            <a:ext cx="3891141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State Space</a:t>
            </a:r>
            <a:endParaRPr lang="en-ID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9F922-F8E0-4A8B-A3B6-227D73470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1573" y="1848445"/>
            <a:ext cx="3997219" cy="13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1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B4CD3C-B9D0-4A4E-A6DF-8C013B839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0" y="0"/>
            <a:ext cx="6712737" cy="7135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EC0DE3-B2CD-4B13-8F42-620479577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749" y="6570309"/>
            <a:ext cx="2157691" cy="287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FE42C-8513-4D79-AC86-058D2FF16240}"/>
              </a:ext>
            </a:extLst>
          </p:cNvPr>
          <p:cNvSpPr txBox="1"/>
          <p:nvPr/>
        </p:nvSpPr>
        <p:spPr>
          <a:xfrm flipH="1">
            <a:off x="256358" y="2491741"/>
            <a:ext cx="3904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RESULT</a:t>
            </a:r>
            <a:endParaRPr lang="en-ID" sz="6600" b="1" dirty="0"/>
          </a:p>
        </p:txBody>
      </p:sp>
    </p:spTree>
    <p:extLst>
      <p:ext uri="{BB962C8B-B14F-4D97-AF65-F5344CB8AC3E}">
        <p14:creationId xmlns:p14="http://schemas.microsoft.com/office/powerpoint/2010/main" val="292485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F018-8F7D-4D22-8914-B4D801CD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1" y="149772"/>
            <a:ext cx="10789918" cy="145091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Comparison Buy &amp; Hold Results and Stochastic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98253-8DBB-4DC5-B031-18A6C739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72" y="1496892"/>
            <a:ext cx="9653358" cy="542416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4EEA5A-4210-4590-9D52-EE7C0E55A2D3}"/>
              </a:ext>
            </a:extLst>
          </p:cNvPr>
          <p:cNvSpPr txBox="1">
            <a:spLocks/>
          </p:cNvSpPr>
          <p:nvPr/>
        </p:nvSpPr>
        <p:spPr>
          <a:xfrm>
            <a:off x="125730" y="3012152"/>
            <a:ext cx="2224471" cy="14509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O2: 1.122</a:t>
            </a:r>
            <a:b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CEZ: 1.227</a:t>
            </a:r>
            <a:b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KEB:1.502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8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36FE6F-E206-4BD6-B099-664401DF6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97" y="0"/>
            <a:ext cx="9490005" cy="68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5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C0E371-D6F3-4FD5-971A-B23FE985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67" y="0"/>
            <a:ext cx="9045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7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B46BF0-5343-43B9-B815-5AFA0438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99" y="121603"/>
            <a:ext cx="10846002" cy="66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4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A59F91-F9CE-4C6E-877C-F9FF35C8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5" y="908468"/>
            <a:ext cx="12071430" cy="53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3297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887</Words>
  <Application>Microsoft Office PowerPoint</Application>
  <PresentationFormat>Widescreen</PresentationFormat>
  <Paragraphs>171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Schoolbook</vt:lpstr>
      <vt:lpstr>Corbel</vt:lpstr>
      <vt:lpstr>Gill Sans MT</vt:lpstr>
      <vt:lpstr>Headlines</vt:lpstr>
      <vt:lpstr>Stochastic Model of Short-Term Prediction of Stock Prices and It’s Profitability in The Czech Stock Market</vt:lpstr>
      <vt:lpstr>Data</vt:lpstr>
      <vt:lpstr>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on wskt, unvr &amp; inco </vt:lpstr>
      <vt:lpstr>WSKT</vt:lpstr>
      <vt:lpstr>WSKT</vt:lpstr>
      <vt:lpstr>WSKT</vt:lpstr>
      <vt:lpstr>WSKT</vt:lpstr>
      <vt:lpstr>UNVR</vt:lpstr>
      <vt:lpstr>UNVR</vt:lpstr>
      <vt:lpstr>INCO</vt:lpstr>
      <vt:lpstr>UNVR</vt:lpstr>
      <vt:lpstr>GRAFIK BuY AND HOLD</vt:lpstr>
      <vt:lpstr>GRAFIK PERGERAKAN SAHAM HARIAN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Model of Short-Term Prediction of Stock Prices and It’s Profitability in The Czech Stock Market</dc:title>
  <dc:creator>Geraldy Christanto</dc:creator>
  <cp:lastModifiedBy>Geraldy Christanto</cp:lastModifiedBy>
  <cp:revision>1</cp:revision>
  <dcterms:created xsi:type="dcterms:W3CDTF">2019-12-06T05:37:30Z</dcterms:created>
  <dcterms:modified xsi:type="dcterms:W3CDTF">2019-12-06T05:40:38Z</dcterms:modified>
</cp:coreProperties>
</file>