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91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963E-3786-4A77-8ADF-E28F08CDA060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4519-2EFA-4CAC-965E-629142C184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8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O2: Telefonica O2</a:t>
            </a:r>
          </a:p>
          <a:p>
            <a:r>
              <a:rPr lang="en-US" dirty="0"/>
              <a:t>KB: </a:t>
            </a:r>
            <a:r>
              <a:rPr lang="en-US" dirty="0" err="1"/>
              <a:t>Komercni</a:t>
            </a:r>
            <a:r>
              <a:rPr lang="en-US" dirty="0"/>
              <a:t> Banka</a:t>
            </a:r>
          </a:p>
          <a:p>
            <a:r>
              <a:rPr lang="en-US" dirty="0"/>
              <a:t>CEZ: CEZ Group (Perusahaan </a:t>
            </a:r>
            <a:r>
              <a:rPr lang="en-US" dirty="0" err="1"/>
              <a:t>minerba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36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Yt</a:t>
            </a:r>
            <a:r>
              <a:rPr lang="en-US" dirty="0"/>
              <a:t> : Cumulative share price change</a:t>
            </a:r>
          </a:p>
          <a:p>
            <a:r>
              <a:rPr lang="en-US" dirty="0" err="1"/>
              <a:t>yt</a:t>
            </a:r>
            <a:r>
              <a:rPr lang="en-US" dirty="0"/>
              <a:t>: </a:t>
            </a:r>
            <a:r>
              <a:rPr lang="en-US" dirty="0" err="1"/>
              <a:t>Yt</a:t>
            </a:r>
            <a:r>
              <a:rPr lang="en-US" dirty="0"/>
              <a:t> expressed as a percentage</a:t>
            </a:r>
          </a:p>
          <a:p>
            <a:r>
              <a:rPr lang="en-US" dirty="0"/>
              <a:t>Pt : daily closing price in time t</a:t>
            </a:r>
          </a:p>
          <a:p>
            <a:r>
              <a:rPr lang="en-US" dirty="0"/>
              <a:t>State space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yt</a:t>
            </a:r>
            <a:r>
              <a:rPr lang="en-US" dirty="0"/>
              <a:t>. Ada 8 state,</a:t>
            </a:r>
          </a:p>
          <a:p>
            <a:r>
              <a:rPr lang="en-US" dirty="0"/>
              <a:t>D1 : state with the lowest price decrease</a:t>
            </a:r>
          </a:p>
          <a:p>
            <a:r>
              <a:rPr lang="en-US" dirty="0"/>
              <a:t>D1 &lt; D2 &lt; D3 &lt; D4</a:t>
            </a:r>
          </a:p>
          <a:p>
            <a:r>
              <a:rPr lang="en-US" dirty="0"/>
              <a:t>D4 : Highest price decrease</a:t>
            </a:r>
          </a:p>
          <a:p>
            <a:r>
              <a:rPr lang="en-US" dirty="0"/>
              <a:t>G1: State with lowest price growth</a:t>
            </a:r>
          </a:p>
          <a:p>
            <a:r>
              <a:rPr lang="en-US" dirty="0"/>
              <a:t>G1 &lt; G2 &lt;G3 &lt;G4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44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JELASIN KALO D BAKAL BELI, KALO G BAKAL JUAL!!!!!!!!!!!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08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54519-2EFA-4CAC-965E-629142C184B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8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1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9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10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6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06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9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3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4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35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7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887AB4A-73E4-47AE-A286-75252E8164AF}" type="datetimeFigureOut">
              <a:rPr lang="en-ID" smtClean="0"/>
              <a:t>24/11/2019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B99701E-D997-4E03-B00A-2E292C73785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0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A3E-C6BB-4209-90AD-7AF83C96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60" y="1390174"/>
            <a:ext cx="9144000" cy="35290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6000" dirty="0">
                <a:latin typeface="Gill Sans MT" panose="020B0502020104020203" pitchFamily="34" charset="0"/>
              </a:rPr>
              <a:t>Stochastic Model of Short-Term Prediction of Stock Prices and It’s Profitability in The Czech Stock Market</a:t>
            </a:r>
            <a:endParaRPr lang="en-ID" sz="6000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566A6-1B76-410C-A6EF-EFD7C380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260" y="4942046"/>
            <a:ext cx="9144000" cy="16557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dirty="0"/>
              <a:t>Achmad Faiz Siraj		1706043046</a:t>
            </a:r>
            <a:br>
              <a:rPr lang="en-US" dirty="0"/>
            </a:br>
            <a:r>
              <a:rPr lang="en-US" dirty="0" err="1"/>
              <a:t>Geraldy</a:t>
            </a:r>
            <a:r>
              <a:rPr lang="en-US" dirty="0"/>
              <a:t> </a:t>
            </a:r>
            <a:r>
              <a:rPr lang="en-US" dirty="0" err="1"/>
              <a:t>Christanto</a:t>
            </a:r>
            <a:r>
              <a:rPr lang="en-US" dirty="0"/>
              <a:t>	1706043001</a:t>
            </a:r>
            <a:br>
              <a:rPr lang="en-US" dirty="0"/>
            </a:br>
            <a:r>
              <a:rPr lang="en-US" dirty="0"/>
              <a:t>Muhammad Koku	</a:t>
            </a:r>
            <a:r>
              <a:rPr lang="en-US"/>
              <a:t>	1706043203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21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2F28-D42B-4D8C-A3E1-BF92D156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" y="306293"/>
            <a:ext cx="9299447" cy="2073381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Next Research</a:t>
            </a:r>
            <a:endParaRPr lang="en-ID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0FC0-5789-49C3-8AE6-4C7CED41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452" y="763033"/>
            <a:ext cx="9116567" cy="139065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Reimplementation of these models in other stock markets</a:t>
            </a:r>
          </a:p>
          <a:p>
            <a:pPr algn="l"/>
            <a:r>
              <a:rPr lang="en-ID" sz="2400" dirty="0"/>
              <a:t>WSKT, UNVR, ANTM*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9C277-60AC-4B6E-8350-D19D60E64809}"/>
              </a:ext>
            </a:extLst>
          </p:cNvPr>
          <p:cNvSpPr txBox="1"/>
          <p:nvPr/>
        </p:nvSpPr>
        <p:spPr>
          <a:xfrm>
            <a:off x="8093586" y="6304356"/>
            <a:ext cx="3016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Source: finance.yahoo.com/</a:t>
            </a:r>
            <a:endParaRPr lang="en-ID" sz="2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A8BDA-337B-4715-81D5-F26AE539E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842"/>
            <a:ext cx="7900034" cy="1724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F7F9D-9104-4827-A539-8D6562FC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90500"/>
            <a:ext cx="7900034" cy="198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CCFA2-27DD-456E-B892-B349F772BC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49"/>
          <a:stretch/>
        </p:blipFill>
        <p:spPr>
          <a:xfrm>
            <a:off x="0" y="3271045"/>
            <a:ext cx="7900034" cy="1881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063945-4A2A-460F-9E95-C917F67891ED}"/>
              </a:ext>
            </a:extLst>
          </p:cNvPr>
          <p:cNvSpPr txBox="1"/>
          <p:nvPr/>
        </p:nvSpPr>
        <p:spPr>
          <a:xfrm>
            <a:off x="8093586" y="4800409"/>
            <a:ext cx="2297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AD47"/>
                </a:solidFill>
              </a:rPr>
              <a:t>Green</a:t>
            </a:r>
            <a:r>
              <a:rPr lang="en-US" sz="2800" dirty="0"/>
              <a:t>: ANTM</a:t>
            </a:r>
          </a:p>
          <a:p>
            <a:r>
              <a:rPr lang="en-US" sz="2800" b="1" dirty="0">
                <a:solidFill>
                  <a:srgbClr val="5B9BD5"/>
                </a:solidFill>
              </a:rPr>
              <a:t>Blue</a:t>
            </a:r>
            <a:r>
              <a:rPr lang="en-US" sz="2800" b="1" dirty="0"/>
              <a:t> </a:t>
            </a:r>
            <a:r>
              <a:rPr lang="en-US" sz="2800" dirty="0"/>
              <a:t>: WSKT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Yellow</a:t>
            </a:r>
            <a:r>
              <a:rPr lang="en-US" sz="2800" dirty="0"/>
              <a:t>: UNVR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0116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4C65D-BD1A-4D55-BFD7-86497E0B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1218287"/>
            <a:ext cx="4170948" cy="4370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928E4-3B33-4EBC-BBB1-59E57665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16" y="1249868"/>
            <a:ext cx="4434724" cy="4358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C3107-4F1E-4C66-B673-BA9069E3E85E}"/>
              </a:ext>
            </a:extLst>
          </p:cNvPr>
          <p:cNvSpPr txBox="1"/>
          <p:nvPr/>
        </p:nvSpPr>
        <p:spPr>
          <a:xfrm>
            <a:off x="1517697" y="5639713"/>
            <a:ext cx="30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Standard Deviation For UNVR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067DC-4702-4654-B6C4-0A5A9333D9BF}"/>
              </a:ext>
            </a:extLst>
          </p:cNvPr>
          <p:cNvSpPr txBox="1"/>
          <p:nvPr/>
        </p:nvSpPr>
        <p:spPr>
          <a:xfrm>
            <a:off x="6958017" y="5688934"/>
            <a:ext cx="302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Standard Deviation For WSKT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C835ED-79AA-469A-9713-2525E2712F0E}"/>
              </a:ext>
            </a:extLst>
          </p:cNvPr>
          <p:cNvSpPr txBox="1">
            <a:spLocks/>
          </p:cNvSpPr>
          <p:nvPr/>
        </p:nvSpPr>
        <p:spPr>
          <a:xfrm>
            <a:off x="600137" y="222674"/>
            <a:ext cx="3651022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4400" b="1" dirty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427169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D92ED4-035E-4209-8ABB-577A85E8BF97}"/>
              </a:ext>
            </a:extLst>
          </p:cNvPr>
          <p:cNvSpPr txBox="1">
            <a:spLocks/>
          </p:cNvSpPr>
          <p:nvPr/>
        </p:nvSpPr>
        <p:spPr>
          <a:xfrm>
            <a:off x="600137" y="222674"/>
            <a:ext cx="3651022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4400" b="1" dirty="0"/>
              <a:t>STATE SPACE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FA356-292F-431A-962A-C358951D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7" y="1279615"/>
            <a:ext cx="4653714" cy="4298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470533-5740-4485-BC60-13432FA4A046}"/>
              </a:ext>
            </a:extLst>
          </p:cNvPr>
          <p:cNvSpPr txBox="1"/>
          <p:nvPr/>
        </p:nvSpPr>
        <p:spPr>
          <a:xfrm>
            <a:off x="1155503" y="5639713"/>
            <a:ext cx="30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WSKT State Space For k = 0.1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4B7989-444D-4CB9-8772-8A63EF6E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59" y="1798719"/>
            <a:ext cx="1999810" cy="163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EC60-C0CF-4936-93DF-545D827AC52B}"/>
              </a:ext>
            </a:extLst>
          </p:cNvPr>
          <p:cNvSpPr txBox="1"/>
          <p:nvPr/>
        </p:nvSpPr>
        <p:spPr>
          <a:xfrm>
            <a:off x="6813066" y="377419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Number of data on each state</a:t>
            </a:r>
          </a:p>
        </p:txBody>
      </p:sp>
    </p:spTree>
    <p:extLst>
      <p:ext uri="{BB962C8B-B14F-4D97-AF65-F5344CB8AC3E}">
        <p14:creationId xmlns:p14="http://schemas.microsoft.com/office/powerpoint/2010/main" val="313132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FCA54C-7E55-445B-90E9-EBDAA8CD30AB}"/>
              </a:ext>
            </a:extLst>
          </p:cNvPr>
          <p:cNvSpPr txBox="1">
            <a:spLocks/>
          </p:cNvSpPr>
          <p:nvPr/>
        </p:nvSpPr>
        <p:spPr>
          <a:xfrm>
            <a:off x="600137" y="0"/>
            <a:ext cx="5367526" cy="90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4400" b="1" dirty="0"/>
              <a:t>Markov Chain Probability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8E14E-827B-46D1-892E-2601E25E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3" y="1343776"/>
            <a:ext cx="2923925" cy="461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96266-6233-4373-A3DC-DE979A51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343776"/>
            <a:ext cx="4849310" cy="4610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343B6-7885-450B-9F20-67F9573E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62" y="1343776"/>
            <a:ext cx="2792749" cy="2648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2B719-2979-47CA-8C0C-03901CC52686}"/>
              </a:ext>
            </a:extLst>
          </p:cNvPr>
          <p:cNvSpPr txBox="1"/>
          <p:nvPr/>
        </p:nvSpPr>
        <p:spPr>
          <a:xfrm>
            <a:off x="600137" y="719174"/>
            <a:ext cx="291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1" dirty="0"/>
              <a:t>Based on WSKT State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9D49E-4ED1-448E-944F-6A59322A9DD7}"/>
              </a:ext>
            </a:extLst>
          </p:cNvPr>
          <p:cNvSpPr txBox="1"/>
          <p:nvPr/>
        </p:nvSpPr>
        <p:spPr>
          <a:xfrm>
            <a:off x="8351764" y="4203032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Transition Probability For WSKT</a:t>
            </a:r>
          </a:p>
        </p:txBody>
      </p:sp>
    </p:spTree>
    <p:extLst>
      <p:ext uri="{BB962C8B-B14F-4D97-AF65-F5344CB8AC3E}">
        <p14:creationId xmlns:p14="http://schemas.microsoft.com/office/powerpoint/2010/main" val="385222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A571-CA5B-415A-B796-1556F015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6AF2-8093-4A21-9CA6-02BC913BB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2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42B8-368E-4422-B167-E1D5447B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3918"/>
            <a:ext cx="10988040" cy="1154822"/>
          </a:xfrm>
        </p:spPr>
        <p:txBody>
          <a:bodyPr>
            <a:normAutofit/>
          </a:bodyPr>
          <a:lstStyle/>
          <a:p>
            <a:pPr algn="ctr"/>
            <a:r>
              <a:rPr lang="en-US" sz="7200" b="1" i="0" dirty="0"/>
              <a:t>Data</a:t>
            </a:r>
            <a:endParaRPr lang="en-ID" sz="7200" b="1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63187-A033-4A5F-8DF1-4384FF15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348740"/>
            <a:ext cx="10949940" cy="55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E685-7CBB-4201-A019-E3D0A864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494" y="52399"/>
            <a:ext cx="4549011" cy="1162185"/>
          </a:xfrm>
        </p:spPr>
        <p:txBody>
          <a:bodyPr>
            <a:normAutofit/>
          </a:bodyPr>
          <a:lstStyle/>
          <a:p>
            <a:pPr algn="ctr"/>
            <a:r>
              <a:rPr lang="en-US" sz="7200" b="1" i="0" dirty="0"/>
              <a:t>Method</a:t>
            </a:r>
            <a:endParaRPr lang="en-ID" sz="7200" b="1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ACC50-942F-4243-B736-6EAEC72A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340990"/>
            <a:ext cx="3421380" cy="1930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0BEA1-85B0-4F87-9490-BECAAF41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134808"/>
            <a:ext cx="12192000" cy="3751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569F27-F596-42E1-9D00-00E1EB833783}"/>
              </a:ext>
            </a:extLst>
          </p:cNvPr>
          <p:cNvSpPr txBox="1"/>
          <p:nvPr/>
        </p:nvSpPr>
        <p:spPr>
          <a:xfrm>
            <a:off x="7145727" y="1844512"/>
            <a:ext cx="519441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Markov Chain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2FAD2-9ECC-4A57-9A18-F3E683259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531" y="3618632"/>
            <a:ext cx="1172629" cy="485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238E6-7BAB-4241-802A-91F6A57CD6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5" b="45349"/>
          <a:stretch/>
        </p:blipFill>
        <p:spPr>
          <a:xfrm>
            <a:off x="6997584" y="2328336"/>
            <a:ext cx="5194414" cy="806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37DC1-7880-4FB0-894D-4CBD92379D10}"/>
              </a:ext>
            </a:extLst>
          </p:cNvPr>
          <p:cNvSpPr txBox="1"/>
          <p:nvPr/>
        </p:nvSpPr>
        <p:spPr>
          <a:xfrm>
            <a:off x="3301884" y="1342108"/>
            <a:ext cx="389114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State Space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9F922-F8E0-4A8B-A3B6-227D73470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573" y="1848445"/>
            <a:ext cx="3997219" cy="13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4CD3C-B9D0-4A4E-A6DF-8C013B83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0"/>
            <a:ext cx="6712737" cy="713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C0DE3-B2CD-4B13-8F42-62047957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49" y="6570309"/>
            <a:ext cx="2157691" cy="287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FE42C-8513-4D79-AC86-058D2FF16240}"/>
              </a:ext>
            </a:extLst>
          </p:cNvPr>
          <p:cNvSpPr txBox="1"/>
          <p:nvPr/>
        </p:nvSpPr>
        <p:spPr>
          <a:xfrm flipH="1">
            <a:off x="256358" y="2491741"/>
            <a:ext cx="3904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RESULT</a:t>
            </a:r>
            <a:endParaRPr lang="en-ID" sz="6600" b="1" dirty="0"/>
          </a:p>
        </p:txBody>
      </p:sp>
    </p:spTree>
    <p:extLst>
      <p:ext uri="{BB962C8B-B14F-4D97-AF65-F5344CB8AC3E}">
        <p14:creationId xmlns:p14="http://schemas.microsoft.com/office/powerpoint/2010/main" val="2924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F018-8F7D-4D22-8914-B4D801C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149772"/>
            <a:ext cx="10789918" cy="14509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Comparison Buy &amp; Hold Results and Stochastic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8253-8DBB-4DC5-B031-18A6C73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72" y="1496892"/>
            <a:ext cx="9653358" cy="54241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4EEA5A-4210-4590-9D52-EE7C0E55A2D3}"/>
              </a:ext>
            </a:extLst>
          </p:cNvPr>
          <p:cNvSpPr txBox="1">
            <a:spLocks/>
          </p:cNvSpPr>
          <p:nvPr/>
        </p:nvSpPr>
        <p:spPr>
          <a:xfrm>
            <a:off x="125730" y="3012152"/>
            <a:ext cx="2224471" cy="1450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O2: 1.122</a:t>
            </a:r>
            <a:b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CEZ: 1.227</a:t>
            </a:r>
            <a:b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KEB:1.502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6FE6F-E206-4BD6-B099-664401DF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97" y="0"/>
            <a:ext cx="9490005" cy="68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0E371-D6F3-4FD5-971A-B23FE985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67" y="0"/>
            <a:ext cx="9045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46BF0-5343-43B9-B815-5AFA0438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9" y="121603"/>
            <a:ext cx="10846002" cy="6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59F91-F9CE-4C6E-877C-F9FF35C8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" y="908468"/>
            <a:ext cx="12071430" cy="53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29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226</Words>
  <Application>Microsoft Office PowerPoint</Application>
  <PresentationFormat>Widescreen</PresentationFormat>
  <Paragraphs>42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Gill Sans MT</vt:lpstr>
      <vt:lpstr>Headlines</vt:lpstr>
      <vt:lpstr>Stochastic Model of Short-Term Prediction of Stock Prices and It’s Profitability in The Czech Stock Market</vt:lpstr>
      <vt:lpstr>Data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Research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Model of Short-Term Prediction of Stock Prices and It’s Profitability in The Czech Stock Market</dc:title>
  <dc:creator>Achmad Faiz Siraj</dc:creator>
  <cp:lastModifiedBy>Silmina Silmi</cp:lastModifiedBy>
  <cp:revision>28</cp:revision>
  <dcterms:created xsi:type="dcterms:W3CDTF">2019-11-14T14:17:57Z</dcterms:created>
  <dcterms:modified xsi:type="dcterms:W3CDTF">2019-11-24T14:39:01Z</dcterms:modified>
</cp:coreProperties>
</file>