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1"/>
  </p:notesMasterIdLst>
  <p:sldIdLst>
    <p:sldId id="256" r:id="rId2"/>
    <p:sldId id="257" r:id="rId3"/>
    <p:sldId id="286" r:id="rId4"/>
    <p:sldId id="258" r:id="rId5"/>
    <p:sldId id="259" r:id="rId6"/>
    <p:sldId id="261" r:id="rId7"/>
    <p:sldId id="262" r:id="rId8"/>
    <p:sldId id="263" r:id="rId9"/>
    <p:sldId id="260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2" r:id="rId20"/>
    <p:sldId id="283" r:id="rId21"/>
    <p:sldId id="285" r:id="rId22"/>
    <p:sldId id="273" r:id="rId23"/>
    <p:sldId id="280" r:id="rId24"/>
    <p:sldId id="274" r:id="rId25"/>
    <p:sldId id="275" r:id="rId26"/>
    <p:sldId id="276" r:id="rId27"/>
    <p:sldId id="277" r:id="rId28"/>
    <p:sldId id="278" r:id="rId29"/>
    <p:sldId id="27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71769" autoAdjust="0"/>
  </p:normalViewPr>
  <p:slideViewPr>
    <p:cSldViewPr snapToGrid="0">
      <p:cViewPr varScale="1">
        <p:scale>
          <a:sx n="82" d="100"/>
          <a:sy n="82" d="100"/>
        </p:scale>
        <p:origin x="15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E2924-9166-4D8A-BCBE-CC8C2522A71F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4A05C-AF2B-43BD-B08C-EE7E75FE5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5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63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Predicate : a special function which only returns true or false – a judgement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16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42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S1 == S2 ?</a:t>
            </a:r>
          </a:p>
          <a:p>
            <a:r>
              <a:rPr lang="en-US" dirty="0"/>
              <a:t>S1 == S3?</a:t>
            </a:r>
          </a:p>
          <a:p>
            <a:r>
              <a:rPr lang="en-US"/>
              <a:t>S1.equals(S3)?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93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VendingMachine</a:t>
            </a:r>
            <a:r>
              <a:rPr lang="en-US" dirty="0"/>
              <a:t>(List&lt;&gt; items,  double balance, 1. </a:t>
            </a:r>
            <a:r>
              <a:rPr lang="en-US" dirty="0" err="1"/>
              <a:t>getPriceForItem</a:t>
            </a:r>
            <a:r>
              <a:rPr lang="en-US" dirty="0"/>
              <a:t>(), 2. </a:t>
            </a:r>
            <a:r>
              <a:rPr lang="en-US" dirty="0" err="1"/>
              <a:t>vendingItem</a:t>
            </a:r>
            <a:r>
              <a:rPr lang="en-US" dirty="0"/>
              <a:t>(), 3.insertPayment(), 4. refund() 5. Exchange())</a:t>
            </a:r>
          </a:p>
          <a:p>
            <a:r>
              <a:rPr lang="en-US" dirty="0"/>
              <a:t>Item(type, price)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61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28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1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7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56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newCachedThreadPool</a:t>
            </a:r>
            <a:r>
              <a:rPr lang="en-US" dirty="0"/>
              <a:t> – thread will die if not been used for 60 seconds;  </a:t>
            </a:r>
            <a:r>
              <a:rPr lang="en-US" dirty="0" err="1"/>
              <a:t>NewFixedThreadPool</a:t>
            </a:r>
            <a:r>
              <a:rPr lang="en-US" dirty="0"/>
              <a:t> – thread will exist forever</a:t>
            </a:r>
          </a:p>
          <a:p>
            <a:r>
              <a:rPr lang="en-US" dirty="0"/>
              <a:t>Execute(runnable) vs Submit(callable) – invoke(callable)</a:t>
            </a:r>
          </a:p>
          <a:p>
            <a:endParaRPr lang="en-US" dirty="0"/>
          </a:p>
          <a:p>
            <a:r>
              <a:rPr lang="en-US" dirty="0"/>
              <a:t>Future&lt;String&gt; future = </a:t>
            </a:r>
            <a:r>
              <a:rPr lang="en-US" dirty="0" err="1"/>
              <a:t>executorService.submit</a:t>
            </a:r>
            <a:r>
              <a:rPr lang="en-US" dirty="0"/>
              <a:t>();</a:t>
            </a:r>
          </a:p>
          <a:p>
            <a:r>
              <a:rPr lang="en-US" dirty="0"/>
              <a:t>String result = </a:t>
            </a:r>
            <a:r>
              <a:rPr lang="en-US" dirty="0" err="1"/>
              <a:t>future.get</a:t>
            </a:r>
            <a:r>
              <a:rPr lang="en-US" dirty="0"/>
              <a:t>(); ---------- use get() to get the object returned.</a:t>
            </a:r>
          </a:p>
          <a:p>
            <a:endParaRPr lang="en-US" dirty="0"/>
          </a:p>
          <a:p>
            <a:r>
              <a:rPr lang="en-US" dirty="0"/>
              <a:t>Remember to shutdown()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33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Semaphore(*)  cannot be empty in constructor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2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2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7756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0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7489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02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38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3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1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6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9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3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2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C03EF-C4F1-4412-BBEB-80E4A4A353C2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4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639D-C83A-460D-AE32-25C40F6AF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0F210-C528-42E0-A5CF-6EFB0940B0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Chen</a:t>
            </a:r>
          </a:p>
        </p:txBody>
      </p:sp>
    </p:spTree>
    <p:extLst>
      <p:ext uri="{BB962C8B-B14F-4D97-AF65-F5344CB8AC3E}">
        <p14:creationId xmlns:p14="http://schemas.microsoft.com/office/powerpoint/2010/main" val="3479743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F63B-3EC1-4EBB-BA73-AFEB6836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237"/>
          </a:xfrm>
        </p:spPr>
        <p:txBody>
          <a:bodyPr/>
          <a:lstStyle/>
          <a:p>
            <a:r>
              <a:rPr lang="en-US" dirty="0"/>
              <a:t>Topic: OOP(PIE)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9990-86C1-4EF4-A55F-E7228834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1700"/>
            <a:ext cx="8596668" cy="388077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ncapsulation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ED62C2-D3F4-4C0D-B685-64A470A13200}"/>
              </a:ext>
            </a:extLst>
          </p:cNvPr>
          <p:cNvSpPr txBox="1"/>
          <p:nvPr/>
        </p:nvSpPr>
        <p:spPr>
          <a:xfrm>
            <a:off x="5519790" y="4462819"/>
            <a:ext cx="506266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Tips: use getter/setter instead of direct access</a:t>
            </a:r>
          </a:p>
          <a:p>
            <a:endParaRPr lang="en-US" dirty="0"/>
          </a:p>
          <a:p>
            <a:r>
              <a:rPr lang="en-US" dirty="0"/>
              <a:t>Industry standard code structure</a:t>
            </a:r>
          </a:p>
          <a:p>
            <a:endParaRPr lang="en-US" dirty="0"/>
          </a:p>
          <a:p>
            <a:r>
              <a:rPr lang="en-US" dirty="0"/>
              <a:t>RTIME project walk through</a:t>
            </a:r>
          </a:p>
          <a:p>
            <a:r>
              <a:rPr lang="en-US" sz="1400" dirty="0"/>
              <a:t>(</a:t>
            </a:r>
            <a:r>
              <a:rPr lang="en-US" sz="1400" dirty="0" err="1"/>
              <a:t>FrontEnd</a:t>
            </a:r>
            <a:r>
              <a:rPr lang="en-US" sz="1400" dirty="0"/>
              <a:t> -&gt; Controller -&gt; Service -&gt; DAO -&gt; Database)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085D0B-01E2-4C63-BBED-A10A62E7D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6" y="1695526"/>
            <a:ext cx="4441168" cy="4809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8E643C-F895-47E4-9A42-BCAFC2FF3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251" y="1695526"/>
            <a:ext cx="6133221" cy="207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92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5BC4-A6C1-41E8-89D8-35EE1306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561"/>
          </a:xfrm>
        </p:spPr>
        <p:txBody>
          <a:bodyPr/>
          <a:lstStyle/>
          <a:p>
            <a:r>
              <a:rPr lang="en-US" dirty="0"/>
              <a:t>Topic: Design Pattern (Singleton)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695C-CB08-4277-AD39-00BCF125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9074" y="1488613"/>
            <a:ext cx="4352925" cy="3880773"/>
          </a:xfrm>
        </p:spPr>
        <p:txBody>
          <a:bodyPr/>
          <a:lstStyle/>
          <a:p>
            <a:r>
              <a:rPr lang="en-US" dirty="0"/>
              <a:t>Steps to make singleton</a:t>
            </a:r>
          </a:p>
          <a:p>
            <a:pPr lvl="1"/>
            <a:r>
              <a:rPr lang="en-US" dirty="0"/>
              <a:t>1. private Constructor</a:t>
            </a:r>
          </a:p>
          <a:p>
            <a:pPr lvl="1"/>
            <a:r>
              <a:rPr lang="en-US" dirty="0"/>
              <a:t>2. static </a:t>
            </a:r>
            <a:r>
              <a:rPr lang="en-US" dirty="0" err="1"/>
              <a:t>getInstance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3. synchronized</a:t>
            </a:r>
          </a:p>
          <a:p>
            <a:pPr lvl="1"/>
            <a:r>
              <a:rPr lang="en-US" dirty="0"/>
              <a:t>4. override clone() method</a:t>
            </a:r>
          </a:p>
          <a:p>
            <a:pPr lvl="1"/>
            <a:endParaRPr lang="en-US" dirty="0"/>
          </a:p>
          <a:p>
            <a:r>
              <a:rPr lang="en-US" dirty="0"/>
              <a:t>Disadvantage of Singleton</a:t>
            </a:r>
          </a:p>
          <a:p>
            <a:pPr lvl="1"/>
            <a:r>
              <a:rPr lang="en-US" dirty="0"/>
              <a:t>1. it carries state of object</a:t>
            </a:r>
          </a:p>
          <a:p>
            <a:pPr lvl="1"/>
            <a:r>
              <a:rPr lang="en-US" dirty="0"/>
              <a:t>2. it prevents dependency injection and cannot be unit tested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C64BD-DE51-429A-AD7E-D17182CD4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67161"/>
            <a:ext cx="6819900" cy="4533900"/>
          </a:xfrm>
          <a:prstGeom prst="rect">
            <a:avLst/>
          </a:prstGeom>
        </p:spPr>
      </p:pic>
      <p:sp>
        <p:nvSpPr>
          <p:cNvPr id="6" name="Heptagon 5">
            <a:extLst>
              <a:ext uri="{FF2B5EF4-FFF2-40B4-BE49-F238E27FC236}">
                <a16:creationId xmlns:a16="http://schemas.microsoft.com/office/drawing/2014/main" id="{F3A71774-C577-4B18-8F5A-5D4306C3B2E0}"/>
              </a:ext>
            </a:extLst>
          </p:cNvPr>
          <p:cNvSpPr/>
          <p:nvPr/>
        </p:nvSpPr>
        <p:spPr>
          <a:xfrm>
            <a:off x="2055108" y="2282162"/>
            <a:ext cx="295275" cy="21722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Heptagon 6">
            <a:extLst>
              <a:ext uri="{FF2B5EF4-FFF2-40B4-BE49-F238E27FC236}">
                <a16:creationId xmlns:a16="http://schemas.microsoft.com/office/drawing/2014/main" id="{6AC8E6D5-5259-46E0-89B0-6E063288E212}"/>
              </a:ext>
            </a:extLst>
          </p:cNvPr>
          <p:cNvSpPr/>
          <p:nvPr/>
        </p:nvSpPr>
        <p:spPr>
          <a:xfrm>
            <a:off x="3091129" y="2282161"/>
            <a:ext cx="295275" cy="21722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Heptagon 7">
            <a:extLst>
              <a:ext uri="{FF2B5EF4-FFF2-40B4-BE49-F238E27FC236}">
                <a16:creationId xmlns:a16="http://schemas.microsoft.com/office/drawing/2014/main" id="{E96DCC58-2E27-4475-BB06-984204142050}"/>
              </a:ext>
            </a:extLst>
          </p:cNvPr>
          <p:cNvSpPr/>
          <p:nvPr/>
        </p:nvSpPr>
        <p:spPr>
          <a:xfrm>
            <a:off x="849224" y="2016109"/>
            <a:ext cx="295275" cy="21722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Heptagon 8">
            <a:extLst>
              <a:ext uri="{FF2B5EF4-FFF2-40B4-BE49-F238E27FC236}">
                <a16:creationId xmlns:a16="http://schemas.microsoft.com/office/drawing/2014/main" id="{EC6AB682-8C1B-4D04-9544-65E56B9E9147}"/>
              </a:ext>
            </a:extLst>
          </p:cNvPr>
          <p:cNvSpPr/>
          <p:nvPr/>
        </p:nvSpPr>
        <p:spPr>
          <a:xfrm>
            <a:off x="2350383" y="4250001"/>
            <a:ext cx="295275" cy="21722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24437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5BC4-A6C1-41E8-89D8-35EE1306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561"/>
          </a:xfrm>
        </p:spPr>
        <p:txBody>
          <a:bodyPr/>
          <a:lstStyle/>
          <a:p>
            <a:r>
              <a:rPr lang="en-US" dirty="0"/>
              <a:t>Topic: Design Pattern (Factory)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695C-CB08-4277-AD39-00BCF125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1434" y="1367161"/>
            <a:ext cx="4613804" cy="53530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AC302-C673-45AC-82A8-54EB7AA4D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1367161"/>
            <a:ext cx="5419725" cy="53530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145AEF-B9BA-4E91-8B6E-75DA93CEDCE5}"/>
              </a:ext>
            </a:extLst>
          </p:cNvPr>
          <p:cNvCxnSpPr/>
          <p:nvPr/>
        </p:nvCxnSpPr>
        <p:spPr>
          <a:xfrm flipH="1">
            <a:off x="3476625" y="4152900"/>
            <a:ext cx="1114425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399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5BC4-A6C1-41E8-89D8-35EE1306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Topic: Design Pattern (Observer)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ABB85C-F4A4-4DC2-B648-D27ED9FB8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41" y="1930400"/>
            <a:ext cx="4856490" cy="34966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594686-BD58-4646-8BF7-FB327D4A3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29" y="1241332"/>
            <a:ext cx="3886883" cy="52348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695C-CB08-4277-AD39-00BCF125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362" y="609600"/>
            <a:ext cx="2944638" cy="3880773"/>
          </a:xfrm>
        </p:spPr>
        <p:txBody>
          <a:bodyPr>
            <a:normAutofit/>
          </a:bodyPr>
          <a:lstStyle/>
          <a:p>
            <a:r>
              <a:rPr lang="en-US" sz="1500"/>
              <a:t>It is similar to “subscribe” in Angular/Redux and Reactive Programming</a:t>
            </a:r>
          </a:p>
          <a:p>
            <a:pPr marL="0" indent="0">
              <a:buNone/>
            </a:pPr>
            <a:endParaRPr lang="en-US" sz="15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26DACF-8686-4C52-AB3A-AC2C0DC26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7362" y="2549985"/>
            <a:ext cx="2882140" cy="15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96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5BC4-A6C1-41E8-89D8-35EE1306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561"/>
          </a:xfrm>
        </p:spPr>
        <p:txBody>
          <a:bodyPr/>
          <a:lstStyle/>
          <a:p>
            <a:r>
              <a:rPr lang="en-US" dirty="0"/>
              <a:t>Topic: Design Pattern (Others)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695C-CB08-4277-AD39-00BCF1253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Design Pattern to choose:</a:t>
            </a:r>
          </a:p>
          <a:p>
            <a:pPr lvl="1"/>
            <a:r>
              <a:rPr lang="en-US" dirty="0"/>
              <a:t>Decorator, Façade, Strategy, Builder, Composite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DO NOT SAY “MVC”</a:t>
            </a:r>
          </a:p>
        </p:txBody>
      </p:sp>
    </p:spTree>
    <p:extLst>
      <p:ext uri="{BB962C8B-B14F-4D97-AF65-F5344CB8AC3E}">
        <p14:creationId xmlns:p14="http://schemas.microsoft.com/office/powerpoint/2010/main" val="2387289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7520-D9E0-469E-99B0-95DE9BB4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Topic: R</a:t>
            </a:r>
            <a:r>
              <a:rPr lang="en-US" altLang="zh-CN" dirty="0"/>
              <a:t>eal Scenario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A450-0F50-41FA-9E60-AF62CBD5A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Design a Vending Machine</a:t>
            </a:r>
          </a:p>
          <a:p>
            <a:r>
              <a:rPr lang="en-US" dirty="0"/>
              <a:t>2. Design an Elevator System</a:t>
            </a:r>
          </a:p>
        </p:txBody>
      </p:sp>
    </p:spTree>
    <p:extLst>
      <p:ext uri="{BB962C8B-B14F-4D97-AF65-F5344CB8AC3E}">
        <p14:creationId xmlns:p14="http://schemas.microsoft.com/office/powerpoint/2010/main" val="3725453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2789-5FA9-4B54-A6F9-C000992A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0928"/>
          </a:xfrm>
        </p:spPr>
        <p:txBody>
          <a:bodyPr/>
          <a:lstStyle/>
          <a:p>
            <a:r>
              <a:rPr lang="en-US" dirty="0"/>
              <a:t>Topic: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750B8-993E-486C-98C7-FFFFC365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0529"/>
            <a:ext cx="8596668" cy="4700834"/>
          </a:xfrm>
        </p:spPr>
        <p:txBody>
          <a:bodyPr/>
          <a:lstStyle/>
          <a:p>
            <a:r>
              <a:rPr lang="en-US" dirty="0"/>
              <a:t>List (Vector, </a:t>
            </a:r>
            <a:r>
              <a:rPr lang="en-US" dirty="0" err="1"/>
              <a:t>ArrayList</a:t>
            </a:r>
            <a:r>
              <a:rPr lang="en-US" dirty="0"/>
              <a:t>, Set, LinkedList)</a:t>
            </a:r>
          </a:p>
          <a:p>
            <a:r>
              <a:rPr lang="en-US" dirty="0"/>
              <a:t>HashMap, </a:t>
            </a:r>
            <a:r>
              <a:rPr lang="en-US" dirty="0" err="1"/>
              <a:t>ConcurrentHashMap</a:t>
            </a:r>
            <a:r>
              <a:rPr lang="en-US" dirty="0"/>
              <a:t>, </a:t>
            </a:r>
            <a:r>
              <a:rPr lang="en-US" dirty="0" err="1"/>
              <a:t>TreeMap</a:t>
            </a:r>
            <a:r>
              <a:rPr lang="en-US" dirty="0"/>
              <a:t>(comparator), </a:t>
            </a:r>
            <a:r>
              <a:rPr lang="en-US" dirty="0" err="1"/>
              <a:t>HashTable</a:t>
            </a:r>
            <a:endParaRPr lang="en-US" dirty="0"/>
          </a:p>
          <a:p>
            <a:r>
              <a:rPr lang="en-US" dirty="0"/>
              <a:t>Principle of HashMap – How HashMap works</a:t>
            </a:r>
          </a:p>
          <a:p>
            <a:r>
              <a:rPr lang="en-US" dirty="0"/>
              <a:t>Equals() and 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63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133E-B25E-4C1F-9C00-126928C4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705"/>
          </a:xfrm>
        </p:spPr>
        <p:txBody>
          <a:bodyPr/>
          <a:lstStyle/>
          <a:p>
            <a:r>
              <a:rPr lang="en-US" dirty="0"/>
              <a:t>Topic: Iterator vs Enumeration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A6500-AF51-4B2C-B42B-9C7F733E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534" y="1429305"/>
            <a:ext cx="65722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57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3B9D-F798-40E9-B377-E4ECAAC4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Topic: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4CA7E-0E27-4A96-ACA7-98BFC8E7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6028065"/>
            <a:ext cx="7284411" cy="829935"/>
          </a:xfrm>
        </p:spPr>
        <p:txBody>
          <a:bodyPr/>
          <a:lstStyle/>
          <a:p>
            <a:r>
              <a:rPr lang="en-US" dirty="0"/>
              <a:t>See Example (</a:t>
            </a:r>
            <a:r>
              <a:rPr lang="en-US" dirty="0" err="1"/>
              <a:t>rtime</a:t>
            </a:r>
            <a:r>
              <a:rPr lang="en-US" dirty="0"/>
              <a:t>) project for customizing exception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D345BBAD-1DA7-4337-86B0-DE5A1FDB7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884218"/>
            <a:ext cx="5993652" cy="357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466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6AB8-7B5B-42DA-9666-D292970A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305"/>
          </a:xfrm>
        </p:spPr>
        <p:txBody>
          <a:bodyPr>
            <a:normAutofit/>
          </a:bodyPr>
          <a:lstStyle/>
          <a:p>
            <a:r>
              <a:rPr lang="en-US" dirty="0"/>
              <a:t>Topic: Multithreading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0CE51A-A058-45E5-816A-0B1F0F154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468118"/>
            <a:ext cx="5246388" cy="5067300"/>
          </a:xfrm>
        </p:spPr>
        <p:txBody>
          <a:bodyPr>
            <a:normAutofit/>
          </a:bodyPr>
          <a:lstStyle/>
          <a:p>
            <a:r>
              <a:rPr lang="en-US" dirty="0"/>
              <a:t>1. Create a thread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Thread vs Process</a:t>
            </a:r>
          </a:p>
          <a:p>
            <a:pPr marL="0" indent="0">
              <a:buNone/>
            </a:pPr>
            <a:r>
              <a:rPr lang="en-US" dirty="0"/>
              <a:t>	A: a process can contains multiple threads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2BE95-243F-4182-84C2-76EB9F1E1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81" y="1905000"/>
            <a:ext cx="4152900" cy="121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54FAFD-512F-4A64-A9C0-2E1608A181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40" b="-2400"/>
          <a:stretch/>
        </p:blipFill>
        <p:spPr>
          <a:xfrm>
            <a:off x="928481" y="3300413"/>
            <a:ext cx="4152900" cy="12192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A079368-53AF-4B0B-ADE3-AF9621461270}"/>
              </a:ext>
            </a:extLst>
          </p:cNvPr>
          <p:cNvSpPr txBox="1">
            <a:spLocks/>
          </p:cNvSpPr>
          <p:nvPr/>
        </p:nvSpPr>
        <p:spPr>
          <a:xfrm>
            <a:off x="5829117" y="1468558"/>
            <a:ext cx="6030085" cy="50673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3. Start() vs Run()</a:t>
            </a:r>
          </a:p>
          <a:p>
            <a:pPr marL="0" indent="0">
              <a:buNone/>
            </a:pPr>
            <a:r>
              <a:rPr lang="en-US" dirty="0"/>
              <a:t>	A: </a:t>
            </a:r>
            <a:r>
              <a:rPr lang="en-US" dirty="0" err="1"/>
              <a:t>t.start</a:t>
            </a:r>
            <a:r>
              <a:rPr lang="en-US" dirty="0"/>
              <a:t>() create and run a new thread. </a:t>
            </a:r>
            <a:r>
              <a:rPr lang="en-US" dirty="0" err="1"/>
              <a:t>t.run</a:t>
            </a:r>
            <a:r>
              <a:rPr lang="en-US" dirty="0"/>
              <a:t>() run 	the thread in current thread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4. sleep() vs wait() vs yield()</a:t>
            </a:r>
          </a:p>
          <a:p>
            <a:pPr marL="457200" lvl="1" indent="0">
              <a:buNone/>
            </a:pPr>
            <a:r>
              <a:rPr lang="en-US" dirty="0"/>
              <a:t>A: sleep() suspend current thread for given time. All other threads cannot run. This thread still occupies the lane.</a:t>
            </a:r>
          </a:p>
          <a:p>
            <a:pPr marL="457200" lvl="1" indent="0">
              <a:buNone/>
            </a:pPr>
            <a:r>
              <a:rPr lang="en-US" dirty="0"/>
              <a:t>wait() will suspend current thread and let other thread run. This thread only restart when hear notify()</a:t>
            </a:r>
          </a:p>
          <a:p>
            <a:pPr marL="457200" lvl="1" indent="0">
              <a:buNone/>
            </a:pPr>
            <a:r>
              <a:rPr lang="en-US" dirty="0"/>
              <a:t>Yield() suspend current thread. Other thread may run or may not. – rarely used.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5.ThreadLocal vs Volatile</a:t>
            </a:r>
          </a:p>
          <a:p>
            <a:pPr marL="457200" lvl="1" indent="0">
              <a:buNone/>
            </a:pPr>
            <a:r>
              <a:rPr lang="en-US" dirty="0"/>
              <a:t>A: </a:t>
            </a:r>
            <a:r>
              <a:rPr lang="en-US" dirty="0" err="1"/>
              <a:t>threadlocal</a:t>
            </a:r>
            <a:r>
              <a:rPr lang="en-US" dirty="0"/>
              <a:t> make object thread-safe, every thread gets its own copy, not shared.</a:t>
            </a:r>
          </a:p>
          <a:p>
            <a:pPr marL="457200" lvl="1" indent="0">
              <a:buNone/>
            </a:pPr>
            <a:r>
              <a:rPr lang="en-US" dirty="0"/>
              <a:t>Volatile objects is completely shared between threads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2940F6-B70D-405F-A6EB-54A039232D5A}"/>
              </a:ext>
            </a:extLst>
          </p:cNvPr>
          <p:cNvCxnSpPr/>
          <p:nvPr/>
        </p:nvCxnSpPr>
        <p:spPr>
          <a:xfrm>
            <a:off x="5744817" y="1345407"/>
            <a:ext cx="0" cy="50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4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0990-E711-408F-9E84-4958CDBA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7150"/>
            <a:ext cx="8596668" cy="722050"/>
          </a:xfrm>
        </p:spPr>
        <p:txBody>
          <a:bodyPr>
            <a:normAutofit/>
          </a:bodyPr>
          <a:lstStyle/>
          <a:p>
            <a:r>
              <a:rPr lang="en-US" dirty="0"/>
              <a:t>Topic :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67CF5-CC5D-4D50-9011-59452E7AA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9200"/>
            <a:ext cx="10837332" cy="5364480"/>
          </a:xfrm>
        </p:spPr>
        <p:txBody>
          <a:bodyPr/>
          <a:lstStyle/>
          <a:p>
            <a:r>
              <a:rPr lang="en-US" dirty="0"/>
              <a:t>String is immutable</a:t>
            </a:r>
          </a:p>
          <a:p>
            <a:pPr lvl="1"/>
            <a:r>
              <a:rPr lang="en-US" dirty="0"/>
              <a:t>String </a:t>
            </a:r>
            <a:r>
              <a:rPr lang="en-US" i="1" dirty="0"/>
              <a:t>str1</a:t>
            </a:r>
            <a:r>
              <a:rPr lang="en-US" dirty="0"/>
              <a:t> = “</a:t>
            </a:r>
            <a:r>
              <a:rPr lang="en-US" dirty="0" err="1"/>
              <a:t>abc</a:t>
            </a:r>
            <a:r>
              <a:rPr lang="en-US" dirty="0"/>
              <a:t>”;   String </a:t>
            </a:r>
            <a:r>
              <a:rPr lang="en-US" i="1" dirty="0"/>
              <a:t>str2</a:t>
            </a:r>
            <a:r>
              <a:rPr lang="en-US" dirty="0"/>
              <a:t> = new String(“</a:t>
            </a:r>
            <a:r>
              <a:rPr lang="en-US" dirty="0" err="1"/>
              <a:t>abc</a:t>
            </a:r>
            <a:r>
              <a:rPr lang="en-US" dirty="0"/>
              <a:t>”);  String </a:t>
            </a:r>
            <a:r>
              <a:rPr lang="en-US" i="1" dirty="0"/>
              <a:t>str3</a:t>
            </a:r>
            <a:r>
              <a:rPr lang="en-US" dirty="0"/>
              <a:t> = “</a:t>
            </a:r>
            <a:r>
              <a:rPr lang="en-US" dirty="0" err="1"/>
              <a:t>abc</a:t>
            </a:r>
            <a:r>
              <a:rPr lang="en-US" dirty="0"/>
              <a:t>”;  String </a:t>
            </a:r>
            <a:r>
              <a:rPr lang="en-US" i="1" dirty="0"/>
              <a:t>str4</a:t>
            </a:r>
            <a:r>
              <a:rPr lang="en-US" dirty="0"/>
              <a:t> = str1 + str2;</a:t>
            </a:r>
          </a:p>
          <a:p>
            <a:pPr lvl="2"/>
            <a:r>
              <a:rPr lang="en-US" dirty="0"/>
              <a:t>Reference vs Value:	 1) str1 == str2 ?    2) Str1.equals(str2) ?       3) str1.compareTo(str2)</a:t>
            </a:r>
          </a:p>
          <a:p>
            <a:pPr lvl="2"/>
            <a:r>
              <a:rPr lang="en-US" dirty="0"/>
              <a:t>Constant Pool:	How many objects ? (Pool)</a:t>
            </a:r>
          </a:p>
          <a:p>
            <a:pPr lvl="2"/>
            <a:r>
              <a:rPr lang="en-US" dirty="0"/>
              <a:t>Built-in Functions:	</a:t>
            </a:r>
            <a:r>
              <a:rPr lang="en-US" dirty="0" err="1"/>
              <a:t>charAt</a:t>
            </a:r>
            <a:r>
              <a:rPr lang="en-US" dirty="0"/>
              <a:t>(), length(), substring(,), contains(), equals(), </a:t>
            </a:r>
            <a:r>
              <a:rPr lang="en-US" dirty="0" err="1"/>
              <a:t>toUpperCase</a:t>
            </a:r>
            <a:r>
              <a:rPr lang="en-US" dirty="0"/>
              <a:t>()</a:t>
            </a:r>
          </a:p>
          <a:p>
            <a:r>
              <a:rPr lang="en-US" dirty="0"/>
              <a:t>StringBuilder &amp; </a:t>
            </a:r>
            <a:r>
              <a:rPr lang="en-US" dirty="0" err="1"/>
              <a:t>StringBuffer</a:t>
            </a:r>
            <a:endParaRPr lang="en-US" dirty="0"/>
          </a:p>
          <a:p>
            <a:pPr lvl="1"/>
            <a:r>
              <a:rPr lang="en-US" dirty="0"/>
              <a:t>StringBuilder sb = new StringBuilder(“</a:t>
            </a:r>
            <a:r>
              <a:rPr lang="en-US" dirty="0" err="1"/>
              <a:t>abc</a:t>
            </a:r>
            <a:r>
              <a:rPr lang="en-US" dirty="0"/>
              <a:t>”);  </a:t>
            </a:r>
            <a:r>
              <a:rPr lang="en-US" dirty="0" err="1"/>
              <a:t>sb.append</a:t>
            </a:r>
            <a:r>
              <a:rPr lang="en-US" dirty="0"/>
              <a:t>(“</a:t>
            </a:r>
            <a:r>
              <a:rPr lang="en-US" dirty="0" err="1"/>
              <a:t>abc</a:t>
            </a:r>
            <a:r>
              <a:rPr lang="en-US" dirty="0"/>
              <a:t>”);</a:t>
            </a:r>
          </a:p>
          <a:p>
            <a:pPr lvl="2"/>
            <a:r>
              <a:rPr lang="en-US" dirty="0" err="1"/>
              <a:t>sb.append</a:t>
            </a:r>
            <a:r>
              <a:rPr lang="en-US" dirty="0"/>
              <a:t>(“</a:t>
            </a:r>
            <a:r>
              <a:rPr lang="en-US" dirty="0" err="1"/>
              <a:t>abc</a:t>
            </a:r>
            <a:r>
              <a:rPr lang="en-US" dirty="0"/>
              <a:t>”);	</a:t>
            </a:r>
            <a:r>
              <a:rPr lang="en-US" dirty="0" err="1"/>
              <a:t>sb.reverse</a:t>
            </a:r>
            <a:r>
              <a:rPr lang="en-US" dirty="0"/>
              <a:t>();   </a:t>
            </a:r>
            <a:r>
              <a:rPr lang="en-US" dirty="0" err="1"/>
              <a:t>sb.delete</a:t>
            </a:r>
            <a:r>
              <a:rPr lang="en-US" dirty="0"/>
              <a:t>(</a:t>
            </a:r>
            <a:r>
              <a:rPr lang="en-US" dirty="0" err="1"/>
              <a:t>startIndex</a:t>
            </a:r>
            <a:r>
              <a:rPr lang="en-US" dirty="0"/>
              <a:t>, </a:t>
            </a:r>
            <a:r>
              <a:rPr lang="en-US" dirty="0" err="1"/>
              <a:t>endIndex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Mutable</a:t>
            </a:r>
          </a:p>
          <a:p>
            <a:pPr lvl="2"/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Synchronized vs non-synchronized</a:t>
            </a:r>
          </a:p>
          <a:p>
            <a:r>
              <a:rPr lang="en-US" dirty="0" err="1"/>
              <a:t>StringTokenizer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3779D-E8E2-4D97-B6FE-8DC1B6FE4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365" y="5430285"/>
            <a:ext cx="85344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71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6AB8-7B5B-42DA-9666-D292970A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305"/>
          </a:xfrm>
        </p:spPr>
        <p:txBody>
          <a:bodyPr>
            <a:normAutofit/>
          </a:bodyPr>
          <a:lstStyle/>
          <a:p>
            <a:r>
              <a:rPr lang="en-US"/>
              <a:t>Topic: Multithreading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0CE51A-A058-45E5-816A-0B1F0F154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468118"/>
            <a:ext cx="5246388" cy="5067300"/>
          </a:xfrm>
        </p:spPr>
        <p:txBody>
          <a:bodyPr>
            <a:normAutofit/>
          </a:bodyPr>
          <a:lstStyle/>
          <a:p>
            <a:r>
              <a:rPr lang="en-US"/>
              <a:t>6. join(</a:t>
            </a:r>
            <a:r>
              <a:rPr lang="en-US" i="1"/>
              <a:t>s</a:t>
            </a:r>
            <a:r>
              <a:rPr lang="en-US"/>
              <a:t>) tells other threads to wait until this thread is completed or just wait for the given </a:t>
            </a:r>
            <a:r>
              <a:rPr lang="en-US" i="1"/>
              <a:t>s</a:t>
            </a:r>
            <a:r>
              <a:rPr lang="en-US"/>
              <a:t> seconds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7. Given three threads, how to let them run in order?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A079368-53AF-4B0B-ADE3-AF9621461270}"/>
              </a:ext>
            </a:extLst>
          </p:cNvPr>
          <p:cNvSpPr txBox="1">
            <a:spLocks/>
          </p:cNvSpPr>
          <p:nvPr/>
        </p:nvSpPr>
        <p:spPr>
          <a:xfrm>
            <a:off x="5829117" y="1468558"/>
            <a:ext cx="6030085" cy="506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A87569-9931-48CA-9A24-A3A24EF85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184" y="322142"/>
            <a:ext cx="417195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44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79CCA-4305-489E-8169-7F402D2FC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Topic: Synchronized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2DD77-66BF-4389-9C18-6B11E50BDD5F}"/>
              </a:ext>
            </a:extLst>
          </p:cNvPr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  Synchronized lock on instance;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  Static synchronized lock on class;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Analyze 4 scenarios: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24BE75-758E-488F-9567-9979E8136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126" y="972608"/>
            <a:ext cx="4557250" cy="4900269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70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6AB8-7B5B-42DA-9666-D292970A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305"/>
          </a:xfrm>
        </p:spPr>
        <p:txBody>
          <a:bodyPr>
            <a:normAutofit fontScale="90000"/>
          </a:bodyPr>
          <a:lstStyle/>
          <a:p>
            <a:r>
              <a:rPr lang="en-US" dirty="0"/>
              <a:t>Topic: Concurrency </a:t>
            </a:r>
            <a:br>
              <a:rPr lang="en-US" dirty="0"/>
            </a:br>
            <a:r>
              <a:rPr lang="en-US" dirty="0"/>
              <a:t>-- 1) </a:t>
            </a:r>
            <a:r>
              <a:rPr lang="en-US" dirty="0" err="1"/>
              <a:t>ExecutorService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049C9-59EE-440C-B40D-05A820148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368"/>
            <a:ext cx="5613223" cy="656526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0CE51A-A058-45E5-816A-0B1F0F154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83254"/>
            <a:ext cx="5161491" cy="5067300"/>
          </a:xfrm>
        </p:spPr>
        <p:txBody>
          <a:bodyPr/>
          <a:lstStyle/>
          <a:p>
            <a:r>
              <a:rPr lang="en-US" sz="1200" dirty="0" err="1"/>
              <a:t>ExecutorService</a:t>
            </a:r>
            <a:r>
              <a:rPr lang="en-US" sz="1200" dirty="0"/>
              <a:t> maintains thread pool</a:t>
            </a:r>
          </a:p>
          <a:p>
            <a:r>
              <a:rPr lang="en-US" sz="1200" dirty="0" err="1"/>
              <a:t>Executors.</a:t>
            </a:r>
            <a:r>
              <a:rPr lang="en-US" sz="1200" i="1" dirty="0" err="1"/>
              <a:t>newCachedThreadPool</a:t>
            </a:r>
            <a:r>
              <a:rPr lang="en-US" sz="1200" i="1" dirty="0"/>
              <a:t>()</a:t>
            </a:r>
          </a:p>
          <a:p>
            <a:pPr marL="0" indent="0">
              <a:buNone/>
            </a:pPr>
            <a:r>
              <a:rPr lang="en-US" sz="1200" dirty="0"/>
              <a:t>     			</a:t>
            </a:r>
            <a:r>
              <a:rPr lang="en-US" sz="1200" i="1" dirty="0" err="1"/>
              <a:t>newFixedThreadPool</a:t>
            </a:r>
            <a:r>
              <a:rPr lang="en-US" sz="1200" i="1" dirty="0"/>
              <a:t>()</a:t>
            </a:r>
          </a:p>
          <a:p>
            <a:r>
              <a:rPr lang="en-US" sz="1200" dirty="0"/>
              <a:t>Execute(), submit(), </a:t>
            </a:r>
            <a:r>
              <a:rPr lang="en-US" sz="1200" dirty="0" err="1"/>
              <a:t>invokeAny</a:t>
            </a:r>
            <a:r>
              <a:rPr lang="en-US" sz="1200" dirty="0"/>
              <a:t>(), </a:t>
            </a:r>
            <a:r>
              <a:rPr lang="en-US" sz="1200" dirty="0" err="1"/>
              <a:t>invokeAll</a:t>
            </a:r>
            <a:r>
              <a:rPr lang="en-US" sz="1200" dirty="0"/>
              <a:t>()</a:t>
            </a:r>
          </a:p>
          <a:p>
            <a:r>
              <a:rPr lang="en-US" sz="1200" dirty="0"/>
              <a:t>Runnable vs Callable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200" dirty="0" err="1"/>
              <a:t>Future.get</a:t>
            </a:r>
            <a:r>
              <a:rPr lang="en-US" sz="1200" dirty="0"/>
              <a:t>(*time), </a:t>
            </a:r>
            <a:r>
              <a:rPr lang="en-US" sz="1200" dirty="0" err="1"/>
              <a:t>Future.isDone</a:t>
            </a:r>
            <a:r>
              <a:rPr lang="en-US" sz="1200" dirty="0"/>
              <a:t>(), </a:t>
            </a:r>
            <a:r>
              <a:rPr lang="en-US" sz="1200" dirty="0" err="1"/>
              <a:t>Future.cancel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Executor.shutdown</a:t>
            </a:r>
            <a:r>
              <a:rPr lang="en-US" sz="1200" dirty="0"/>
              <a:t>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2613F2-0254-45A9-AC43-AF12F991B580}"/>
              </a:ext>
            </a:extLst>
          </p:cNvPr>
          <p:cNvCxnSpPr/>
          <p:nvPr/>
        </p:nvCxnSpPr>
        <p:spPr>
          <a:xfrm flipH="1">
            <a:off x="10677525" y="1009650"/>
            <a:ext cx="447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33F8BA-A284-497E-A9AD-E63467AAF953}"/>
              </a:ext>
            </a:extLst>
          </p:cNvPr>
          <p:cNvCxnSpPr/>
          <p:nvPr/>
        </p:nvCxnSpPr>
        <p:spPr>
          <a:xfrm flipH="1">
            <a:off x="10029825" y="1981200"/>
            <a:ext cx="11430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0E4F0EC-B77B-4653-88B9-1D0AA2DF3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15" y="3624942"/>
            <a:ext cx="4051041" cy="1143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AD5324-3270-4688-914A-3B68D9C7F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616" y="4903480"/>
            <a:ext cx="4051041" cy="112156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CD30B5-CADE-497E-89D5-5EBC28688EC3}"/>
              </a:ext>
            </a:extLst>
          </p:cNvPr>
          <p:cNvCxnSpPr/>
          <p:nvPr/>
        </p:nvCxnSpPr>
        <p:spPr>
          <a:xfrm flipH="1">
            <a:off x="8534400" y="3228975"/>
            <a:ext cx="739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B16C81-690B-4F05-B740-ED74CB0DED64}"/>
              </a:ext>
            </a:extLst>
          </p:cNvPr>
          <p:cNvCxnSpPr/>
          <p:nvPr/>
        </p:nvCxnSpPr>
        <p:spPr>
          <a:xfrm flipH="1">
            <a:off x="8553450" y="5543550"/>
            <a:ext cx="720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945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6AB8-7B5B-42DA-9666-D292970A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305"/>
          </a:xfrm>
        </p:spPr>
        <p:txBody>
          <a:bodyPr>
            <a:normAutofit fontScale="90000"/>
          </a:bodyPr>
          <a:lstStyle/>
          <a:p>
            <a:r>
              <a:rPr lang="en-US" dirty="0"/>
              <a:t>Topic: Concurrency </a:t>
            </a:r>
            <a:br>
              <a:rPr lang="en-US" dirty="0"/>
            </a:br>
            <a:r>
              <a:rPr lang="en-US" dirty="0"/>
              <a:t>-- 2) Semaphore and Mutex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F114A-F2AE-4798-A9F4-E962EE590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966062" cy="3880773"/>
          </a:xfrm>
        </p:spPr>
        <p:txBody>
          <a:bodyPr/>
          <a:lstStyle/>
          <a:p>
            <a:r>
              <a:rPr lang="en-US" dirty="0"/>
              <a:t>Semaphore – limits the number of threads to access one resource concurrently</a:t>
            </a:r>
          </a:p>
          <a:p>
            <a:pPr marL="0" indent="0">
              <a:buNone/>
            </a:pPr>
            <a:r>
              <a:rPr lang="en-US" i="1" dirty="0"/>
              <a:t>	Semaphore </a:t>
            </a:r>
            <a:r>
              <a:rPr lang="en-US" i="1" dirty="0" err="1"/>
              <a:t>semaphore</a:t>
            </a:r>
            <a:r>
              <a:rPr lang="en-US" i="1" dirty="0"/>
              <a:t> = new Semaphore(4)</a:t>
            </a:r>
          </a:p>
          <a:p>
            <a:r>
              <a:rPr lang="en-US" dirty="0"/>
              <a:t>Mutex – limits only 1 thread to access one resource concurrently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Mutex is not native in java, Semaphore(1) is Mutex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9EED6-33B1-4A55-925C-B877141F0F70}"/>
              </a:ext>
            </a:extLst>
          </p:cNvPr>
          <p:cNvSpPr txBox="1"/>
          <p:nvPr/>
        </p:nvSpPr>
        <p:spPr>
          <a:xfrm>
            <a:off x="6988628" y="609599"/>
            <a:ext cx="5075854" cy="60939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package </a:t>
            </a:r>
            <a:r>
              <a:rPr lang="en-US" sz="1000" dirty="0" err="1"/>
              <a:t>com.bht.aop.main</a:t>
            </a:r>
            <a:r>
              <a:rPr lang="en-US" sz="1000" dirty="0"/>
              <a:t>;</a:t>
            </a:r>
          </a:p>
          <a:p>
            <a:r>
              <a:rPr lang="en-US" sz="1000" dirty="0"/>
              <a:t>import </a:t>
            </a:r>
            <a:r>
              <a:rPr lang="en-US" sz="1000" dirty="0" err="1"/>
              <a:t>java.util.concurrent.Semaphore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/>
              <a:t>public class </a:t>
            </a:r>
            <a:r>
              <a:rPr lang="en-US" sz="1000" dirty="0" err="1"/>
              <a:t>SemaphoreMain</a:t>
            </a:r>
            <a:r>
              <a:rPr lang="en-US" sz="1000" dirty="0"/>
              <a:t> {</a:t>
            </a:r>
          </a:p>
          <a:p>
            <a:r>
              <a:rPr lang="en-US" sz="1000" dirty="0"/>
              <a:t>    static Semaphore </a:t>
            </a:r>
            <a:r>
              <a:rPr lang="en-US" sz="1000" dirty="0" err="1"/>
              <a:t>semaphore</a:t>
            </a:r>
            <a:r>
              <a:rPr lang="en-US" sz="1000" dirty="0"/>
              <a:t> = new Semaphore(3);</a:t>
            </a:r>
          </a:p>
          <a:p>
            <a:r>
              <a:rPr lang="en-US" sz="1000" dirty="0"/>
              <a:t>   //static Semaphore </a:t>
            </a:r>
            <a:r>
              <a:rPr lang="en-US" sz="1000" dirty="0" err="1"/>
              <a:t>semaphore</a:t>
            </a:r>
            <a:r>
              <a:rPr lang="en-US" sz="1000" dirty="0"/>
              <a:t> = new Semaphore(1);</a:t>
            </a:r>
          </a:p>
          <a:p>
            <a:r>
              <a:rPr lang="en-US" sz="1000" dirty="0"/>
              <a:t>    static class </a:t>
            </a:r>
            <a:r>
              <a:rPr lang="en-US" sz="1000" dirty="0" err="1"/>
              <a:t>MyATMThread</a:t>
            </a:r>
            <a:r>
              <a:rPr lang="en-US" sz="1000" dirty="0"/>
              <a:t> extends Thread {</a:t>
            </a:r>
          </a:p>
          <a:p>
            <a:r>
              <a:rPr lang="en-US" sz="1000" dirty="0"/>
              <a:t>        String name;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MyATMThread</a:t>
            </a:r>
            <a:r>
              <a:rPr lang="en-US" sz="1000" dirty="0"/>
              <a:t>(String name){ this.name = name; }</a:t>
            </a:r>
          </a:p>
          <a:p>
            <a:r>
              <a:rPr lang="en-US" sz="1000" dirty="0"/>
              <a:t>        public void run(){</a:t>
            </a:r>
          </a:p>
          <a:p>
            <a:r>
              <a:rPr lang="en-US" sz="1000" dirty="0"/>
              <a:t>            try{</a:t>
            </a:r>
          </a:p>
          <a:p>
            <a:r>
              <a:rPr lang="en-US" sz="1000" dirty="0"/>
              <a:t>                </a:t>
            </a:r>
            <a:r>
              <a:rPr lang="en-US" sz="1000" dirty="0" err="1"/>
              <a:t>semaphore.acquire</a:t>
            </a:r>
            <a:r>
              <a:rPr lang="en-US" sz="1000" dirty="0"/>
              <a:t>();</a:t>
            </a:r>
          </a:p>
          <a:p>
            <a:r>
              <a:rPr lang="en-US" sz="1000" dirty="0"/>
              <a:t>                </a:t>
            </a:r>
            <a:r>
              <a:rPr lang="en-US" sz="1000" dirty="0" err="1"/>
              <a:t>System.out.println</a:t>
            </a:r>
            <a:r>
              <a:rPr lang="en-US" sz="1000" dirty="0"/>
              <a:t>(name + " : got the permit!");</a:t>
            </a:r>
          </a:p>
          <a:p>
            <a:r>
              <a:rPr lang="en-US" sz="1000" dirty="0"/>
              <a:t>                try{</a:t>
            </a:r>
          </a:p>
          <a:p>
            <a:r>
              <a:rPr lang="en-US" sz="1000" dirty="0"/>
              <a:t>                    </a:t>
            </a:r>
            <a:r>
              <a:rPr lang="en-US" sz="1000" dirty="0" err="1"/>
              <a:t>System.out.println</a:t>
            </a:r>
            <a:r>
              <a:rPr lang="en-US" sz="1000" dirty="0"/>
              <a:t>(name + " is doing work now! ");</a:t>
            </a:r>
          </a:p>
          <a:p>
            <a:r>
              <a:rPr lang="en-US" sz="1000" dirty="0"/>
              <a:t>                    </a:t>
            </a:r>
            <a:r>
              <a:rPr lang="en-US" sz="1000" dirty="0" err="1"/>
              <a:t>Thread.sleep</a:t>
            </a:r>
            <a:r>
              <a:rPr lang="en-US" sz="1000" dirty="0"/>
              <a:t>(5000);</a:t>
            </a:r>
          </a:p>
          <a:p>
            <a:r>
              <a:rPr lang="en-US" sz="1000" dirty="0"/>
              <a:t>                }finally {</a:t>
            </a:r>
          </a:p>
          <a:p>
            <a:r>
              <a:rPr lang="en-US" sz="1000" dirty="0"/>
              <a:t>                    </a:t>
            </a:r>
            <a:r>
              <a:rPr lang="en-US" sz="1000" dirty="0" err="1"/>
              <a:t>System.out.println</a:t>
            </a:r>
            <a:r>
              <a:rPr lang="en-US" sz="1000" dirty="0"/>
              <a:t>(name + " : releasing lock...");</a:t>
            </a:r>
          </a:p>
          <a:p>
            <a:r>
              <a:rPr lang="en-US" sz="1000" dirty="0"/>
              <a:t>                    </a:t>
            </a:r>
            <a:r>
              <a:rPr lang="en-US" sz="1000" dirty="0" err="1"/>
              <a:t>semaphore.release</a:t>
            </a:r>
            <a:r>
              <a:rPr lang="en-US" sz="1000" dirty="0"/>
              <a:t>();</a:t>
            </a:r>
          </a:p>
          <a:p>
            <a:r>
              <a:rPr lang="en-US" sz="1000" dirty="0"/>
              <a:t>                }</a:t>
            </a:r>
          </a:p>
          <a:p>
            <a:r>
              <a:rPr lang="en-US" sz="1000" dirty="0"/>
              <a:t>            }catch (</a:t>
            </a:r>
            <a:r>
              <a:rPr lang="en-US" sz="1000" dirty="0" err="1"/>
              <a:t>InterruptedException</a:t>
            </a:r>
            <a:r>
              <a:rPr lang="en-US" sz="1000" dirty="0"/>
              <a:t> e){</a:t>
            </a:r>
            <a:r>
              <a:rPr lang="en-US" sz="1000" dirty="0" err="1"/>
              <a:t>e.printStackTrace</a:t>
            </a:r>
            <a:r>
              <a:rPr lang="en-US" sz="1000" dirty="0"/>
              <a:t>();}</a:t>
            </a:r>
          </a:p>
          <a:p>
            <a:r>
              <a:rPr lang="en-US" sz="1000" dirty="0"/>
              <a:t>        }</a:t>
            </a:r>
          </a:p>
          <a:p>
            <a:r>
              <a:rPr lang="en-US" sz="1000" dirty="0"/>
              <a:t>    }</a:t>
            </a:r>
          </a:p>
          <a:p>
            <a:endParaRPr lang="en-US" sz="1000" dirty="0"/>
          </a:p>
          <a:p>
            <a:r>
              <a:rPr lang="en-US" sz="1000" dirty="0"/>
              <a:t>    public static void main(String[] </a:t>
            </a:r>
            <a:r>
              <a:rPr lang="en-US" sz="1000" dirty="0" err="1"/>
              <a:t>args</a:t>
            </a:r>
            <a:r>
              <a:rPr lang="en-US" sz="1000" dirty="0"/>
              <a:t>) {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System.out.println</a:t>
            </a:r>
            <a:r>
              <a:rPr lang="en-US" sz="1000" dirty="0"/>
              <a:t>("Total available Semaphore permits :" + </a:t>
            </a:r>
            <a:r>
              <a:rPr lang="en-US" sz="1000" dirty="0" err="1"/>
              <a:t>semaphore.availablePermits</a:t>
            </a:r>
            <a:r>
              <a:rPr lang="en-US" sz="1000" dirty="0"/>
              <a:t>());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MyATMThread</a:t>
            </a:r>
            <a:r>
              <a:rPr lang="en-US" sz="1000" dirty="0"/>
              <a:t> t1 = new </a:t>
            </a:r>
            <a:r>
              <a:rPr lang="en-US" sz="1000" dirty="0" err="1"/>
              <a:t>MyATMThread</a:t>
            </a:r>
            <a:r>
              <a:rPr lang="en-US" sz="1000" dirty="0"/>
              <a:t>("A");</a:t>
            </a:r>
          </a:p>
          <a:p>
            <a:r>
              <a:rPr lang="en-US" sz="1000" dirty="0"/>
              <a:t>        t1.start();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MyATMThread</a:t>
            </a:r>
            <a:r>
              <a:rPr lang="en-US" sz="1000" dirty="0"/>
              <a:t> t2 = new </a:t>
            </a:r>
            <a:r>
              <a:rPr lang="en-US" sz="1000" dirty="0" err="1"/>
              <a:t>MyATMThread</a:t>
            </a:r>
            <a:r>
              <a:rPr lang="en-US" sz="1000" dirty="0"/>
              <a:t>("B");</a:t>
            </a:r>
          </a:p>
          <a:p>
            <a:r>
              <a:rPr lang="en-US" sz="1000" dirty="0"/>
              <a:t>        t2.start();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MyATMThread</a:t>
            </a:r>
            <a:r>
              <a:rPr lang="en-US" sz="1000" dirty="0"/>
              <a:t> t3 = new </a:t>
            </a:r>
            <a:r>
              <a:rPr lang="en-US" sz="1000" dirty="0" err="1"/>
              <a:t>MyATMThread</a:t>
            </a:r>
            <a:r>
              <a:rPr lang="en-US" sz="1000" dirty="0"/>
              <a:t>("C");</a:t>
            </a:r>
          </a:p>
          <a:p>
            <a:r>
              <a:rPr lang="en-US" sz="1000" dirty="0"/>
              <a:t>        t3.start();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MyATMThread</a:t>
            </a:r>
            <a:r>
              <a:rPr lang="en-US" sz="1000" dirty="0"/>
              <a:t> t4 = new </a:t>
            </a:r>
            <a:r>
              <a:rPr lang="en-US" sz="1000" dirty="0" err="1"/>
              <a:t>MyATMThread</a:t>
            </a:r>
            <a:r>
              <a:rPr lang="en-US" sz="1000" dirty="0"/>
              <a:t>("D");</a:t>
            </a:r>
          </a:p>
          <a:p>
            <a:r>
              <a:rPr lang="en-US" sz="1000" dirty="0"/>
              <a:t>        t4.start();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MyATMThread</a:t>
            </a:r>
            <a:r>
              <a:rPr lang="en-US" sz="1000" dirty="0"/>
              <a:t> t5 = new </a:t>
            </a:r>
            <a:r>
              <a:rPr lang="en-US" sz="1000" dirty="0" err="1"/>
              <a:t>MyATMThread</a:t>
            </a:r>
            <a:r>
              <a:rPr lang="en-US" sz="1000" dirty="0"/>
              <a:t>("E");</a:t>
            </a:r>
          </a:p>
          <a:p>
            <a:r>
              <a:rPr lang="en-US" sz="1000" dirty="0"/>
              <a:t>        t5.start();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3141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0590-5352-40AA-BCD0-DC217657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/>
          <a:lstStyle/>
          <a:p>
            <a:r>
              <a:rPr lang="en-US" dirty="0"/>
              <a:t>Topic: Java 8(default &amp; static methods)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93DE4-CF07-4459-A196-45268AAFE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4449"/>
            <a:ext cx="10733616" cy="5746108"/>
          </a:xfrm>
        </p:spPr>
        <p:txBody>
          <a:bodyPr/>
          <a:lstStyle/>
          <a:p>
            <a:r>
              <a:rPr lang="en-US" dirty="0"/>
              <a:t>Problem with java interfaces: children must implements all methods in interface, if adding new definitions to interface, all children have to update.</a:t>
            </a:r>
          </a:p>
          <a:p>
            <a:r>
              <a:rPr lang="en-US" dirty="0"/>
              <a:t>Solution: </a:t>
            </a:r>
            <a:r>
              <a:rPr lang="en-US" b="1" i="1" u="sng" dirty="0"/>
              <a:t>default</a:t>
            </a:r>
            <a:r>
              <a:rPr lang="en-US" dirty="0"/>
              <a:t> methods in interface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Problem: multiple implementations –&gt; override</a:t>
            </a:r>
          </a:p>
          <a:p>
            <a:r>
              <a:rPr lang="en-US" b="1" i="1" dirty="0"/>
              <a:t>Static</a:t>
            </a:r>
            <a:r>
              <a:rPr lang="en-US" dirty="0"/>
              <a:t> methods: the same as defaults method, </a:t>
            </a:r>
          </a:p>
          <a:p>
            <a:pPr marL="0" indent="0">
              <a:buNone/>
            </a:pPr>
            <a:r>
              <a:rPr lang="en-US" dirty="0"/>
              <a:t>	but does not allow override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1A0E60-51CE-47B3-B4E4-DA9BE78A6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15" y="2517914"/>
            <a:ext cx="4362450" cy="2809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282943-3AED-4E5B-BA8B-66D8BF350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896" y="2038350"/>
            <a:ext cx="44196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30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0590-5352-40AA-BCD0-DC217657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/>
          <a:lstStyle/>
          <a:p>
            <a:r>
              <a:rPr lang="en-US" dirty="0"/>
              <a:t>Topic: Java 8(lambda)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FC8475-A09F-4DE8-9D96-8723D0083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1075" y="1314450"/>
            <a:ext cx="6255820" cy="4880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1D6815-D2F5-446E-855C-B583E71927D8}"/>
              </a:ext>
            </a:extLst>
          </p:cNvPr>
          <p:cNvSpPr txBox="1"/>
          <p:nvPr/>
        </p:nvSpPr>
        <p:spPr>
          <a:xfrm>
            <a:off x="775251" y="1600200"/>
            <a:ext cx="51584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introducing lambda?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replace anonymous inner class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Can rewrite any methods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Work with functional interface (next slide)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Scope of lambda: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Enclosing block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Tooltips: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Avoid large block of code and “return”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Avoid () around single input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Avoid input type</a:t>
            </a:r>
          </a:p>
        </p:txBody>
      </p:sp>
    </p:spTree>
    <p:extLst>
      <p:ext uri="{BB962C8B-B14F-4D97-AF65-F5344CB8AC3E}">
        <p14:creationId xmlns:p14="http://schemas.microsoft.com/office/powerpoint/2010/main" val="1621857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0590-5352-40AA-BCD0-DC217657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/>
          <a:lstStyle/>
          <a:p>
            <a:r>
              <a:rPr lang="en-US" dirty="0"/>
              <a:t>Topic: Java 8(Functional Interface)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D1AB8-34FD-4026-A4DD-4DFD6940D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7110"/>
            <a:ext cx="4232596" cy="3880773"/>
          </a:xfrm>
        </p:spPr>
        <p:txBody>
          <a:bodyPr/>
          <a:lstStyle/>
          <a:p>
            <a:r>
              <a:rPr lang="en-US" dirty="0"/>
              <a:t>has one Single Abstract Method</a:t>
            </a:r>
          </a:p>
          <a:p>
            <a:r>
              <a:rPr lang="en-US" dirty="0"/>
              <a:t>@</a:t>
            </a:r>
            <a:r>
              <a:rPr lang="en-US" dirty="0" err="1"/>
              <a:t>FunctionalInterface</a:t>
            </a:r>
            <a:r>
              <a:rPr lang="en-US" dirty="0"/>
              <a:t> – for sanity check</a:t>
            </a:r>
          </a:p>
          <a:p>
            <a:r>
              <a:rPr lang="en-US" dirty="0"/>
              <a:t>Can have default methods</a:t>
            </a:r>
          </a:p>
          <a:p>
            <a:endParaRPr lang="en-US" dirty="0"/>
          </a:p>
          <a:p>
            <a:r>
              <a:rPr lang="en-US" dirty="0"/>
              <a:t>Lambda is the implementation of the abstract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DCAB5-7710-47B1-AF7D-C55E35BAC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871" y="1650823"/>
            <a:ext cx="5429111" cy="1312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534217-1C42-4E9F-82ED-C70DA8015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871" y="3385284"/>
            <a:ext cx="5435482" cy="22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15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F749-355E-445D-AF79-24A4AE30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660400"/>
          </a:xfrm>
        </p:spPr>
        <p:txBody>
          <a:bodyPr/>
          <a:lstStyle/>
          <a:p>
            <a:r>
              <a:rPr lang="en-US" dirty="0"/>
              <a:t>Topic: Java 8(</a:t>
            </a:r>
            <a:r>
              <a:rPr lang="en-US" dirty="0" err="1"/>
              <a:t>forEach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C8568-045E-40C7-8C06-7192696A6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02" y="815312"/>
            <a:ext cx="5673598" cy="5886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266142-E580-411A-81D8-703C500DE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072" y="0"/>
            <a:ext cx="4921724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2D04B0-809D-4008-A489-B1AAC2C1C6E8}"/>
              </a:ext>
            </a:extLst>
          </p:cNvPr>
          <p:cNvCxnSpPr/>
          <p:nvPr/>
        </p:nvCxnSpPr>
        <p:spPr>
          <a:xfrm>
            <a:off x="6562725" y="815312"/>
            <a:ext cx="0" cy="5690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626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5A73-8E51-4446-AA90-CCA2B182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598771"/>
          </a:xfrm>
        </p:spPr>
        <p:txBody>
          <a:bodyPr>
            <a:normAutofit fontScale="90000"/>
          </a:bodyPr>
          <a:lstStyle/>
          <a:p>
            <a:r>
              <a:rPr lang="en-US" dirty="0"/>
              <a:t>Topic: Java 8(stream)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1B19-FD66-45D6-A71B-3C2BD20C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55009"/>
            <a:ext cx="8596668" cy="3880773"/>
          </a:xfrm>
        </p:spPr>
        <p:txBody>
          <a:bodyPr/>
          <a:lstStyle/>
          <a:p>
            <a:r>
              <a:rPr lang="en-US" dirty="0"/>
              <a:t>filter											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E9AA7-0E77-4999-B003-57D671EE0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10" y="1123950"/>
            <a:ext cx="4938932" cy="5391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F8754A-FAD9-4C5E-AEBB-592237FB5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106203"/>
            <a:ext cx="4849923" cy="5408897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7BDB776B-8981-465F-B008-9305F50EF937}"/>
              </a:ext>
            </a:extLst>
          </p:cNvPr>
          <p:cNvSpPr/>
          <p:nvPr/>
        </p:nvSpPr>
        <p:spPr>
          <a:xfrm>
            <a:off x="3755255" y="3737500"/>
            <a:ext cx="1802166" cy="49714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Predicate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5B55B019-23A3-4601-BA03-E2B1435C8DB4}"/>
              </a:ext>
            </a:extLst>
          </p:cNvPr>
          <p:cNvSpPr/>
          <p:nvPr/>
        </p:nvSpPr>
        <p:spPr>
          <a:xfrm>
            <a:off x="9645824" y="2931851"/>
            <a:ext cx="1802166" cy="49714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509467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5A73-8E51-4446-AA90-CCA2B182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598771"/>
          </a:xfrm>
        </p:spPr>
        <p:txBody>
          <a:bodyPr>
            <a:normAutofit fontScale="90000"/>
          </a:bodyPr>
          <a:lstStyle/>
          <a:p>
            <a:r>
              <a:rPr lang="en-US" dirty="0"/>
              <a:t>Topic: Java 8(optional)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1B19-FD66-45D6-A71B-3C2BD20C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55009"/>
            <a:ext cx="8596668" cy="3880773"/>
          </a:xfrm>
        </p:spPr>
        <p:txBody>
          <a:bodyPr/>
          <a:lstStyle/>
          <a:p>
            <a:r>
              <a:rPr lang="en-US" dirty="0"/>
              <a:t>To avoid Null checks and run time </a:t>
            </a:r>
            <a:r>
              <a:rPr lang="en-US" dirty="0" err="1"/>
              <a:t>NullPointerExceptions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B35A9-89DB-4AB8-BF8E-1AD2FE3FA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14525"/>
            <a:ext cx="4705350" cy="3028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68A05D-4D99-4AE2-8449-D90E4EA62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566" y="1353780"/>
            <a:ext cx="53721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5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11E32-97D5-4E6C-B377-61979D8B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Topic: String constant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C9C8A-EF95-4585-82ED-353B4AD1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Constant pool is a heap memory for literal string value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New String will create a new heap memory</a:t>
            </a:r>
          </a:p>
          <a:p>
            <a:pPr marL="0" indent="0">
              <a:lnSpc>
                <a:spcPct val="9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String employee = “Edgar Allen Poe”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String employee2 = “Edgar Allen Poe”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String employee3 = new String(“Edgar Allen Poe”)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6B298-EB6D-4B7E-9228-71C933182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834687"/>
            <a:ext cx="5143500" cy="3176110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9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46E6-4964-4CE8-83A3-583857589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1740"/>
            <a:ext cx="8596668" cy="772357"/>
          </a:xfrm>
        </p:spPr>
        <p:txBody>
          <a:bodyPr>
            <a:normAutofit/>
          </a:bodyPr>
          <a:lstStyle/>
          <a:p>
            <a:r>
              <a:rPr lang="en-US" dirty="0"/>
              <a:t>Topic: final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CC489-02DE-4077-8F37-B1C68AA34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92559"/>
            <a:ext cx="8596668" cy="5945451"/>
          </a:xfrm>
        </p:spPr>
        <p:txBody>
          <a:bodyPr/>
          <a:lstStyle/>
          <a:p>
            <a:r>
              <a:rPr lang="en-US" dirty="0"/>
              <a:t>Variable : </a:t>
            </a:r>
          </a:p>
          <a:p>
            <a:pPr lvl="1"/>
            <a:r>
              <a:rPr lang="en-US" dirty="0"/>
              <a:t>public static final String APP_NAME=“</a:t>
            </a:r>
            <a:r>
              <a:rPr lang="en-US" dirty="0" err="1"/>
              <a:t>testApp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Purpose: define constants</a:t>
            </a:r>
          </a:p>
          <a:p>
            <a:pPr lvl="1"/>
            <a:endParaRPr lang="en-US" dirty="0"/>
          </a:p>
          <a:p>
            <a:r>
              <a:rPr lang="en-US" dirty="0"/>
              <a:t>Method:</a:t>
            </a:r>
          </a:p>
          <a:p>
            <a:pPr lvl="1"/>
            <a:r>
              <a:rPr lang="en-US" dirty="0"/>
              <a:t>public final int add(int a, int b){ return a + b; }</a:t>
            </a:r>
          </a:p>
          <a:p>
            <a:pPr lvl="1"/>
            <a:r>
              <a:rPr lang="en-US" dirty="0"/>
              <a:t>Purpose: prevent override</a:t>
            </a:r>
          </a:p>
          <a:p>
            <a:pPr lvl="1"/>
            <a:endParaRPr lang="en-US" dirty="0"/>
          </a:p>
          <a:p>
            <a:r>
              <a:rPr lang="en-US" dirty="0"/>
              <a:t>Class:</a:t>
            </a:r>
          </a:p>
          <a:p>
            <a:pPr lvl="1"/>
            <a:r>
              <a:rPr lang="en-US" dirty="0"/>
              <a:t>final class </a:t>
            </a:r>
            <a:r>
              <a:rPr lang="en-US" dirty="0" err="1"/>
              <a:t>MyClass</a:t>
            </a:r>
            <a:r>
              <a:rPr lang="en-US" dirty="0"/>
              <a:t>(){}</a:t>
            </a:r>
          </a:p>
          <a:p>
            <a:pPr lvl="1"/>
            <a:r>
              <a:rPr lang="en-US" dirty="0"/>
              <a:t>Purpose: 1) prevent inheritance, like Integer, String </a:t>
            </a:r>
            <a:r>
              <a:rPr lang="en-US" dirty="0" err="1"/>
              <a:t>etc</a:t>
            </a:r>
            <a:r>
              <a:rPr lang="en-US" dirty="0"/>
              <a:t>;  2) Make class immutable</a:t>
            </a:r>
          </a:p>
          <a:p>
            <a:pPr lvl="1"/>
            <a:endParaRPr lang="en-US" dirty="0"/>
          </a:p>
          <a:p>
            <a:r>
              <a:rPr lang="en-US" dirty="0"/>
              <a:t>Difference: final, finally, finalize</a:t>
            </a:r>
          </a:p>
        </p:txBody>
      </p:sp>
    </p:spTree>
    <p:extLst>
      <p:ext uri="{BB962C8B-B14F-4D97-AF65-F5344CB8AC3E}">
        <p14:creationId xmlns:p14="http://schemas.microsoft.com/office/powerpoint/2010/main" val="206562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DB25-67A6-47E7-872D-3F1C4478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n-US" dirty="0"/>
              <a:t>Topic: 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C0849-43AF-4A84-8299-141E21DD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049"/>
            <a:ext cx="8596668" cy="3880773"/>
          </a:xfrm>
        </p:spPr>
        <p:txBody>
          <a:bodyPr/>
          <a:lstStyle/>
          <a:p>
            <a:r>
              <a:rPr lang="en-US" dirty="0"/>
              <a:t>Blocks; </a:t>
            </a:r>
            <a:r>
              <a:rPr lang="en-US" dirty="0" err="1"/>
              <a:t>Variales</a:t>
            </a:r>
            <a:r>
              <a:rPr lang="en-US" dirty="0"/>
              <a:t>; Methods; Nested Classes</a:t>
            </a:r>
          </a:p>
          <a:p>
            <a:r>
              <a:rPr lang="en-US" dirty="0"/>
              <a:t>Only One Instance!</a:t>
            </a:r>
          </a:p>
          <a:p>
            <a:r>
              <a:rPr lang="en-US" dirty="0"/>
              <a:t>1) Static Block/Variable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69974-C721-4793-834B-FDF9E40EA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645645"/>
            <a:ext cx="5933925" cy="33206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020B2A-1E40-4CAF-827E-4C788EDEFD0C}"/>
              </a:ext>
            </a:extLst>
          </p:cNvPr>
          <p:cNvSpPr txBox="1"/>
          <p:nvPr/>
        </p:nvSpPr>
        <p:spPr>
          <a:xfrm>
            <a:off x="7639050" y="2028825"/>
            <a:ext cx="320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</a:t>
            </a:r>
          </a:p>
          <a:p>
            <a:r>
              <a:rPr lang="en-US" dirty="0"/>
              <a:t>	1. Java Variable Scope ?</a:t>
            </a:r>
          </a:p>
          <a:p>
            <a:r>
              <a:rPr lang="en-US" dirty="0"/>
              <a:t>	2. scope of static block ?</a:t>
            </a:r>
          </a:p>
        </p:txBody>
      </p:sp>
    </p:spTree>
    <p:extLst>
      <p:ext uri="{BB962C8B-B14F-4D97-AF65-F5344CB8AC3E}">
        <p14:creationId xmlns:p14="http://schemas.microsoft.com/office/powerpoint/2010/main" val="63813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DB25-67A6-47E7-872D-3F1C4478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n-US" dirty="0"/>
              <a:t>Topic: 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C0849-43AF-4A84-8299-141E21DD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049"/>
            <a:ext cx="8596668" cy="3880773"/>
          </a:xfrm>
        </p:spPr>
        <p:txBody>
          <a:bodyPr/>
          <a:lstStyle/>
          <a:p>
            <a:r>
              <a:rPr lang="en-US" dirty="0"/>
              <a:t>2) Static Method										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5F056-61EB-4BA8-B297-83985C40A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85" y="1957617"/>
            <a:ext cx="4676792" cy="4159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397AF0-F90C-45E1-AD4D-825BDC3CA04B}"/>
              </a:ext>
            </a:extLst>
          </p:cNvPr>
          <p:cNvSpPr txBox="1"/>
          <p:nvPr/>
        </p:nvSpPr>
        <p:spPr>
          <a:xfrm>
            <a:off x="5511966" y="2197685"/>
            <a:ext cx="66800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Question:</a:t>
            </a:r>
          </a:p>
          <a:p>
            <a:r>
              <a:rPr lang="en-US" dirty="0"/>
              <a:t> 	1) Can static method access non-static variables ?</a:t>
            </a:r>
          </a:p>
          <a:p>
            <a:r>
              <a:rPr lang="en-US" dirty="0"/>
              <a:t>	2) How to call static method in/outside of enclosing class?</a:t>
            </a:r>
          </a:p>
          <a:p>
            <a:r>
              <a:rPr lang="en-US" dirty="0"/>
              <a:t>	3) Common Static Methods?</a:t>
            </a:r>
          </a:p>
          <a:p>
            <a:r>
              <a:rPr lang="en-US" dirty="0"/>
              <a:t>	4) When to use static Methods?</a:t>
            </a:r>
          </a:p>
        </p:txBody>
      </p:sp>
    </p:spTree>
    <p:extLst>
      <p:ext uri="{BB962C8B-B14F-4D97-AF65-F5344CB8AC3E}">
        <p14:creationId xmlns:p14="http://schemas.microsoft.com/office/powerpoint/2010/main" val="121394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DB25-67A6-47E7-872D-3F1C4478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n-US" dirty="0"/>
              <a:t>Topic: static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C0849-43AF-4A84-8299-141E21DD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049"/>
            <a:ext cx="8596668" cy="3880773"/>
          </a:xfrm>
        </p:spPr>
        <p:txBody>
          <a:bodyPr/>
          <a:lstStyle/>
          <a:p>
            <a:r>
              <a:rPr lang="en-US" dirty="0"/>
              <a:t>3) Static Class								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7C2612-397B-40A3-84A3-D3DFD5E47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836" y="262779"/>
            <a:ext cx="7236956" cy="38478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171C10-6138-48E9-9A35-2528C0F0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010" y="4179359"/>
            <a:ext cx="9118782" cy="241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49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F63B-3EC1-4EBB-BA73-AFEB6836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237"/>
          </a:xfrm>
        </p:spPr>
        <p:txBody>
          <a:bodyPr/>
          <a:lstStyle/>
          <a:p>
            <a:r>
              <a:rPr lang="en-US" dirty="0"/>
              <a:t>Topic: OOP(PIE)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9990-86C1-4EF4-A55F-E7228834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1700"/>
            <a:ext cx="8596668" cy="388077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nheritance</a:t>
            </a:r>
          </a:p>
          <a:p>
            <a:pPr marL="457200" lvl="1" indent="0">
              <a:buNone/>
            </a:pPr>
            <a:r>
              <a:rPr lang="en-US" dirty="0"/>
              <a:t>Extends: Class</a:t>
            </a:r>
          </a:p>
          <a:p>
            <a:pPr marL="457200" lvl="1" indent="0">
              <a:buNone/>
            </a:pPr>
            <a:r>
              <a:rPr lang="en-US" dirty="0"/>
              <a:t>Implements: Interface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274C1-08B8-4486-8122-3E511C60E3DC}"/>
              </a:ext>
            </a:extLst>
          </p:cNvPr>
          <p:cNvSpPr txBox="1"/>
          <p:nvPr/>
        </p:nvSpPr>
        <p:spPr>
          <a:xfrm>
            <a:off x="7028076" y="1281700"/>
            <a:ext cx="4169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Question:</a:t>
            </a:r>
          </a:p>
          <a:p>
            <a:r>
              <a:rPr lang="en-US" dirty="0"/>
              <a:t>	1. Abstract Class</a:t>
            </a:r>
          </a:p>
          <a:p>
            <a:r>
              <a:rPr lang="en-US" dirty="0"/>
              <a:t>	2. Abstract class vs Interface</a:t>
            </a:r>
          </a:p>
          <a:p>
            <a:r>
              <a:rPr lang="en-US" dirty="0"/>
              <a:t>	3. Marker Interface (Serialization)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66B96-1753-4528-9C26-E3A901AE0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83278"/>
            <a:ext cx="4899129" cy="4072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311C47-711C-4DD1-8AE3-5B88CB75CC64}"/>
              </a:ext>
            </a:extLst>
          </p:cNvPr>
          <p:cNvSpPr txBox="1"/>
          <p:nvPr/>
        </p:nvSpPr>
        <p:spPr>
          <a:xfrm>
            <a:off x="5983550" y="3568823"/>
            <a:ext cx="5477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Tips: </a:t>
            </a:r>
          </a:p>
          <a:p>
            <a:r>
              <a:rPr lang="en-US" dirty="0">
                <a:solidFill>
                  <a:srgbClr val="FF0000"/>
                </a:solidFill>
              </a:rPr>
              <a:t>&gt; Multiple Inheritance (extends) is not allowed</a:t>
            </a:r>
          </a:p>
          <a:p>
            <a:r>
              <a:rPr lang="en-US" dirty="0">
                <a:solidFill>
                  <a:srgbClr val="FF0000"/>
                </a:solidFill>
              </a:rPr>
              <a:t>&gt; Multiple Implementation (implements) is allowed</a:t>
            </a:r>
          </a:p>
          <a:p>
            <a:r>
              <a:rPr lang="en-US" dirty="0">
                <a:solidFill>
                  <a:srgbClr val="FF0000"/>
                </a:solidFill>
              </a:rPr>
              <a:t>&gt; Use “super()” to access parent class</a:t>
            </a:r>
          </a:p>
        </p:txBody>
      </p:sp>
    </p:spTree>
    <p:extLst>
      <p:ext uri="{BB962C8B-B14F-4D97-AF65-F5344CB8AC3E}">
        <p14:creationId xmlns:p14="http://schemas.microsoft.com/office/powerpoint/2010/main" val="1028614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F63B-3EC1-4EBB-BA73-AFEB6836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237"/>
          </a:xfrm>
        </p:spPr>
        <p:txBody>
          <a:bodyPr/>
          <a:lstStyle/>
          <a:p>
            <a:r>
              <a:rPr lang="en-US" dirty="0"/>
              <a:t>Topic: OOP(PIE)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9990-86C1-4EF4-A55F-E7228834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1700"/>
            <a:ext cx="8596668" cy="388077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olymorphism</a:t>
            </a:r>
          </a:p>
          <a:p>
            <a:pPr lvl="1"/>
            <a:r>
              <a:rPr lang="en-US" dirty="0"/>
              <a:t>Static Polymorphism		/	Dynamic Polymorphism</a:t>
            </a:r>
          </a:p>
          <a:p>
            <a:pPr lvl="1"/>
            <a:r>
              <a:rPr lang="en-US" dirty="0"/>
              <a:t>Overload (same class)		/	Override (child class)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042812-1960-4A59-B929-BA953FFB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10" y="2432696"/>
            <a:ext cx="5952066" cy="44347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62AD60-4A66-4D46-ABD4-37EE5EE2B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729" y="2449156"/>
            <a:ext cx="4663546" cy="18851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ED62C2-D3F4-4C0D-B685-64A470A13200}"/>
              </a:ext>
            </a:extLst>
          </p:cNvPr>
          <p:cNvSpPr txBox="1"/>
          <p:nvPr/>
        </p:nvSpPr>
        <p:spPr>
          <a:xfrm>
            <a:off x="7191375" y="5010150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Question:  output from test()</a:t>
            </a:r>
          </a:p>
        </p:txBody>
      </p:sp>
    </p:spTree>
    <p:extLst>
      <p:ext uri="{BB962C8B-B14F-4D97-AF65-F5344CB8AC3E}">
        <p14:creationId xmlns:p14="http://schemas.microsoft.com/office/powerpoint/2010/main" val="9844025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1165</Words>
  <Application>Microsoft Office PowerPoint</Application>
  <PresentationFormat>Widescreen</PresentationFormat>
  <Paragraphs>281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Trebuchet MS</vt:lpstr>
      <vt:lpstr>Wingdings</vt:lpstr>
      <vt:lpstr>Wingdings 3</vt:lpstr>
      <vt:lpstr>Facet</vt:lpstr>
      <vt:lpstr>Core Java</vt:lpstr>
      <vt:lpstr>Topic : String</vt:lpstr>
      <vt:lpstr>Topic: String constant pool</vt:lpstr>
      <vt:lpstr>Topic: final </vt:lpstr>
      <vt:lpstr>Topic: static</vt:lpstr>
      <vt:lpstr>Topic: static</vt:lpstr>
      <vt:lpstr>Topic: static </vt:lpstr>
      <vt:lpstr>Topic: OOP(PIE)</vt:lpstr>
      <vt:lpstr>Topic: OOP(PIE)</vt:lpstr>
      <vt:lpstr>Topic: OOP(PIE)</vt:lpstr>
      <vt:lpstr>Topic: Design Pattern (Singleton)</vt:lpstr>
      <vt:lpstr>Topic: Design Pattern (Factory)</vt:lpstr>
      <vt:lpstr>Topic: Design Pattern (Observer)</vt:lpstr>
      <vt:lpstr>Topic: Design Pattern (Others)</vt:lpstr>
      <vt:lpstr>Topic: Real Scenario </vt:lpstr>
      <vt:lpstr>Topic: Collections</vt:lpstr>
      <vt:lpstr>Topic: Iterator vs Enumeration</vt:lpstr>
      <vt:lpstr>Topic: Exception Handling</vt:lpstr>
      <vt:lpstr>Topic: Multithreading</vt:lpstr>
      <vt:lpstr>Topic: Multithreading</vt:lpstr>
      <vt:lpstr>Topic: Synchronized</vt:lpstr>
      <vt:lpstr>Topic: Concurrency  -- 1) ExecutorService</vt:lpstr>
      <vt:lpstr>Topic: Concurrency  -- 2) Semaphore and Mutex</vt:lpstr>
      <vt:lpstr>Topic: Java 8(default &amp; static methods)</vt:lpstr>
      <vt:lpstr>Topic: Java 8(lambda)</vt:lpstr>
      <vt:lpstr>Topic: Java 8(Functional Interface)</vt:lpstr>
      <vt:lpstr>Topic: Java 8(forEach)</vt:lpstr>
      <vt:lpstr>Topic: Java 8(stream)</vt:lpstr>
      <vt:lpstr>Topic: Java 8(optional)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Andy Chen</dc:creator>
  <cp:lastModifiedBy>Andy Chen</cp:lastModifiedBy>
  <cp:revision>5</cp:revision>
  <dcterms:created xsi:type="dcterms:W3CDTF">2019-03-14T14:29:12Z</dcterms:created>
  <dcterms:modified xsi:type="dcterms:W3CDTF">2019-04-19T21:18:35Z</dcterms:modified>
</cp:coreProperties>
</file>