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a:solidFill>
                  <a:schemeClr val="accent1"/>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s-AR"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s-AR"/>
              <a:t>Ajax</a:t>
            </a:r>
            <a:endParaRPr/>
          </a:p>
        </p:txBody>
      </p:sp>
      <p:sp>
        <p:nvSpPr>
          <p:cNvPr id="148" name="Google Shape;148;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s-AR"/>
              <a:t>LABORATORIO DE COMPUTACIÓN III                                             UTN-FRA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idx="1" type="body"/>
          </p:nvPr>
        </p:nvSpPr>
        <p:spPr>
          <a:xfrm>
            <a:off x="335902" y="1101196"/>
            <a:ext cx="11520196" cy="553598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Se desglosan de la siguiente manera:</a:t>
            </a:r>
            <a:endParaRPr/>
          </a:p>
          <a:p>
            <a:pPr indent="-241300" lvl="0" marL="342900" rtl="0" algn="just">
              <a:spcBef>
                <a:spcPts val="1000"/>
              </a:spcBef>
              <a:spcAft>
                <a:spcPts val="0"/>
              </a:spcAft>
              <a:buSzPts val="1600"/>
              <a:buNone/>
            </a:pPr>
            <a:r>
              <a:t/>
            </a:r>
            <a:endParaRPr/>
          </a:p>
          <a:p>
            <a:pPr indent="-342900" lvl="0" marL="342900" rtl="0" algn="just">
              <a:spcBef>
                <a:spcPts val="1000"/>
              </a:spcBef>
              <a:spcAft>
                <a:spcPts val="0"/>
              </a:spcAft>
              <a:buSzPts val="1600"/>
              <a:buChar char="►"/>
            </a:pPr>
            <a:r>
              <a:rPr b="1" lang="es-AR"/>
              <a:t>solicitud</a:t>
            </a:r>
            <a:r>
              <a:rPr lang="es-AR"/>
              <a:t> : este es el tipo de solicitud que está enviando al servidor. Toma uno de dos valores: GET o POST. En términos simples, GET es para recuperar algo del servidor. POST es para enviar algo al servidor.</a:t>
            </a:r>
            <a:endParaRPr/>
          </a:p>
          <a:p>
            <a:pPr indent="-342900" lvl="0" marL="342900" rtl="0" algn="just">
              <a:spcBef>
                <a:spcPts val="1000"/>
              </a:spcBef>
              <a:spcAft>
                <a:spcPts val="0"/>
              </a:spcAft>
              <a:buSzPts val="1600"/>
              <a:buChar char="►"/>
            </a:pPr>
            <a:r>
              <a:rPr b="1" lang="es-AR"/>
              <a:t>url</a:t>
            </a:r>
            <a:r>
              <a:rPr lang="es-AR"/>
              <a:t> : esta es la URL del archivo en el servidor. Puede ser una URL estática o relativa o simplemente la ruta desde la carpeta que contiene la página web.</a:t>
            </a:r>
            <a:endParaRPr/>
          </a:p>
          <a:p>
            <a:pPr indent="-342900" lvl="0" marL="342900" rtl="0" algn="just">
              <a:spcBef>
                <a:spcPts val="1000"/>
              </a:spcBef>
              <a:spcAft>
                <a:spcPts val="0"/>
              </a:spcAft>
              <a:buSzPts val="1600"/>
              <a:buChar char="►"/>
            </a:pPr>
            <a:r>
              <a:rPr b="1" lang="es-AR"/>
              <a:t>asíncrono</a:t>
            </a:r>
            <a:r>
              <a:rPr lang="es-AR"/>
              <a:t> : se utiliza para determinar si la solicitud debe ejecutarse de forma asíncrona o no. Toma el valor "verdadero" o "falso". Verdadero es para ejecución asincrónica. Falso es para ejecución síncrona.</a:t>
            </a:r>
            <a:endParaRPr/>
          </a:p>
          <a:p>
            <a:pPr indent="-342900" lvl="0" marL="342900" rtl="0" algn="just">
              <a:spcBef>
                <a:spcPts val="1000"/>
              </a:spcBef>
              <a:spcAft>
                <a:spcPts val="0"/>
              </a:spcAft>
              <a:buSzPts val="1600"/>
              <a:buChar char="►"/>
            </a:pPr>
            <a:r>
              <a:rPr lang="es-AR"/>
              <a:t>En nuestro caso, llamaremos al método open () de la siguiente manera:</a:t>
            </a:r>
            <a:endParaRPr/>
          </a:p>
          <a:p>
            <a:pPr indent="-241300" lvl="0" marL="342900" rtl="0" algn="just">
              <a:spcBef>
                <a:spcPts val="1000"/>
              </a:spcBef>
              <a:spcAft>
                <a:spcPts val="0"/>
              </a:spcAft>
              <a:buSzPts val="1600"/>
              <a:buNone/>
            </a:pPr>
            <a:r>
              <a:t/>
            </a:r>
            <a:endParaRPr/>
          </a:p>
        </p:txBody>
      </p:sp>
      <p:pic>
        <p:nvPicPr>
          <p:cNvPr id="209" name="Google Shape;209;p28"/>
          <p:cNvPicPr preferRelativeResize="0"/>
          <p:nvPr/>
        </p:nvPicPr>
        <p:blipFill rotWithShape="1">
          <a:blip r:embed="rId3">
            <a:alphaModFix/>
          </a:blip>
          <a:srcRect b="0" l="0" r="0" t="0"/>
          <a:stretch/>
        </p:blipFill>
        <p:spPr>
          <a:xfrm>
            <a:off x="3688355" y="5470438"/>
            <a:ext cx="4404742" cy="4953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idx="1" type="body"/>
          </p:nvPr>
        </p:nvSpPr>
        <p:spPr>
          <a:xfrm>
            <a:off x="635726" y="687977"/>
            <a:ext cx="11181805" cy="599149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3. Cree una función para recibir y utilizar los resultados.</a:t>
            </a:r>
            <a:endParaRPr/>
          </a:p>
          <a:p>
            <a:pPr indent="-342900" lvl="0" marL="342900" rtl="0" algn="just">
              <a:spcBef>
                <a:spcPts val="1000"/>
              </a:spcBef>
              <a:spcAft>
                <a:spcPts val="0"/>
              </a:spcAft>
              <a:buSzPts val="1600"/>
              <a:buChar char="►"/>
            </a:pPr>
            <a:r>
              <a:rPr lang="es-AR"/>
              <a:t>Un objeto XHR tiene muchas variables incorporadas en las que almacena los datos recuperados del servidor. Una de estas variables se llama responseText. Ahora, responseText generalmente contiene cualquier información de texto recuperada del servidor.</a:t>
            </a:r>
            <a:endParaRPr/>
          </a:p>
          <a:p>
            <a:pPr indent="-342900" lvl="0" marL="342900" rtl="0" algn="just">
              <a:spcBef>
                <a:spcPts val="1000"/>
              </a:spcBef>
              <a:spcAft>
                <a:spcPts val="0"/>
              </a:spcAft>
              <a:buSzPts val="1600"/>
              <a:buChar char="►"/>
            </a:pPr>
            <a:r>
              <a:rPr lang="es-AR"/>
              <a:t>Cuando llamamos a xhr.open(), buscará la información de texto almacenada en “documento.txt" y la almacenará en su variable responseText. Entonces, para acceder a los datos, simplemente tenemos que llamar a xhr.responseText</a:t>
            </a:r>
            <a:endParaRPr/>
          </a:p>
          <a:p>
            <a:pPr indent="-342900" lvl="0" marL="342900" rtl="0" algn="just">
              <a:spcBef>
                <a:spcPts val="1000"/>
              </a:spcBef>
              <a:spcAft>
                <a:spcPts val="0"/>
              </a:spcAft>
              <a:buSzPts val="1600"/>
              <a:buChar char="►"/>
            </a:pPr>
            <a:r>
              <a:rPr lang="es-AR"/>
              <a:t>Dado que nuestro objetivo es reemplazar el &lt;h2&gt; en &lt;div id = ”info”&gt; con el nuevo texto leído desde el servidor, usamos document.getElementById ().</a:t>
            </a:r>
            <a:endParaRPr/>
          </a:p>
          <a:p>
            <a:pPr indent="0" lvl="0" marL="0" rtl="0" algn="just">
              <a:spcBef>
                <a:spcPts val="1000"/>
              </a:spcBef>
              <a:spcAft>
                <a:spcPts val="0"/>
              </a:spcAft>
              <a:buSzPts val="1600"/>
              <a:buNone/>
            </a:pPr>
            <a:r>
              <a:rPr lang="es-AR"/>
              <a:t>Entonces, crearemos una función anónima de la siguiente manera:</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t/>
            </a:r>
            <a:endParaRPr/>
          </a:p>
          <a:p>
            <a:pPr indent="0" lvl="0" marL="0" rtl="0" algn="just">
              <a:spcBef>
                <a:spcPts val="1000"/>
              </a:spcBef>
              <a:spcAft>
                <a:spcPts val="0"/>
              </a:spcAft>
              <a:buSzPts val="1600"/>
              <a:buNone/>
            </a:pPr>
            <a:r>
              <a:rPr lang="es-AR"/>
              <a:t>Esta función básicamente reemplaza el HTML encontrado en el &lt;div&gt; “info" con el texto obtenido del servidor. ¿Dónde llamaremos a esta función? Llegaremos a eso en breve.</a:t>
            </a:r>
            <a:endParaRPr/>
          </a:p>
        </p:txBody>
      </p:sp>
      <p:pic>
        <p:nvPicPr>
          <p:cNvPr id="215" name="Google Shape;215;p29"/>
          <p:cNvPicPr preferRelativeResize="0"/>
          <p:nvPr/>
        </p:nvPicPr>
        <p:blipFill rotWithShape="1">
          <a:blip r:embed="rId3">
            <a:alphaModFix/>
          </a:blip>
          <a:srcRect b="0" l="0" r="0" t="0"/>
          <a:stretch/>
        </p:blipFill>
        <p:spPr>
          <a:xfrm>
            <a:off x="2606814" y="4612214"/>
            <a:ext cx="7239627" cy="1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idx="1" type="body"/>
          </p:nvPr>
        </p:nvSpPr>
        <p:spPr>
          <a:xfrm>
            <a:off x="493712" y="494084"/>
            <a:ext cx="11332528" cy="62028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4. Use el método send () de XHR para enviar la solicitud</a:t>
            </a:r>
            <a:endParaRPr/>
          </a:p>
          <a:p>
            <a:pPr indent="0" lvl="0" marL="0" rtl="0" algn="l">
              <a:spcBef>
                <a:spcPts val="1000"/>
              </a:spcBef>
              <a:spcAft>
                <a:spcPts val="0"/>
              </a:spcAft>
              <a:buSzPts val="1600"/>
              <a:buNone/>
            </a:pPr>
            <a:r>
              <a:rPr lang="es-AR"/>
              <a:t>    El método send () se usa para enviar la solicitud al servidor. No toma ningún parámetro, por lo que simplemente lo llama de la siguiente manera:</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5. Recibe la respuesta</a:t>
            </a:r>
            <a:endParaRPr/>
          </a:p>
          <a:p>
            <a:pPr indent="0" lvl="0" marL="0" rtl="0" algn="l">
              <a:spcBef>
                <a:spcPts val="1000"/>
              </a:spcBef>
              <a:spcAft>
                <a:spcPts val="0"/>
              </a:spcAft>
              <a:buSzPts val="1600"/>
              <a:buNone/>
            </a:pPr>
            <a:r>
              <a:rPr lang="es-AR"/>
              <a:t>   ¿Cómo saber cuándo ha llegado una respuesta del servidor? Bueno, XHR tiene dos propiedades que se utilizan para indicar una respuesta del servidor. El primero es "readyState", y el segundo es "status".</a:t>
            </a:r>
            <a:br>
              <a:rPr lang="es-AR"/>
            </a:br>
            <a:r>
              <a:rPr lang="es-AR"/>
              <a:t>La propiedad "readyState" registra cómo progresa la solicitud. Devuelve un valor numérico, numerado del 0 al 4, que indica diferentes estados de progreso. Los números se traducen de la siguiente manera:</a:t>
            </a:r>
            <a:br>
              <a:rPr lang="es-AR"/>
            </a:br>
            <a:r>
              <a:rPr lang="es-AR"/>
              <a:t>0 - solicitud no inicializada</a:t>
            </a:r>
            <a:br>
              <a:rPr lang="es-AR"/>
            </a:br>
            <a:r>
              <a:rPr lang="es-AR"/>
              <a:t>1 - conexión al servidor establecida</a:t>
            </a:r>
            <a:br>
              <a:rPr lang="es-AR"/>
            </a:br>
            <a:r>
              <a:rPr lang="es-AR"/>
              <a:t>2 - solicitud recibida por el servidor</a:t>
            </a:r>
            <a:br>
              <a:rPr lang="es-AR"/>
            </a:br>
            <a:r>
              <a:rPr lang="es-AR"/>
              <a:t>3 - el servidor está procesando la solicitud</a:t>
            </a:r>
            <a:br>
              <a:rPr lang="es-AR"/>
            </a:br>
            <a:r>
              <a:rPr lang="es-AR"/>
              <a:t>4 - la solicitud ha sido procesada y la respuesta está lista</a:t>
            </a:r>
            <a:endParaRPr/>
          </a:p>
          <a:p>
            <a:pPr indent="-241300" lvl="0" marL="342900" rtl="0" algn="l">
              <a:spcBef>
                <a:spcPts val="1000"/>
              </a:spcBef>
              <a:spcAft>
                <a:spcPts val="0"/>
              </a:spcAft>
              <a:buSzPts val="1600"/>
              <a:buNone/>
            </a:pPr>
            <a:r>
              <a:t/>
            </a:r>
            <a:endParaRPr/>
          </a:p>
        </p:txBody>
      </p:sp>
      <p:pic>
        <p:nvPicPr>
          <p:cNvPr id="221" name="Google Shape;221;p30"/>
          <p:cNvPicPr preferRelativeResize="0"/>
          <p:nvPr/>
        </p:nvPicPr>
        <p:blipFill rotWithShape="1">
          <a:blip r:embed="rId3">
            <a:alphaModFix/>
          </a:blip>
          <a:srcRect b="0" l="0" r="0" t="0"/>
          <a:stretch/>
        </p:blipFill>
        <p:spPr>
          <a:xfrm>
            <a:off x="4262432" y="1858166"/>
            <a:ext cx="1897544" cy="5639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461554" y="461554"/>
            <a:ext cx="11443063" cy="611341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La propiedad "estado" indica si la solicitud se ejecutó con éxito o no.</a:t>
            </a:r>
            <a:br>
              <a:rPr lang="es-AR"/>
            </a:br>
            <a:r>
              <a:rPr lang="es-AR"/>
              <a:t>200 - solicitud ejecutada con éxito y respuesta entregada</a:t>
            </a:r>
            <a:br>
              <a:rPr lang="es-AR"/>
            </a:br>
            <a:r>
              <a:rPr lang="es-AR"/>
              <a:t>404 - página no encontrada</a:t>
            </a:r>
            <a:br>
              <a:rPr lang="es-AR"/>
            </a:br>
            <a:r>
              <a:rPr lang="es-AR"/>
              <a:t>Puede acceder a estas propiedades haciendo referencia a ellas desde la variable XHR de la siguiente manera: xhr.readyState o xhr.status</a:t>
            </a:r>
            <a:endParaRPr/>
          </a:p>
          <a:p>
            <a:pPr indent="-342900" lvl="0" marL="342900" rtl="0" algn="l">
              <a:spcBef>
                <a:spcPts val="1000"/>
              </a:spcBef>
              <a:spcAft>
                <a:spcPts val="0"/>
              </a:spcAft>
              <a:buSzPts val="1600"/>
              <a:buChar char="►"/>
            </a:pPr>
            <a:r>
              <a:rPr lang="es-AR"/>
              <a:t>De hecho, es mejor probar estos valores en la función (mencionada en el punto 3 anterior) antes de intentar recuperar los otros valores. Antes de recuperar cualquiera de las otras variables del XHR (por ejemplo, el texto de respuesta), debemos asegurarnos de que "readyState" sea 4 y "status" sea 200.</a:t>
            </a:r>
            <a:endParaRPr/>
          </a:p>
          <a:p>
            <a:pPr indent="-342900" lvl="0" marL="342900" rtl="0" algn="l">
              <a:spcBef>
                <a:spcPts val="1000"/>
              </a:spcBef>
              <a:spcAft>
                <a:spcPts val="0"/>
              </a:spcAft>
              <a:buSzPts val="1600"/>
              <a:buChar char="►"/>
            </a:pPr>
            <a:r>
              <a:rPr lang="es-AR"/>
              <a:t>Por lo tanto, nuestro código de función debe reescribirse de la siguiente manera:</a:t>
            </a:r>
            <a:endParaRPr/>
          </a:p>
          <a:p>
            <a:pPr indent="-241300" lvl="0" marL="342900" rtl="0" algn="l">
              <a:spcBef>
                <a:spcPts val="1000"/>
              </a:spcBef>
              <a:spcAft>
                <a:spcPts val="0"/>
              </a:spcAft>
              <a:buSzPts val="1600"/>
              <a:buNone/>
            </a:pPr>
            <a:r>
              <a:t/>
            </a:r>
            <a:endParaRPr/>
          </a:p>
        </p:txBody>
      </p:sp>
      <p:pic>
        <p:nvPicPr>
          <p:cNvPr id="227" name="Google Shape;227;p31"/>
          <p:cNvPicPr preferRelativeResize="0"/>
          <p:nvPr/>
        </p:nvPicPr>
        <p:blipFill rotWithShape="1">
          <a:blip r:embed="rId3">
            <a:alphaModFix/>
          </a:blip>
          <a:srcRect b="0" l="0" r="0" t="0"/>
          <a:stretch/>
        </p:blipFill>
        <p:spPr>
          <a:xfrm>
            <a:off x="2212726" y="4116372"/>
            <a:ext cx="7818798" cy="13945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idx="1" type="body"/>
          </p:nvPr>
        </p:nvSpPr>
        <p:spPr>
          <a:xfrm>
            <a:off x="589505" y="1521695"/>
            <a:ext cx="11410905" cy="60286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Entonces, ¿cómo sabemos que ha llegado una respuesta del servidor? Bueno, XHR tiene un evento que se activa cada vez que cambia el "readyState". Este evento se llama evento "onreadystatechange". Este evento es la manera perfecta de ejecutar cualquier función diseñada para utilizar los resultados recuperados del servidor.</a:t>
            </a:r>
            <a:endParaRPr/>
          </a:p>
          <a:p>
            <a:pPr indent="-342900" lvl="0" marL="342900" rtl="0" algn="l">
              <a:spcBef>
                <a:spcPts val="1000"/>
              </a:spcBef>
              <a:spcAft>
                <a:spcPts val="0"/>
              </a:spcAft>
              <a:buSzPts val="1600"/>
              <a:buChar char="►"/>
            </a:pPr>
            <a:r>
              <a:rPr lang="es-AR"/>
              <a:t> Simplemente asigne la función para responder a este evento de la siguiente manera: onreadystatechange = function_name;</a:t>
            </a:r>
            <a:endParaRPr/>
          </a:p>
          <a:p>
            <a:pPr indent="-342900" lvl="0" marL="342900" rtl="0" algn="l">
              <a:spcBef>
                <a:spcPts val="1000"/>
              </a:spcBef>
              <a:spcAft>
                <a:spcPts val="0"/>
              </a:spcAft>
              <a:buSzPts val="1600"/>
              <a:buChar char="►"/>
            </a:pPr>
            <a:r>
              <a:rPr lang="es-AR"/>
              <a:t>Como estamos usando una función anónima, la adjuntamos de la siguiente manera:</a:t>
            </a:r>
            <a:endParaRPr/>
          </a:p>
          <a:p>
            <a:pPr indent="-241300" lvl="0" marL="342900" rtl="0" algn="just">
              <a:spcBef>
                <a:spcPts val="1000"/>
              </a:spcBef>
              <a:spcAft>
                <a:spcPts val="0"/>
              </a:spcAft>
              <a:buSzPts val="1600"/>
              <a:buNone/>
            </a:pPr>
            <a:r>
              <a:t/>
            </a:r>
            <a:endParaRPr/>
          </a:p>
        </p:txBody>
      </p:sp>
      <p:pic>
        <p:nvPicPr>
          <p:cNvPr id="233" name="Google Shape;233;p32"/>
          <p:cNvPicPr preferRelativeResize="0"/>
          <p:nvPr/>
        </p:nvPicPr>
        <p:blipFill rotWithShape="1">
          <a:blip r:embed="rId3">
            <a:alphaModFix/>
          </a:blip>
          <a:srcRect b="0" l="0" r="0" t="0"/>
          <a:stretch/>
        </p:blipFill>
        <p:spPr>
          <a:xfrm>
            <a:off x="2450335" y="4410277"/>
            <a:ext cx="7689246" cy="16079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idx="1" type="body"/>
          </p:nvPr>
        </p:nvSpPr>
        <p:spPr>
          <a:xfrm>
            <a:off x="566058" y="1428207"/>
            <a:ext cx="11155679" cy="395369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Hemos completado los cinco pasos y nuestra implementación de AJAX está lista para comenzar. Simplemente tenemos que reunir todo bajo una función llamada “cargarNuevoTexto ()" (el nombre que le asignamos anteriormente). Entonces, todo se une así:</a:t>
            </a:r>
            <a:endParaRPr/>
          </a:p>
        </p:txBody>
      </p:sp>
      <p:pic>
        <p:nvPicPr>
          <p:cNvPr id="239" name="Google Shape;239;p33"/>
          <p:cNvPicPr preferRelativeResize="0"/>
          <p:nvPr/>
        </p:nvPicPr>
        <p:blipFill rotWithShape="1">
          <a:blip r:embed="rId3">
            <a:alphaModFix/>
          </a:blip>
          <a:srcRect b="0" l="0" r="0" t="0"/>
          <a:stretch/>
        </p:blipFill>
        <p:spPr>
          <a:xfrm>
            <a:off x="2078274" y="2913407"/>
            <a:ext cx="8131245" cy="35740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Cuando usar Ajax</a:t>
            </a:r>
            <a:endParaRPr/>
          </a:p>
        </p:txBody>
      </p:sp>
      <p:sp>
        <p:nvSpPr>
          <p:cNvPr id="245" name="Google Shape;245;p34"/>
          <p:cNvSpPr txBox="1"/>
          <p:nvPr>
            <p:ph idx="1" type="body"/>
          </p:nvPr>
        </p:nvSpPr>
        <p:spPr>
          <a:xfrm>
            <a:off x="471939" y="1853248"/>
            <a:ext cx="11110459" cy="5059679"/>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Ajax se introdujo en un intento de hacer que las aplicaciones web tengan la sensación de los programas de escritorio en términos de tiempo de respuesta.</a:t>
            </a:r>
            <a:br>
              <a:rPr lang="es-AR"/>
            </a:br>
            <a:r>
              <a:rPr lang="es-AR"/>
              <a:t>AJAX ofrece una experiencia de usuario más rica al mantener al usuario en contexto. En lugar de esperar a que se cargue la página, el usuario accede a nuevo contenido en la misma página. Esto da una sensación de continuidad y consistencia.</a:t>
            </a:r>
            <a:br>
              <a:rPr lang="es-AR"/>
            </a:br>
            <a:r>
              <a:rPr lang="es-AR"/>
              <a:t>Ajax mejora el tiempo de carga. Esto se debe a que solo se cargan secciones de la página web. Esto hace que la página web aparezca más rápido.</a:t>
            </a:r>
            <a:br>
              <a:rPr lang="es-AR"/>
            </a:br>
            <a:r>
              <a:rPr lang="es-AR"/>
              <a:t>Utiliza menos ancho de banda. Cargar secciones de una página consume menos ancho de banda que cargar toda la página. Además, AJAX puede usar formatos de datos compactos como JSON. Es más pequeño en comparación con formatos de datos más descriptivos como XML o HTML. También reduce la carga del servidor.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84112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Qué es Ajax?</a:t>
            </a:r>
            <a:endParaRPr/>
          </a:p>
        </p:txBody>
      </p:sp>
      <p:sp>
        <p:nvSpPr>
          <p:cNvPr id="154" name="Google Shape;154;p20"/>
          <p:cNvSpPr txBox="1"/>
          <p:nvPr>
            <p:ph idx="1" type="body"/>
          </p:nvPr>
        </p:nvSpPr>
        <p:spPr>
          <a:xfrm>
            <a:off x="875201" y="1368674"/>
            <a:ext cx="11030660" cy="162956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AJAX es un acrónimo que significa JavaScript asíncrono y XML. Es una tecnología de programación que se utiliza para crear páginas web más interactivas. Usando AJAX, puede crear páginas web que pueden actualizar su contenido sin recargar. AJAX permite que una página web se comunique directamente con el servidor, recupere información y se actualice. Todo esto sucede sin que la página se vuelva a cargar.</a:t>
            </a:r>
            <a:endParaRPr/>
          </a:p>
        </p:txBody>
      </p:sp>
      <p:pic>
        <p:nvPicPr>
          <p:cNvPr id="155" name="Google Shape;155;p20"/>
          <p:cNvPicPr preferRelativeResize="0"/>
          <p:nvPr/>
        </p:nvPicPr>
        <p:blipFill rotWithShape="1">
          <a:blip r:embed="rId3">
            <a:alphaModFix/>
          </a:blip>
          <a:srcRect b="0" l="0" r="0" t="0"/>
          <a:stretch/>
        </p:blipFill>
        <p:spPr>
          <a:xfrm>
            <a:off x="2898030" y="3178920"/>
            <a:ext cx="6619875" cy="332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46111" y="452718"/>
            <a:ext cx="9404723" cy="77270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Entendiendo Ajax</a:t>
            </a:r>
            <a:endParaRPr/>
          </a:p>
        </p:txBody>
      </p:sp>
      <p:sp>
        <p:nvSpPr>
          <p:cNvPr id="161" name="Google Shape;161;p21"/>
          <p:cNvSpPr txBox="1"/>
          <p:nvPr>
            <p:ph idx="1" type="body"/>
          </p:nvPr>
        </p:nvSpPr>
        <p:spPr>
          <a:xfrm>
            <a:off x="717647" y="1430877"/>
            <a:ext cx="10951839" cy="518763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00"/>
              <a:buChar char="►"/>
            </a:pPr>
            <a:r>
              <a:rPr lang="es-AR"/>
              <a:t>Para entender AJAX, hay dos cosas que debes saber desde el principio. En primer lugar, AJAX no es un lenguaje de programación. Tampoco es un software. AJAX es un paradigma de programación, una técnica. Es una técnica para usar tecnologías web que incluyen CSS, HTML, JavaScript, DOM y XML o JSON. Básicamente, para usar AJAX en sus aplicaciones web, necesita tener una comprensión básica de esas tecnologías.</a:t>
            </a:r>
            <a:endParaRPr/>
          </a:p>
          <a:p>
            <a:pPr indent="-342900" lvl="0" marL="342900" rtl="0" algn="just">
              <a:lnSpc>
                <a:spcPct val="90000"/>
              </a:lnSpc>
              <a:spcBef>
                <a:spcPts val="1000"/>
              </a:spcBef>
              <a:spcAft>
                <a:spcPts val="0"/>
              </a:spcAft>
              <a:buSzPts val="1600"/>
              <a:buChar char="►"/>
            </a:pPr>
            <a:r>
              <a:rPr lang="es-AR"/>
              <a:t>En segundo lugar, necesita una comprensión básica de cómo los navegadores web interactúan con un servidor web. Tradicionalmente, los navegadores web interactúan con un servidor web de manera síncrona. La interacción se realiza principalmente en tres pasos, repetidos una y otra vez: 1. Un navegador web solicita una página del servidor 2. El servidor envía la página al navegador 3. El navegador muestra la página al usuario</a:t>
            </a:r>
            <a:endParaRPr/>
          </a:p>
          <a:p>
            <a:pPr indent="-342900" lvl="0" marL="342900" rtl="0" algn="just">
              <a:lnSpc>
                <a:spcPct val="90000"/>
              </a:lnSpc>
              <a:spcBef>
                <a:spcPts val="1000"/>
              </a:spcBef>
              <a:spcAft>
                <a:spcPts val="0"/>
              </a:spcAft>
              <a:buSzPts val="1600"/>
              <a:buChar char="►"/>
            </a:pPr>
            <a:r>
              <a:rPr lang="es-AR"/>
              <a:t>Para este modelo tradicional, el trabajo de un desarrollador web es simple. Diseñe sus páginas y enlácelas con la etiqueta de anclaje (&lt;a&gt;). Tan pronto como un usuario haga clic en cualquier enlace, es el navegador el que enviará una solicitud al servidor y cargará la página correspondiente. El desarrollador web no solicita directamente información del servidor.</a:t>
            </a:r>
            <a:endParaRPr/>
          </a:p>
          <a:p>
            <a:pPr indent="-241300" lvl="0" marL="342900" rtl="0" algn="just">
              <a:lnSpc>
                <a:spcPct val="90000"/>
              </a:lnSpc>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46111" y="452718"/>
            <a:ext cx="9404723" cy="7975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Modelo tradicional Vs Modelo Ajax</a:t>
            </a:r>
            <a:endParaRPr/>
          </a:p>
        </p:txBody>
      </p:sp>
      <p:pic>
        <p:nvPicPr>
          <p:cNvPr id="167" name="Google Shape;167;p22"/>
          <p:cNvPicPr preferRelativeResize="0"/>
          <p:nvPr>
            <p:ph idx="1" type="body"/>
          </p:nvPr>
        </p:nvPicPr>
        <p:blipFill rotWithShape="1">
          <a:blip r:embed="rId3">
            <a:alphaModFix/>
          </a:blip>
          <a:srcRect b="0" l="0" r="0" t="0"/>
          <a:stretch/>
        </p:blipFill>
        <p:spPr>
          <a:xfrm>
            <a:off x="2040682" y="1548785"/>
            <a:ext cx="7458075" cy="4195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46111" y="452718"/>
            <a:ext cx="9404723" cy="8349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Modelo Ajax</a:t>
            </a:r>
            <a:endParaRPr/>
          </a:p>
        </p:txBody>
      </p:sp>
      <p:sp>
        <p:nvSpPr>
          <p:cNvPr id="173" name="Google Shape;173;p23"/>
          <p:cNvSpPr txBox="1"/>
          <p:nvPr>
            <p:ph idx="1" type="body"/>
          </p:nvPr>
        </p:nvSpPr>
        <p:spPr>
          <a:xfrm>
            <a:off x="646111" y="1287624"/>
            <a:ext cx="10441766" cy="536199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80"/>
              <a:buChar char="►"/>
            </a:pPr>
            <a:r>
              <a:rPr lang="es-AR" sz="1850"/>
              <a:t>En el modelo AJAX, según las acciones del usuario (haciendo clic en un botón o imagen, por ejemplo), el código JavaScript envía la solicitud al servidor web, recibe la respuesta y actualiza la página web.</a:t>
            </a:r>
            <a:endParaRPr/>
          </a:p>
          <a:p>
            <a:pPr indent="-248920" lvl="0" marL="342900" rtl="0" algn="just">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Un buen ejemplo de AJAX en acción son las páginas de Facebook o Twitter. Cuando te desplazas hacia abajo en tu página de Facebook,  seguís obteniendo tus feeds de noticias anteriores y mostrándolos. Hace esto sin volver a cargar la página. Tienes la impresión de desplazarte hacia una página web interminable y muy larga.</a:t>
            </a:r>
            <a:endParaRPr/>
          </a:p>
          <a:p>
            <a:pPr indent="-248920" lvl="0" marL="342900" rtl="0" algn="just">
              <a:lnSpc>
                <a:spcPct val="90000"/>
              </a:lnSpc>
              <a:spcBef>
                <a:spcPts val="1000"/>
              </a:spcBef>
              <a:spcAft>
                <a:spcPts val="0"/>
              </a:spcAft>
              <a:buSzPts val="1480"/>
              <a:buNone/>
            </a:pPr>
            <a:r>
              <a:t/>
            </a:r>
            <a:endParaRPr sz="1850"/>
          </a:p>
          <a:p>
            <a:pPr indent="-342900" lvl="0" marL="342900" rtl="0" algn="just">
              <a:lnSpc>
                <a:spcPct val="90000"/>
              </a:lnSpc>
              <a:spcBef>
                <a:spcPts val="1000"/>
              </a:spcBef>
              <a:spcAft>
                <a:spcPts val="0"/>
              </a:spcAft>
              <a:buSzPts val="1480"/>
              <a:buChar char="►"/>
            </a:pPr>
            <a:r>
              <a:rPr lang="es-AR" sz="1850"/>
              <a:t>Un modelo de solicitud AJAX no es tan fácil de implementar como el modelo tradicional. Requiere que un desarrollador web realice alguna programación de JavaScript en la página web. El JavaScript envía una solicitud al servidor; lee la respuesta y muestra los resultados actualizando el DOM de la página. Esto puede sonar complicado, pero en realidad no lo es. Los navegadores modernos tienen un objeto incorporado llamado objeto XMLHttpRequest. Este objeto hace que sea bastante fácil para JavaScript comunicarse con el servidor.</a:t>
            </a:r>
            <a:endParaRPr/>
          </a:p>
          <a:p>
            <a:pPr indent="-248920" lvl="0" marL="342900" rtl="0" algn="just">
              <a:lnSpc>
                <a:spcPct val="90000"/>
              </a:lnSpc>
              <a:spcBef>
                <a:spcPts val="1000"/>
              </a:spcBef>
              <a:spcAft>
                <a:spcPts val="0"/>
              </a:spcAft>
              <a:buSzPts val="1480"/>
              <a:buNone/>
            </a:pPr>
            <a:r>
              <a:t/>
            </a:r>
            <a:endParaRPr sz="1850"/>
          </a:p>
          <a:p>
            <a:pPr indent="-248920" lvl="0" marL="342900" rtl="0" algn="just">
              <a:lnSpc>
                <a:spcPct val="90000"/>
              </a:lnSpc>
              <a:spcBef>
                <a:spcPts val="1000"/>
              </a:spcBef>
              <a:spcAft>
                <a:spcPts val="0"/>
              </a:spcAft>
              <a:buSzPts val="1480"/>
              <a:buNone/>
            </a:pPr>
            <a:r>
              <a:t/>
            </a:r>
            <a:endParaRPr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45130" y="427837"/>
            <a:ext cx="9404723" cy="7540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Ajax con Javascript puro</a:t>
            </a:r>
            <a:endParaRPr/>
          </a:p>
        </p:txBody>
      </p:sp>
      <p:sp>
        <p:nvSpPr>
          <p:cNvPr id="179" name="Google Shape;179;p24"/>
          <p:cNvSpPr txBox="1"/>
          <p:nvPr>
            <p:ph idx="1" type="body"/>
          </p:nvPr>
        </p:nvSpPr>
        <p:spPr>
          <a:xfrm>
            <a:off x="702906" y="1629747"/>
            <a:ext cx="10500049" cy="4914121"/>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Podemos usar el objeto XMLHttpRequest (también conocido como XHR) para comunicarnos con el servidor. Usando el objeto XHR, una página web puede interactuar con scripts PHP, NODEJS, bases de datos, aplicaciones e incluso archivos de texto ubicados en el servidor. Por "interactuar" queremos decir que puede enviar y recuperar datos de esas diversas fuentes.</a:t>
            </a:r>
            <a:endParaRPr/>
          </a:p>
          <a:p>
            <a:pPr indent="0" lvl="0" marL="0" rtl="0" algn="just">
              <a:spcBef>
                <a:spcPts val="1000"/>
              </a:spcBef>
              <a:spcAft>
                <a:spcPts val="0"/>
              </a:spcAft>
              <a:buSzPts val="1600"/>
              <a:buNone/>
            </a:pPr>
            <a:br>
              <a:rPr lang="es-AR"/>
            </a:br>
            <a:r>
              <a:rPr lang="es-AR"/>
              <a:t>Esta interacción generalmente es impulsada por JavaScript, y una implementación simple de Ajax tiene lugar en cinco pasos:</a:t>
            </a:r>
            <a:endParaRPr/>
          </a:p>
          <a:p>
            <a:pPr indent="-342900" lvl="0" marL="342900" rtl="0" algn="l">
              <a:spcBef>
                <a:spcPts val="1000"/>
              </a:spcBef>
              <a:spcAft>
                <a:spcPts val="0"/>
              </a:spcAft>
              <a:buSzPts val="1600"/>
              <a:buChar char="►"/>
            </a:pPr>
            <a:r>
              <a:rPr lang="es-AR"/>
              <a:t>Crear una instancia del objeto XMLHttpRequest</a:t>
            </a:r>
            <a:endParaRPr/>
          </a:p>
          <a:p>
            <a:pPr indent="-342900" lvl="0" marL="342900" rtl="0" algn="l">
              <a:spcBef>
                <a:spcPts val="1000"/>
              </a:spcBef>
              <a:spcAft>
                <a:spcPts val="0"/>
              </a:spcAft>
              <a:buSzPts val="1600"/>
              <a:buChar char="►"/>
            </a:pPr>
            <a:r>
              <a:rPr lang="es-AR"/>
              <a:t>Use el método open () de XHR para especificar qué tipo de datos desea</a:t>
            </a:r>
            <a:endParaRPr/>
          </a:p>
          <a:p>
            <a:pPr indent="-342900" lvl="0" marL="342900" rtl="0" algn="l">
              <a:spcBef>
                <a:spcPts val="1000"/>
              </a:spcBef>
              <a:spcAft>
                <a:spcPts val="0"/>
              </a:spcAft>
              <a:buSzPts val="1600"/>
              <a:buChar char="►"/>
            </a:pPr>
            <a:r>
              <a:rPr lang="es-AR"/>
              <a:t>Crear una función para utilizar los resultados.</a:t>
            </a:r>
            <a:endParaRPr/>
          </a:p>
          <a:p>
            <a:pPr indent="-342900" lvl="0" marL="342900" rtl="0" algn="l">
              <a:spcBef>
                <a:spcPts val="1000"/>
              </a:spcBef>
              <a:spcAft>
                <a:spcPts val="0"/>
              </a:spcAft>
              <a:buSzPts val="1600"/>
              <a:buChar char="►"/>
            </a:pPr>
            <a:r>
              <a:rPr lang="es-AR"/>
              <a:t>Use el método send () de XHR para enviar la solicitud</a:t>
            </a:r>
            <a:endParaRPr/>
          </a:p>
          <a:p>
            <a:pPr indent="-342900" lvl="0" marL="342900" rtl="0" algn="l">
              <a:spcBef>
                <a:spcPts val="1000"/>
              </a:spcBef>
              <a:spcAft>
                <a:spcPts val="0"/>
              </a:spcAft>
              <a:buSzPts val="1600"/>
              <a:buChar char="►"/>
            </a:pPr>
            <a:r>
              <a:rPr lang="es-AR"/>
              <a:t>Recibe la respuesta</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46111" y="452718"/>
            <a:ext cx="9404723" cy="7851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Primera aplicación con Ajax</a:t>
            </a:r>
            <a:endParaRPr/>
          </a:p>
        </p:txBody>
      </p:sp>
      <p:sp>
        <p:nvSpPr>
          <p:cNvPr id="185" name="Google Shape;185;p25"/>
          <p:cNvSpPr txBox="1"/>
          <p:nvPr>
            <p:ph idx="1" type="body"/>
          </p:nvPr>
        </p:nvSpPr>
        <p:spPr>
          <a:xfrm>
            <a:off x="758890" y="1399592"/>
            <a:ext cx="10412963" cy="224556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600"/>
              <a:buChar char="►"/>
            </a:pPr>
            <a:r>
              <a:rPr lang="es-AR"/>
              <a:t>Nuestra aplicación hará algo muy básico. Leerá el contenido de un archivo de texto del servidor y lo usará para reemplazar el texto actualmente en la página. Llevará a cabo esta acción con solo hacer clic en un botón.</a:t>
            </a:r>
            <a:endParaRPr/>
          </a:p>
          <a:p>
            <a:pPr indent="-342900" lvl="0" marL="342900" rtl="0" algn="just">
              <a:spcBef>
                <a:spcPts val="1000"/>
              </a:spcBef>
              <a:spcAft>
                <a:spcPts val="0"/>
              </a:spcAft>
              <a:buSzPts val="1600"/>
              <a:buChar char="►"/>
            </a:pPr>
            <a:r>
              <a:rPr lang="es-AR"/>
              <a:t>Entonces, tendremos dos cosas: nuestra página web simple y un archivo de texto llamado “documento.txt". Este archivo de texto estará ubicado en la misma carpeta que nuestra página web.</a:t>
            </a:r>
            <a:endParaRPr/>
          </a:p>
        </p:txBody>
      </p:sp>
      <p:pic>
        <p:nvPicPr>
          <p:cNvPr id="186" name="Google Shape;186;p25"/>
          <p:cNvPicPr preferRelativeResize="0"/>
          <p:nvPr/>
        </p:nvPicPr>
        <p:blipFill rotWithShape="1">
          <a:blip r:embed="rId3">
            <a:alphaModFix/>
          </a:blip>
          <a:srcRect b="0" l="0" r="0" t="0"/>
          <a:stretch/>
        </p:blipFill>
        <p:spPr>
          <a:xfrm>
            <a:off x="3414858" y="5535839"/>
            <a:ext cx="5326842" cy="807790"/>
          </a:xfrm>
          <a:prstGeom prst="rect">
            <a:avLst/>
          </a:prstGeom>
          <a:noFill/>
          <a:ln>
            <a:noFill/>
          </a:ln>
        </p:spPr>
      </p:pic>
      <p:pic>
        <p:nvPicPr>
          <p:cNvPr id="187" name="Google Shape;187;p25"/>
          <p:cNvPicPr preferRelativeResize="0"/>
          <p:nvPr/>
        </p:nvPicPr>
        <p:blipFill rotWithShape="1">
          <a:blip r:embed="rId4">
            <a:alphaModFix/>
          </a:blip>
          <a:srcRect b="0" l="0" r="0" t="0"/>
          <a:stretch/>
        </p:blipFill>
        <p:spPr>
          <a:xfrm>
            <a:off x="3315790" y="3753809"/>
            <a:ext cx="5524979" cy="1204064"/>
          </a:xfrm>
          <a:prstGeom prst="rect">
            <a:avLst/>
          </a:prstGeom>
          <a:noFill/>
          <a:ln>
            <a:noFill/>
          </a:ln>
        </p:spPr>
      </p:pic>
      <p:sp>
        <p:nvSpPr>
          <p:cNvPr id="188" name="Google Shape;188;p25"/>
          <p:cNvSpPr txBox="1"/>
          <p:nvPr/>
        </p:nvSpPr>
        <p:spPr>
          <a:xfrm>
            <a:off x="8951167" y="4588541"/>
            <a:ext cx="13452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AR" sz="1800" u="none" cap="none" strike="noStrike">
                <a:solidFill>
                  <a:schemeClr val="lt1"/>
                </a:solidFill>
                <a:latin typeface="Century Gothic"/>
                <a:ea typeface="Century Gothic"/>
                <a:cs typeface="Century Gothic"/>
                <a:sym typeface="Century Gothic"/>
              </a:rPr>
              <a:t>Index.html</a:t>
            </a:r>
            <a:endParaRPr sz="1800">
              <a:solidFill>
                <a:schemeClr val="lt1"/>
              </a:solidFill>
              <a:latin typeface="Century Gothic"/>
              <a:ea typeface="Century Gothic"/>
              <a:cs typeface="Century Gothic"/>
              <a:sym typeface="Century Gothic"/>
            </a:endParaRPr>
          </a:p>
        </p:txBody>
      </p:sp>
      <p:sp>
        <p:nvSpPr>
          <p:cNvPr id="189" name="Google Shape;189;p25"/>
          <p:cNvSpPr txBox="1"/>
          <p:nvPr/>
        </p:nvSpPr>
        <p:spPr>
          <a:xfrm>
            <a:off x="8951167" y="5974297"/>
            <a:ext cx="18662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lt1"/>
                </a:solidFill>
                <a:latin typeface="Century Gothic"/>
                <a:ea typeface="Century Gothic"/>
                <a:cs typeface="Century Gothic"/>
                <a:sym typeface="Century Gothic"/>
              </a:rPr>
              <a:t>Documento.txt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646111" y="452718"/>
            <a:ext cx="9404723" cy="8162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Codeando la aplicación</a:t>
            </a:r>
            <a:endParaRPr/>
          </a:p>
        </p:txBody>
      </p:sp>
      <p:sp>
        <p:nvSpPr>
          <p:cNvPr id="195" name="Google Shape;195;p26"/>
          <p:cNvSpPr txBox="1"/>
          <p:nvPr>
            <p:ph idx="1" type="body"/>
          </p:nvPr>
        </p:nvSpPr>
        <p:spPr>
          <a:xfrm>
            <a:off x="808653" y="1468016"/>
            <a:ext cx="10916815" cy="498876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Nuestro objetivo de programación es simple: al cargar la página, el usuario debe ver el contenido en “info". Al hacer clic en el botón, el contenido debe cambiar y mostrar lo que está en el archivo de texto. Ahora, comencemos.</a:t>
            </a:r>
            <a:endParaRPr/>
          </a:p>
          <a:p>
            <a:pPr indent="-342900" lvl="0" marL="342900" rtl="0" algn="l">
              <a:spcBef>
                <a:spcPts val="1000"/>
              </a:spcBef>
              <a:spcAft>
                <a:spcPts val="0"/>
              </a:spcAft>
              <a:buSzPts val="1600"/>
              <a:buChar char="►"/>
            </a:pPr>
            <a:r>
              <a:rPr lang="es-AR"/>
              <a:t>Primero, necesitamos un nombre para nuestra función, llamémosla “cargarNuevoTexto ()". Esta función llevará a cabo cada paso en nuestro objetivo de programación, es decir, leer el contenido en “documento.txt" y usarlo para reemplazar el texto en “info".</a:t>
            </a:r>
            <a:endParaRPr/>
          </a:p>
          <a:p>
            <a:pPr indent="-342900" lvl="0" marL="342900" rtl="0" algn="l">
              <a:spcBef>
                <a:spcPts val="1000"/>
              </a:spcBef>
              <a:spcAft>
                <a:spcPts val="0"/>
              </a:spcAft>
              <a:buSzPts val="1600"/>
              <a:buChar char="►"/>
            </a:pPr>
            <a:r>
              <a:rPr lang="es-AR"/>
              <a:t>Ahora, podemos agregar un evento onclick al botón. Nuestro botón se convierte en:</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Básicamente, hacer clic en el botón debe ejecutar nuestra función, la función “cargarNuevoTexto()" y, por lo tanto, cambiar el texto de la página.</a:t>
            </a:r>
            <a:endParaRPr/>
          </a:p>
        </p:txBody>
      </p:sp>
      <p:pic>
        <p:nvPicPr>
          <p:cNvPr id="196" name="Google Shape;196;p26"/>
          <p:cNvPicPr preferRelativeResize="0"/>
          <p:nvPr/>
        </p:nvPicPr>
        <p:blipFill rotWithShape="1">
          <a:blip r:embed="rId3">
            <a:alphaModFix/>
          </a:blip>
          <a:srcRect b="0" l="0" r="0" t="0"/>
          <a:stretch/>
        </p:blipFill>
        <p:spPr>
          <a:xfrm>
            <a:off x="2036692" y="4429448"/>
            <a:ext cx="7757832" cy="586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646111" y="452718"/>
            <a:ext cx="9404723" cy="7540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s-AR"/>
              <a:t>Todo listo. Ahora Ajax</a:t>
            </a:r>
            <a:endParaRPr/>
          </a:p>
        </p:txBody>
      </p:sp>
      <p:sp>
        <p:nvSpPr>
          <p:cNvPr id="202" name="Google Shape;202;p27"/>
          <p:cNvSpPr txBox="1"/>
          <p:nvPr>
            <p:ph idx="1" type="body"/>
          </p:nvPr>
        </p:nvSpPr>
        <p:spPr>
          <a:xfrm>
            <a:off x="721568" y="1374710"/>
            <a:ext cx="10947918" cy="525624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s-AR"/>
              <a:t>1. Cree una instancia del objeto XMLHttpRequest</a:t>
            </a:r>
            <a:endParaRPr/>
          </a:p>
          <a:p>
            <a:pPr indent="-342900" lvl="0" marL="342900" rtl="0" algn="l">
              <a:spcBef>
                <a:spcPts val="1000"/>
              </a:spcBef>
              <a:spcAft>
                <a:spcPts val="0"/>
              </a:spcAft>
              <a:buSzPts val="1600"/>
              <a:buChar char="►"/>
            </a:pPr>
            <a:r>
              <a:rPr lang="es-AR"/>
              <a:t>Para crear una instancia de XHR, simplemente obtiene un nombre de variable y utiliza el nuevo método XMLHttpRequest () para crear la instancia. Llamemos a nuestra instancia "xhr". Entonces, crearemos una instancia de la siguiente manera :</a:t>
            </a:r>
            <a:endParaRPr/>
          </a:p>
          <a:p>
            <a:pPr indent="-241300" lvl="0" marL="34290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s-AR"/>
              <a:t>2. Utilice el método open () de XHR para especificar qué tipo de datos desea</a:t>
            </a:r>
            <a:endParaRPr/>
          </a:p>
          <a:p>
            <a:pPr indent="-342900" lvl="0" marL="342900" rtl="0" algn="l">
              <a:spcBef>
                <a:spcPts val="1000"/>
              </a:spcBef>
              <a:spcAft>
                <a:spcPts val="0"/>
              </a:spcAft>
              <a:buSzPts val="1600"/>
              <a:buChar char="►"/>
            </a:pPr>
            <a:r>
              <a:rPr lang="es-AR"/>
              <a:t>Open () de XHR se utiliza para especificar el tipo de datos que un objeto desea del servidor. Básicamente lo usa para describir lo que desea del servidor. Toma tres argumentos, es decir, el tipo de solicitud, la ubicación del archivo en el servidor y un indicador síncrono. Llamarlo se ve así:</a:t>
            </a:r>
            <a:endParaRPr/>
          </a:p>
          <a:p>
            <a:pPr indent="0" lvl="0" marL="0" rtl="0" algn="l">
              <a:spcBef>
                <a:spcPts val="1000"/>
              </a:spcBef>
              <a:spcAft>
                <a:spcPts val="0"/>
              </a:spcAft>
              <a:buSzPts val="1600"/>
              <a:buNone/>
            </a:pPr>
            <a:r>
              <a:rPr lang="es-AR"/>
              <a:t>						xhr.open( request, url, async );</a:t>
            </a:r>
            <a:endParaRPr/>
          </a:p>
          <a:p>
            <a:pPr indent="-241300" lvl="0" marL="342900" rtl="0" algn="l">
              <a:spcBef>
                <a:spcPts val="1000"/>
              </a:spcBef>
              <a:spcAft>
                <a:spcPts val="0"/>
              </a:spcAft>
              <a:buSzPts val="1600"/>
              <a:buNone/>
            </a:pPr>
            <a:r>
              <a:t/>
            </a:r>
            <a:endParaRPr/>
          </a:p>
        </p:txBody>
      </p:sp>
      <p:pic>
        <p:nvPicPr>
          <p:cNvPr id="203" name="Google Shape;203;p27"/>
          <p:cNvPicPr preferRelativeResize="0"/>
          <p:nvPr/>
        </p:nvPicPr>
        <p:blipFill rotWithShape="1">
          <a:blip r:embed="rId3">
            <a:alphaModFix/>
          </a:blip>
          <a:srcRect b="0" l="0" r="0" t="0"/>
          <a:stretch/>
        </p:blipFill>
        <p:spPr>
          <a:xfrm>
            <a:off x="4224118" y="2994716"/>
            <a:ext cx="3718882" cy="4953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