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12192000"/>
  <p:notesSz cx="6858000" cy="9144000"/>
  <p:embeddedFontLst>
    <p:embeddedFont>
      <p:font typeface="Century Gothic"/>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28CEDC-B445-4672-93E9-74EE7B71E118}">
  <a:tblStyle styleId="{0128CEDC-B445-4672-93E9-74EE7B71E11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enturyGothic-italic.fntdata"/><Relationship Id="rId83" Type="http://schemas.openxmlformats.org/officeDocument/2006/relationships/font" Target="fonts/CenturyGothic-bold.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CenturyGothic-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CenturyGothic-regular.fntdata"/><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EE52A4"/>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799"/>
            <a:ext cx="8825658" cy="3640667"/>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87" name="Shape 87"/>
        <p:cNvGrpSpPr/>
        <p:nvPr/>
      </p:nvGrpSpPr>
      <p:grpSpPr>
        <a:xfrm>
          <a:off x="0" y="0"/>
          <a:ext cx="0" cy="0"/>
          <a:chOff x="0" y="0"/>
          <a:chExt cx="0" cy="0"/>
        </a:xfrm>
      </p:grpSpPr>
      <p:sp>
        <p:nvSpPr>
          <p:cNvPr id="88" name="Google Shape;88;p13"/>
          <p:cNvSpPr txBox="1"/>
          <p:nvPr>
            <p:ph type="title"/>
          </p:nvPr>
        </p:nvSpPr>
        <p:spPr>
          <a:xfrm>
            <a:off x="1574800"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a:solidFill>
                  <a:srgbClr val="EE52A4"/>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a:solidFill>
                  <a:srgbClr val="EE52A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5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4" y="1447800"/>
            <a:ext cx="3401063"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5" y="3129280"/>
            <a:ext cx="3401062"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EE52A4"/>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44" r="0" t="0"/>
          <a:stretch/>
        </p:blipFill>
        <p:spPr>
          <a:xfrm>
            <a:off x="0" y="2669685"/>
            <a:ext cx="4035669"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EE52A4"/>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EE52A4"/>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EE52A4"/>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w3.org/TR/CSS21/syndata.html#value-def-color" TargetMode="External"/><Relationship Id="rId4" Type="http://schemas.openxmlformats.org/officeDocument/2006/relationships/hyperlink" Target="https://en.wikipedia.org/wiki/Websafe" TargetMode="External"/><Relationship Id="rId5" Type="http://schemas.openxmlformats.org/officeDocument/2006/relationships/image" Target="../media/image52.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gif"/><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uniwebsidad.com/libros/referencia-css2/medidas" TargetMode="External"/><Relationship Id="rId4" Type="http://schemas.openxmlformats.org/officeDocument/2006/relationships/hyperlink" Target="https://uniwebsidad.com/libros/referencia-css2/porcentajes" TargetMode="External"/><Relationship Id="rId5" Type="http://schemas.openxmlformats.org/officeDocument/2006/relationships/hyperlink" Target="https://uniwebsidad.com/libros/referencia-css2/el-valor-inher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uniwebsidad.com/libros/referencia-css2/medidas" TargetMode="External"/><Relationship Id="rId4" Type="http://schemas.openxmlformats.org/officeDocument/2006/relationships/hyperlink" Target="https://uniwebsidad.com/libros/referencia-css2/porcentajes" TargetMode="External"/><Relationship Id="rId5" Type="http://schemas.openxmlformats.org/officeDocument/2006/relationships/hyperlink" Target="https://uniwebsidad.com/libros/referencia-css2/el-valor-inher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4.gif"/><Relationship Id="rId4" Type="http://schemas.openxmlformats.org/officeDocument/2006/relationships/image" Target="../media/image35.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4.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8.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43.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4.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7.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7.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8.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0.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5.gi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6.gi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6.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1.gi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s-AR"/>
              <a:t>CSS</a:t>
            </a:r>
            <a:endParaRPr/>
          </a:p>
        </p:txBody>
      </p:sp>
      <p:sp>
        <p:nvSpPr>
          <p:cNvPr id="148" name="Google Shape;148;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s-AR"/>
              <a:t>LABORATORIO DE COMPUTACIÓN III                                             UTN-FRA</a:t>
            </a:r>
            <a:endParaRPr/>
          </a:p>
          <a:p>
            <a:pPr indent="0" lvl="0" marL="0" rtl="0" algn="l">
              <a:spcBef>
                <a:spcPts val="100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lang="es-AR"/>
              <a:t>Selectores Básicos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universal</a:t>
            </a:r>
            <a:br>
              <a:rPr lang="es-AR"/>
            </a:br>
            <a:endParaRPr/>
          </a:p>
        </p:txBody>
      </p:sp>
      <p:sp>
        <p:nvSpPr>
          <p:cNvPr id="213" name="Google Shape;213;p29"/>
          <p:cNvSpPr txBox="1"/>
          <p:nvPr>
            <p:ph idx="1" type="body"/>
          </p:nvPr>
        </p:nvSpPr>
        <p:spPr>
          <a:xfrm>
            <a:off x="776740" y="1471748"/>
            <a:ext cx="10361523" cy="51119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00"/>
              <a:buNone/>
            </a:pPr>
            <a:r>
              <a:rPr lang="es-AR"/>
              <a:t>Se utiliza para seleccionar todos los elementos de la página. El siguiente ejemplo elimina el margen y el relleno de todos los elementos HTML (por ahora no es importante fijarse en la parte de la declaración de la regla CSS):</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rPr lang="es-AR"/>
              <a:t>El selector universal se indica mediante un asterisco (*). A pesar de su sencillez, no se utiliza habitualmente, ya que es difícil que un mismo estilo se pueda aplicar a todos los elementos de una página.</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rPr lang="es-AR"/>
              <a:t>No obstante, sí que se suele combinar con otros selectores y además, forma parte de algunos hacks muy utilizados</a:t>
            </a:r>
            <a:endParaRPr/>
          </a:p>
        </p:txBody>
      </p:sp>
      <p:pic>
        <p:nvPicPr>
          <p:cNvPr id="214" name="Google Shape;214;p29"/>
          <p:cNvPicPr preferRelativeResize="0"/>
          <p:nvPr/>
        </p:nvPicPr>
        <p:blipFill rotWithShape="1">
          <a:blip r:embed="rId3">
            <a:alphaModFix/>
          </a:blip>
          <a:srcRect b="0" l="0" r="0" t="0"/>
          <a:stretch/>
        </p:blipFill>
        <p:spPr>
          <a:xfrm>
            <a:off x="4380411" y="2525229"/>
            <a:ext cx="2743290" cy="1704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etiqueta</a:t>
            </a:r>
            <a:endParaRPr/>
          </a:p>
        </p:txBody>
      </p:sp>
      <p:sp>
        <p:nvSpPr>
          <p:cNvPr id="220" name="Google Shape;220;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s-AR"/>
              <a:t>Selecciona todos los elementos de la página cuya etiqueta HTML coincide con el valor del selector. El siguiente ejemplo selecciona todos los párrafos de la página:</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s-AR"/>
              <a:t>                                             p {</a:t>
            </a:r>
            <a:endParaRPr/>
          </a:p>
          <a:p>
            <a:pPr indent="0" lvl="0" marL="0" rtl="0" algn="l">
              <a:spcBef>
                <a:spcPts val="1000"/>
              </a:spcBef>
              <a:spcAft>
                <a:spcPts val="0"/>
              </a:spcAft>
              <a:buSzPts val="1600"/>
              <a:buNone/>
            </a:pPr>
            <a:r>
              <a:rPr lang="es-AR"/>
              <a:t>                                                      ...</a:t>
            </a:r>
            <a:endParaRPr/>
          </a:p>
          <a:p>
            <a:pPr indent="0" lvl="0" marL="0" rtl="0" algn="l">
              <a:spcBef>
                <a:spcPts val="1000"/>
              </a:spcBef>
              <a:spcAft>
                <a:spcPts val="0"/>
              </a:spcAft>
              <a:buSzPts val="1600"/>
              <a:buNone/>
            </a:pPr>
            <a:r>
              <a:rPr lang="es-AR"/>
              <a:t>                                            }</a:t>
            </a:r>
            <a:endParaRPr/>
          </a:p>
          <a:p>
            <a:pPr indent="0" lvl="0" marL="0" rtl="0" algn="l">
              <a:spcBef>
                <a:spcPts val="1000"/>
              </a:spcBef>
              <a:spcAft>
                <a:spcPts val="0"/>
              </a:spcAft>
              <a:buSzPts val="1600"/>
              <a:buNone/>
            </a:pPr>
            <a:r>
              <a:rPr lang="es-AR"/>
              <a:t>Para utilizar este selector, solamente es necesario indicar el nombre de una etiqueta HTML (sin los caracteres  &lt; y &gt;) correspondiente a los elementos que se quieren seleccionar.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etiqueta II</a:t>
            </a:r>
            <a:br>
              <a:rPr lang="es-AR"/>
            </a:br>
            <a:r>
              <a:rPr lang="es-AR"/>
              <a:t>	encadenamiento</a:t>
            </a:r>
            <a:endParaRPr/>
          </a:p>
        </p:txBody>
      </p:sp>
      <p:sp>
        <p:nvSpPr>
          <p:cNvPr id="226" name="Google Shape;226;p31"/>
          <p:cNvSpPr txBox="1"/>
          <p:nvPr>
            <p:ph idx="1" type="body"/>
          </p:nvPr>
        </p:nvSpPr>
        <p:spPr>
          <a:xfrm>
            <a:off x="371792" y="1922289"/>
            <a:ext cx="11558951" cy="48355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Si se quiere aplicar los mismos estilos a dos etiquetas diferentes, se pueden encadenar los selectores. En el siguiente ejemplo, los títulos de sección h1, h2 y h3 comparten los mismos estilos: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En este caso, CSS permite agrupar todas las reglas individuales en una sola regla con un selector múltiple. Para ello, se incluyen todos los selectores separados por una coma (,)</a:t>
            </a:r>
            <a:endParaRPr/>
          </a:p>
        </p:txBody>
      </p:sp>
      <p:pic>
        <p:nvPicPr>
          <p:cNvPr id="227" name="Google Shape;227;p31"/>
          <p:cNvPicPr preferRelativeResize="0"/>
          <p:nvPr/>
        </p:nvPicPr>
        <p:blipFill rotWithShape="1">
          <a:blip r:embed="rId3">
            <a:alphaModFix/>
          </a:blip>
          <a:srcRect b="0" l="0" r="0" t="0"/>
          <a:stretch/>
        </p:blipFill>
        <p:spPr>
          <a:xfrm>
            <a:off x="896982" y="3028981"/>
            <a:ext cx="3544611" cy="2806150"/>
          </a:xfrm>
          <a:prstGeom prst="rect">
            <a:avLst/>
          </a:prstGeom>
          <a:noFill/>
          <a:ln>
            <a:noFill/>
          </a:ln>
        </p:spPr>
      </p:pic>
      <p:pic>
        <p:nvPicPr>
          <p:cNvPr id="228" name="Google Shape;228;p31"/>
          <p:cNvPicPr preferRelativeResize="0"/>
          <p:nvPr/>
        </p:nvPicPr>
        <p:blipFill rotWithShape="1">
          <a:blip r:embed="rId4">
            <a:alphaModFix/>
          </a:blip>
          <a:srcRect b="0" l="0" r="0" t="0"/>
          <a:stretch/>
        </p:blipFill>
        <p:spPr>
          <a:xfrm>
            <a:off x="6699402" y="4432056"/>
            <a:ext cx="4854361" cy="1425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646111" y="452718"/>
            <a:ext cx="9404723" cy="9406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etiqueta III</a:t>
            </a:r>
            <a:br>
              <a:rPr lang="es-AR"/>
            </a:br>
            <a:r>
              <a:rPr lang="es-AR"/>
              <a:t>	</a:t>
            </a:r>
            <a:endParaRPr/>
          </a:p>
        </p:txBody>
      </p:sp>
      <p:sp>
        <p:nvSpPr>
          <p:cNvPr id="234" name="Google Shape;234;p32"/>
          <p:cNvSpPr txBox="1"/>
          <p:nvPr>
            <p:ph idx="1" type="body"/>
          </p:nvPr>
        </p:nvSpPr>
        <p:spPr>
          <a:xfrm>
            <a:off x="409303" y="1582656"/>
            <a:ext cx="10955383"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En las hojas de estilo complejas, es habitual agrupar las propiedades comunes de varios elementos en una única regla CSS y posteriormente definir las propiedades específicas de esos mismos elementos. El siguiente ejemplo establece en primer lugar las propiedades comunes de los títulos de sección (color y tipo de letra) y a continuación, establece el tamaño de letra de cada uno de ellos:</a:t>
            </a:r>
            <a:endParaRPr/>
          </a:p>
        </p:txBody>
      </p:sp>
      <p:pic>
        <p:nvPicPr>
          <p:cNvPr id="235" name="Google Shape;235;p32"/>
          <p:cNvPicPr preferRelativeResize="0"/>
          <p:nvPr/>
        </p:nvPicPr>
        <p:blipFill rotWithShape="1">
          <a:blip r:embed="rId3">
            <a:alphaModFix/>
          </a:blip>
          <a:srcRect b="0" l="0" r="0" t="0"/>
          <a:stretch/>
        </p:blipFill>
        <p:spPr>
          <a:xfrm>
            <a:off x="3544177" y="3298259"/>
            <a:ext cx="6291118" cy="33028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descendente</a:t>
            </a:r>
            <a:endParaRPr/>
          </a:p>
        </p:txBody>
      </p:sp>
      <p:sp>
        <p:nvSpPr>
          <p:cNvPr id="241" name="Google Shape;241;p33"/>
          <p:cNvSpPr txBox="1"/>
          <p:nvPr>
            <p:ph idx="1" type="body"/>
          </p:nvPr>
        </p:nvSpPr>
        <p:spPr>
          <a:xfrm>
            <a:off x="759322" y="1503561"/>
            <a:ext cx="10622780" cy="503657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s-AR"/>
              <a:t>Selecciona los elementos que se encuentran dentro de otros elementos. Un elemento es descendiente de otro cuando se encuentra entre las etiquetas de apertura y de cierre del otro elemento.</a:t>
            </a:r>
            <a:endParaRPr/>
          </a:p>
          <a:p>
            <a:pPr indent="0" lvl="0" marL="0" rtl="0" algn="just">
              <a:spcBef>
                <a:spcPts val="1000"/>
              </a:spcBef>
              <a:spcAft>
                <a:spcPts val="0"/>
              </a:spcAft>
              <a:buSzPts val="1600"/>
              <a:buNone/>
            </a:pPr>
            <a:r>
              <a:rPr lang="es-AR"/>
              <a:t>El selector del siguiente ejemplo selecciona todos los elementos &lt;span&gt; de la página         que se encuentren dentro de un elemento &lt;p&gt;:</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rPr lang="es-AR"/>
              <a:t>Al resto de elementos &lt;span&gt; de la página que no están dentro de un elemento &lt;p&gt;, no se les aplica la regla CSS anterior.</a:t>
            </a:r>
            <a:endParaRPr/>
          </a:p>
          <a:p>
            <a:pPr indent="0" lvl="0" marL="0" rtl="0" algn="just">
              <a:spcBef>
                <a:spcPts val="1000"/>
              </a:spcBef>
              <a:spcAft>
                <a:spcPts val="0"/>
              </a:spcAft>
              <a:buSzPts val="1600"/>
              <a:buNone/>
            </a:pPr>
            <a:r>
              <a:rPr lang="es-AR"/>
              <a:t>Los selectores descendentes siempre están formados por dos o más selectores separados entre sí por espacios en blanco. El último selector indica el elemento sobre el que se aplican los estilos y todos los selectores anteriores indican el lugar en el que se debe encontrar ese elemento.</a:t>
            </a:r>
            <a:endParaRPr/>
          </a:p>
          <a:p>
            <a:pPr indent="0" lvl="0" marL="0" rtl="0" algn="just">
              <a:spcBef>
                <a:spcPts val="1000"/>
              </a:spcBef>
              <a:spcAft>
                <a:spcPts val="0"/>
              </a:spcAft>
              <a:buSzPts val="1600"/>
              <a:buNone/>
            </a:pPr>
            <a:r>
              <a:t/>
            </a:r>
            <a:endParaRPr/>
          </a:p>
        </p:txBody>
      </p:sp>
      <p:pic>
        <p:nvPicPr>
          <p:cNvPr id="242" name="Google Shape;242;p33"/>
          <p:cNvPicPr preferRelativeResize="0"/>
          <p:nvPr/>
        </p:nvPicPr>
        <p:blipFill rotWithShape="1">
          <a:blip r:embed="rId3">
            <a:alphaModFix/>
          </a:blip>
          <a:srcRect b="0" l="0" r="0" t="0"/>
          <a:stretch/>
        </p:blipFill>
        <p:spPr>
          <a:xfrm>
            <a:off x="4340557" y="3458600"/>
            <a:ext cx="2796782" cy="4267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descendente II</a:t>
            </a:r>
            <a:endParaRPr/>
          </a:p>
        </p:txBody>
      </p:sp>
      <p:sp>
        <p:nvSpPr>
          <p:cNvPr id="248" name="Google Shape;248;p34"/>
          <p:cNvSpPr txBox="1"/>
          <p:nvPr>
            <p:ph idx="1" type="body"/>
          </p:nvPr>
        </p:nvSpPr>
        <p:spPr>
          <a:xfrm>
            <a:off x="1103312" y="2052918"/>
            <a:ext cx="10226539" cy="45655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just">
              <a:spcBef>
                <a:spcPts val="1000"/>
              </a:spcBef>
              <a:spcAft>
                <a:spcPts val="0"/>
              </a:spcAft>
              <a:buSzPts val="1600"/>
              <a:buNone/>
            </a:pPr>
            <a:r>
              <a:rPr lang="es-AR"/>
              <a:t>El selector p span selecciona tanto texto1 como texto2. El motivo es que en el selector descendente, un elemento no tiene que ser descendiente directo del otro. La única condición es que un elemento debe estar dentro de otro elemento, sin importar el nivel de profundidad en el que se encuentre.</a:t>
            </a:r>
            <a:endParaRPr/>
          </a:p>
        </p:txBody>
      </p:sp>
      <p:pic>
        <p:nvPicPr>
          <p:cNvPr id="249" name="Google Shape;249;p34"/>
          <p:cNvPicPr preferRelativeResize="0"/>
          <p:nvPr/>
        </p:nvPicPr>
        <p:blipFill rotWithShape="1">
          <a:blip r:embed="rId3">
            <a:alphaModFix/>
          </a:blip>
          <a:srcRect b="0" l="0" r="0" t="0"/>
          <a:stretch/>
        </p:blipFill>
        <p:spPr>
          <a:xfrm>
            <a:off x="2969623" y="1697901"/>
            <a:ext cx="5763078" cy="30287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646111" y="452718"/>
            <a:ext cx="9404723" cy="77519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clase</a:t>
            </a:r>
            <a:endParaRPr/>
          </a:p>
        </p:txBody>
      </p:sp>
      <p:sp>
        <p:nvSpPr>
          <p:cNvPr id="255" name="Google Shape;255;p35"/>
          <p:cNvSpPr txBox="1"/>
          <p:nvPr>
            <p:ph idx="1" type="body"/>
          </p:nvPr>
        </p:nvSpPr>
        <p:spPr>
          <a:xfrm>
            <a:off x="646111" y="1227909"/>
            <a:ext cx="10857911" cy="550381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s-AR"/>
              <a:t>Si se considera el siguiente código HTML de ejemplo:</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Cómo se pueden aplicar estilos CSS sólo al primer párrafo? El selector universal (*) no se puede utilizar porque selecciona todos los elementos de la página. El selector de tipo o etiqueta (p) tampoco se puede utilizar porque seleccionaría todos los párrafos. Por último, el selector descendente (body p) tampoco se puede utilizar porque todos los párrafos se encuentran en el mismo sitio.</a:t>
            </a:r>
            <a:endParaRPr/>
          </a:p>
          <a:p>
            <a:pPr indent="-342900" lvl="0" marL="342900" rtl="0" algn="just">
              <a:lnSpc>
                <a:spcPct val="90000"/>
              </a:lnSpc>
              <a:spcBef>
                <a:spcPts val="1000"/>
              </a:spcBef>
              <a:spcAft>
                <a:spcPts val="0"/>
              </a:spcAft>
              <a:buSzPts val="1600"/>
              <a:buChar char="►"/>
            </a:pPr>
            <a:r>
              <a:rPr lang="es-AR"/>
              <a:t>Una de las soluciones más sencillas para aplicar estilos a un solo elemento de la página consiste en utilizar el atributo class de HTML sobre ese elemento para indicar directamente la regla CSS que se le debe aplicar</a:t>
            </a:r>
            <a:endParaRPr/>
          </a:p>
          <a:p>
            <a:pPr indent="-241300" lvl="0" marL="342900" rtl="0" algn="just">
              <a:lnSpc>
                <a:spcPct val="90000"/>
              </a:lnSpc>
              <a:spcBef>
                <a:spcPts val="1000"/>
              </a:spcBef>
              <a:spcAft>
                <a:spcPts val="0"/>
              </a:spcAft>
              <a:buSzPts val="1600"/>
              <a:buNone/>
            </a:pPr>
            <a:r>
              <a:t/>
            </a:r>
            <a:endParaRPr/>
          </a:p>
        </p:txBody>
      </p:sp>
      <p:pic>
        <p:nvPicPr>
          <p:cNvPr id="256" name="Google Shape;256;p35"/>
          <p:cNvPicPr preferRelativeResize="0"/>
          <p:nvPr/>
        </p:nvPicPr>
        <p:blipFill rotWithShape="1">
          <a:blip r:embed="rId3">
            <a:alphaModFix/>
          </a:blip>
          <a:srcRect b="0" l="0" r="0" t="0"/>
          <a:stretch/>
        </p:blipFill>
        <p:spPr>
          <a:xfrm>
            <a:off x="3083957" y="2079649"/>
            <a:ext cx="5982218" cy="15317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646111" y="452718"/>
            <a:ext cx="9404723" cy="7142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clase II</a:t>
            </a:r>
            <a:endParaRPr/>
          </a:p>
        </p:txBody>
      </p:sp>
      <p:sp>
        <p:nvSpPr>
          <p:cNvPr id="262" name="Google Shape;262;p36"/>
          <p:cNvSpPr txBox="1"/>
          <p:nvPr>
            <p:ph idx="1" type="body"/>
          </p:nvPr>
        </p:nvSpPr>
        <p:spPr>
          <a:xfrm>
            <a:off x="646111" y="1330107"/>
            <a:ext cx="11136586" cy="536678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rPr lang="es-AR"/>
              <a:t>A continuación, se crea en el archivo CSS una nueva regla llamada destacado con todos los estilos que se van a aplicar al elemento. Para que el navegador no confunda este selector con los otros tipos de selectores, se prefija el valor del atributo class con un punto (.) tal y como muestra el siguiente ejemplo:</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rPr lang="es-AR"/>
              <a:t>El selector .destacado se interpreta como "cualquier elemento de la página cuyo atributo class sea igual a destacado", por lo que solamente el primer párrafo cumple esa condición.</a:t>
            </a:r>
            <a:endParaRPr/>
          </a:p>
        </p:txBody>
      </p:sp>
      <p:pic>
        <p:nvPicPr>
          <p:cNvPr id="263" name="Google Shape;263;p36"/>
          <p:cNvPicPr preferRelativeResize="0"/>
          <p:nvPr/>
        </p:nvPicPr>
        <p:blipFill rotWithShape="1">
          <a:blip r:embed="rId3">
            <a:alphaModFix/>
          </a:blip>
          <a:srcRect b="0" l="0" r="0" t="0"/>
          <a:stretch/>
        </p:blipFill>
        <p:spPr>
          <a:xfrm>
            <a:off x="3004728" y="1330107"/>
            <a:ext cx="6287045" cy="1577477"/>
          </a:xfrm>
          <a:prstGeom prst="rect">
            <a:avLst/>
          </a:prstGeom>
          <a:noFill/>
          <a:ln>
            <a:noFill/>
          </a:ln>
        </p:spPr>
      </p:pic>
      <p:pic>
        <p:nvPicPr>
          <p:cNvPr id="264" name="Google Shape;264;p36"/>
          <p:cNvPicPr preferRelativeResize="0"/>
          <p:nvPr/>
        </p:nvPicPr>
        <p:blipFill rotWithShape="1">
          <a:blip r:embed="rId4">
            <a:alphaModFix/>
          </a:blip>
          <a:srcRect b="0" l="0" r="0" t="0"/>
          <a:stretch/>
        </p:blipFill>
        <p:spPr>
          <a:xfrm>
            <a:off x="5092788" y="4371117"/>
            <a:ext cx="2110923" cy="9373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646111" y="452718"/>
            <a:ext cx="9404723" cy="7838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clase III</a:t>
            </a:r>
            <a:endParaRPr/>
          </a:p>
        </p:txBody>
      </p:sp>
      <p:sp>
        <p:nvSpPr>
          <p:cNvPr id="270" name="Google Shape;270;p37"/>
          <p:cNvSpPr txBox="1"/>
          <p:nvPr>
            <p:ph idx="1" type="body"/>
          </p:nvPr>
        </p:nvSpPr>
        <p:spPr>
          <a:xfrm>
            <a:off x="646111" y="1417193"/>
            <a:ext cx="10901455" cy="5218738"/>
          </a:xfrm>
          <a:prstGeom prst="rect">
            <a:avLst/>
          </a:prstGeom>
          <a:noFill/>
          <a:ln>
            <a:noFill/>
          </a:ln>
        </p:spPr>
        <p:txBody>
          <a:bodyPr anchorCtr="0" anchor="t" bIns="45700" lIns="91425" spcFirstLastPara="1" rIns="91425" wrap="square" tIns="45700">
            <a:noAutofit/>
          </a:bodyPr>
          <a:lstStyle/>
          <a:p>
            <a:pPr indent="-241300" lvl="0" marL="342900" rtl="0" algn="l">
              <a:lnSpc>
                <a:spcPct val="90000"/>
              </a:lnSpc>
              <a:spcBef>
                <a:spcPts val="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s-AR"/>
              <a:t>Cómo es posible aplicar estilos solamente al párrafo cuyo atributo class sea igual a destacado? Combinando el selector de etiqueta y el selector de clase, se obtiene un selector mucho más específico:</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s-AR"/>
              <a:t>El selector p.destacado se interpreta como "aquellos elementos de tipo &lt;p&gt; que dispongan de un atributo class con valor destacado". De la misma forma, el selector a. destacado solamente selecciona los enlaces cuyo atributo class sea igual a destacado.</a:t>
            </a:r>
            <a:endParaRPr/>
          </a:p>
        </p:txBody>
      </p:sp>
      <p:pic>
        <p:nvPicPr>
          <p:cNvPr id="271" name="Google Shape;271;p37"/>
          <p:cNvPicPr preferRelativeResize="0"/>
          <p:nvPr/>
        </p:nvPicPr>
        <p:blipFill rotWithShape="1">
          <a:blip r:embed="rId3">
            <a:alphaModFix/>
          </a:blip>
          <a:srcRect b="0" l="0" r="0" t="0"/>
          <a:stretch/>
        </p:blipFill>
        <p:spPr>
          <a:xfrm>
            <a:off x="1425618" y="1761789"/>
            <a:ext cx="9480102" cy="1470787"/>
          </a:xfrm>
          <a:prstGeom prst="rect">
            <a:avLst/>
          </a:prstGeom>
          <a:noFill/>
          <a:ln>
            <a:noFill/>
          </a:ln>
        </p:spPr>
      </p:pic>
      <p:pic>
        <p:nvPicPr>
          <p:cNvPr id="272" name="Google Shape;272;p37"/>
          <p:cNvPicPr preferRelativeResize="0"/>
          <p:nvPr/>
        </p:nvPicPr>
        <p:blipFill rotWithShape="1">
          <a:blip r:embed="rId4">
            <a:alphaModFix/>
          </a:blip>
          <a:srcRect b="0" l="0" r="0" t="0"/>
          <a:stretch/>
        </p:blipFill>
        <p:spPr>
          <a:xfrm>
            <a:off x="5984198" y="4207289"/>
            <a:ext cx="1966130" cy="8992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CSS</a:t>
            </a:r>
            <a:endParaRPr/>
          </a:p>
        </p:txBody>
      </p:sp>
      <p:sp>
        <p:nvSpPr>
          <p:cNvPr id="154" name="Google Shape;154;p20"/>
          <p:cNvSpPr txBox="1"/>
          <p:nvPr>
            <p:ph idx="1" type="body"/>
          </p:nvPr>
        </p:nvSpPr>
        <p:spPr>
          <a:xfrm>
            <a:off x="801188" y="1741715"/>
            <a:ext cx="10154194" cy="464602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CSS son las siglas de Cascade Style Sheet que traducido significa hojas de estilo en cascada.</a:t>
            </a:r>
            <a:endParaRPr/>
          </a:p>
          <a:p>
            <a:pPr indent="-342900" lvl="0" marL="342900" rtl="0" algn="just">
              <a:spcBef>
                <a:spcPts val="1000"/>
              </a:spcBef>
              <a:spcAft>
                <a:spcPts val="0"/>
              </a:spcAft>
              <a:buSzPts val="1600"/>
              <a:buChar char="►"/>
            </a:pPr>
            <a:r>
              <a:rPr lang="es-AR"/>
              <a:t>Las hojas de estilo es una tecnología que nos permite controlar la apariencia de una página web. En un principio, los sitios web se concentraban más en su contenido que en su presentación.</a:t>
            </a:r>
            <a:endParaRPr/>
          </a:p>
          <a:p>
            <a:pPr indent="-342900" lvl="0" marL="342900" rtl="0" algn="just">
              <a:spcBef>
                <a:spcPts val="1000"/>
              </a:spcBef>
              <a:spcAft>
                <a:spcPts val="0"/>
              </a:spcAft>
              <a:buSzPts val="1600"/>
              <a:buChar char="►"/>
            </a:pPr>
            <a:r>
              <a:rPr lang="es-AR"/>
              <a:t>HTML no pone atención en la apariencia del documento, sino en la estructura. CSS describe como los elementos dispuestos en la página son presentados al usuario. CSS es un gran avance que complementa el HTML y la Web en general.</a:t>
            </a:r>
            <a:endParaRPr/>
          </a:p>
          <a:p>
            <a:pPr indent="-342900" lvl="0" marL="342900" rtl="0" algn="just">
              <a:spcBef>
                <a:spcPts val="1000"/>
              </a:spcBef>
              <a:spcAft>
                <a:spcPts val="0"/>
              </a:spcAft>
              <a:buSzPts val="1600"/>
              <a:buChar char="►"/>
            </a:pPr>
            <a:r>
              <a:rPr lang="es-AR"/>
              <a:t>Con CSS podemos especificar estilos como el tamaño, fuentes, color, espaciado entre textos y recuadros así como el lugar donde disponer texto e imágenes en la página.</a:t>
            </a:r>
            <a:endParaRPr/>
          </a:p>
          <a:p>
            <a:pPr indent="-241300" lvl="0" marL="342900" rtl="0" algn="just">
              <a:spcBef>
                <a:spcPts val="1000"/>
              </a:spcBef>
              <a:spcAft>
                <a:spcPts val="0"/>
              </a:spcAft>
              <a:buSzPts val="1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Id</a:t>
            </a:r>
            <a:endParaRPr/>
          </a:p>
        </p:txBody>
      </p:sp>
      <p:sp>
        <p:nvSpPr>
          <p:cNvPr id="278" name="Google Shape;278;p38"/>
          <p:cNvSpPr txBox="1"/>
          <p:nvPr>
            <p:ph idx="1" type="body"/>
          </p:nvPr>
        </p:nvSpPr>
        <p:spPr>
          <a:xfrm>
            <a:off x="646111" y="1497874"/>
            <a:ext cx="11040791" cy="499001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El selector de ID permite seleccionar un elemento de la página a través del valor de su atributo id.</a:t>
            </a:r>
            <a:endParaRPr/>
          </a:p>
          <a:p>
            <a:pPr indent="-342900" lvl="0" marL="342900" rtl="0" algn="just">
              <a:spcBef>
                <a:spcPts val="1000"/>
              </a:spcBef>
              <a:spcAft>
                <a:spcPts val="0"/>
              </a:spcAft>
              <a:buSzPts val="1600"/>
              <a:buChar char="►"/>
            </a:pPr>
            <a:r>
              <a:rPr lang="es-AR"/>
              <a:t>La sintaxis de los selectores de ID es muy parecida a la de los selectores de clase, salvo que se utiliza el símbolo numeral (#) en vez del punto (.) como prefijo del nombre de la regla CSS: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La recomendación general es la de utilizar el selector de ID cuando se quiere aplicar un estilo a un solo elemento específico de la página y utilizar el selector de clase cuando se quiere aplicar un estilo a varios elementos diferentes de la página HTML.</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279" name="Google Shape;279;p38"/>
          <p:cNvPicPr preferRelativeResize="0"/>
          <p:nvPr/>
        </p:nvPicPr>
        <p:blipFill rotWithShape="1">
          <a:blip r:embed="rId3">
            <a:alphaModFix/>
          </a:blip>
          <a:srcRect b="0" l="0" r="0" t="0"/>
          <a:stretch/>
        </p:blipFill>
        <p:spPr>
          <a:xfrm>
            <a:off x="3796216" y="3513847"/>
            <a:ext cx="4077053" cy="14326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Combinación de selectores básicos</a:t>
            </a:r>
            <a:endParaRPr/>
          </a:p>
        </p:txBody>
      </p:sp>
      <p:sp>
        <p:nvSpPr>
          <p:cNvPr id="285" name="Google Shape;285;p39"/>
          <p:cNvSpPr txBox="1"/>
          <p:nvPr>
            <p:ph idx="1" type="body"/>
          </p:nvPr>
        </p:nvSpPr>
        <p:spPr>
          <a:xfrm>
            <a:off x="715781" y="1853248"/>
            <a:ext cx="10187352" cy="490460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480"/>
              <a:buChar char="►"/>
            </a:pPr>
            <a:r>
              <a:rPr lang="es-AR" sz="1850"/>
              <a:t>CSS permite la combinación de uno o más tipos de selectores para restringir el alcance de las reglas CSS. A continuación se muestran algunos ejemplos habituales de combinación de selectores.</a:t>
            </a:r>
            <a:endParaRPr/>
          </a:p>
          <a:p>
            <a:pPr indent="-248920" lvl="0" marL="342900" rtl="0" algn="l">
              <a:lnSpc>
                <a:spcPct val="80000"/>
              </a:lnSpc>
              <a:spcBef>
                <a:spcPts val="1000"/>
              </a:spcBef>
              <a:spcAft>
                <a:spcPts val="0"/>
              </a:spcAft>
              <a:buSzPts val="1480"/>
              <a:buNone/>
            </a:pPr>
            <a:r>
              <a:t/>
            </a:r>
            <a:endParaRPr sz="1850"/>
          </a:p>
          <a:p>
            <a:pPr indent="-248920" lvl="0" marL="342900" rtl="0" algn="l">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El anterior selector solamente selecciona aquellos elementos con un class="especial" que se encuentren dentro de cualquier elemento con un class="aviso". </a:t>
            </a:r>
            <a:endParaRPr/>
          </a:p>
          <a:p>
            <a:pPr indent="-342900" lvl="0" marL="342900" rtl="0" algn="just">
              <a:lnSpc>
                <a:spcPct val="80000"/>
              </a:lnSpc>
              <a:spcBef>
                <a:spcPts val="1000"/>
              </a:spcBef>
              <a:spcAft>
                <a:spcPts val="0"/>
              </a:spcAft>
              <a:buSzPts val="1480"/>
              <a:buChar char="►"/>
            </a:pPr>
            <a:r>
              <a:rPr lang="es-AR" sz="1850"/>
              <a:t>Si se modifica el anterior selector:</a:t>
            </a:r>
            <a:endParaRPr/>
          </a:p>
          <a:p>
            <a:pPr indent="-248920" lvl="0" marL="342900" rtl="0" algn="just">
              <a:lnSpc>
                <a:spcPct val="80000"/>
              </a:lnSpc>
              <a:spcBef>
                <a:spcPts val="1000"/>
              </a:spcBef>
              <a:spcAft>
                <a:spcPts val="0"/>
              </a:spcAft>
              <a:buSzPts val="1480"/>
              <a:buNone/>
            </a:pPr>
            <a:r>
              <a:t/>
            </a:r>
            <a:endParaRPr sz="1850"/>
          </a:p>
          <a:p>
            <a:pPr indent="-248920" lvl="0" marL="342900" rtl="0" algn="l">
              <a:lnSpc>
                <a:spcPct val="80000"/>
              </a:lnSpc>
              <a:spcBef>
                <a:spcPts val="1000"/>
              </a:spcBef>
              <a:spcAft>
                <a:spcPts val="0"/>
              </a:spcAft>
              <a:buSzPts val="1480"/>
              <a:buNone/>
            </a:pPr>
            <a:r>
              <a:t/>
            </a:r>
            <a:endParaRPr sz="1850"/>
          </a:p>
          <a:p>
            <a:pPr indent="-248920" lvl="0" marL="342900" rtl="0" algn="l">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Ahora, el selector solamente selecciona aquellos elementos de tipo &lt;span&gt; con un atributo class="especial" que estén dentro de cualquier elemento de tipo &lt;div&gt; que tenga un atributo class="aviso". </a:t>
            </a:r>
            <a:endParaRPr/>
          </a:p>
          <a:p>
            <a:pPr indent="-248920" lvl="0" marL="342900" rtl="0" algn="just">
              <a:lnSpc>
                <a:spcPct val="80000"/>
              </a:lnSpc>
              <a:spcBef>
                <a:spcPts val="1000"/>
              </a:spcBef>
              <a:spcAft>
                <a:spcPts val="0"/>
              </a:spcAft>
              <a:buSzPts val="1480"/>
              <a:buNone/>
            </a:pPr>
            <a:r>
              <a:t/>
            </a:r>
            <a:endParaRPr sz="1850"/>
          </a:p>
        </p:txBody>
      </p:sp>
      <p:pic>
        <p:nvPicPr>
          <p:cNvPr id="286" name="Google Shape;286;p39"/>
          <p:cNvPicPr preferRelativeResize="0"/>
          <p:nvPr/>
        </p:nvPicPr>
        <p:blipFill rotWithShape="1">
          <a:blip r:embed="rId3">
            <a:alphaModFix/>
          </a:blip>
          <a:srcRect b="0" l="0" r="0" t="0"/>
          <a:stretch/>
        </p:blipFill>
        <p:spPr>
          <a:xfrm>
            <a:off x="6754709" y="2417394"/>
            <a:ext cx="2428604" cy="1004372"/>
          </a:xfrm>
          <a:prstGeom prst="rect">
            <a:avLst/>
          </a:prstGeom>
          <a:noFill/>
          <a:ln>
            <a:noFill/>
          </a:ln>
        </p:spPr>
      </p:pic>
      <p:pic>
        <p:nvPicPr>
          <p:cNvPr id="287" name="Google Shape;287;p39"/>
          <p:cNvPicPr preferRelativeResize="0"/>
          <p:nvPr/>
        </p:nvPicPr>
        <p:blipFill rotWithShape="1">
          <a:blip r:embed="rId4">
            <a:alphaModFix/>
          </a:blip>
          <a:srcRect b="0" l="0" r="0" t="0"/>
          <a:stretch/>
        </p:blipFill>
        <p:spPr>
          <a:xfrm>
            <a:off x="6253594" y="4173932"/>
            <a:ext cx="3568367" cy="12967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Combinación de selectores básicos II</a:t>
            </a:r>
            <a:endParaRPr/>
          </a:p>
        </p:txBody>
      </p:sp>
      <p:sp>
        <p:nvSpPr>
          <p:cNvPr id="293" name="Google Shape;293;p4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La combinación de selectores puede llegar a ser todo lo compleja que sea necesario:</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El anterior selector hace referencia al enlace con un atributo id igual a inicio que se encuentra dentro de un elemento de tipo &lt;li&gt; con un atributo class igual a destacado, que forma parte de una lista &lt;ul&gt; con un atributo id igual a menuPrincipal.</a:t>
            </a:r>
            <a:endParaRPr/>
          </a:p>
        </p:txBody>
      </p:sp>
      <p:pic>
        <p:nvPicPr>
          <p:cNvPr id="294" name="Google Shape;294;p40"/>
          <p:cNvPicPr preferRelativeResize="0"/>
          <p:nvPr/>
        </p:nvPicPr>
        <p:blipFill rotWithShape="1">
          <a:blip r:embed="rId3">
            <a:alphaModFix/>
          </a:blip>
          <a:srcRect b="0" l="0" r="0" t="0"/>
          <a:stretch/>
        </p:blipFill>
        <p:spPr>
          <a:xfrm>
            <a:off x="2747356" y="2997340"/>
            <a:ext cx="5834767" cy="1235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lang="es-AR"/>
              <a:t>Selectores avanzados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646111" y="452718"/>
            <a:ext cx="9404723" cy="7838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hijos</a:t>
            </a:r>
            <a:endParaRPr/>
          </a:p>
        </p:txBody>
      </p:sp>
      <p:sp>
        <p:nvSpPr>
          <p:cNvPr id="305" name="Google Shape;305;p42"/>
          <p:cNvSpPr txBox="1"/>
          <p:nvPr>
            <p:ph idx="1" type="body"/>
          </p:nvPr>
        </p:nvSpPr>
        <p:spPr>
          <a:xfrm>
            <a:off x="929140" y="1675237"/>
            <a:ext cx="10513922" cy="45830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Se trata de un selector similar al selector descendente, pero muy diferente en su funcionamiento. Se utiliza para seleccionar un elemento que es hijo directo de otro elemento y se indica mediante el "signo de mayor que" (&gt;):</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En el ejemplo anterior, el selector p &gt; span se interpreta como "cualquier elemento &lt;span&gt; que sea hijo directo de un elemento &lt;p&gt;", por lo que el primer elemento &lt;span&gt; cumple la condición del selector. Sin embargo, el segundo elemento &lt;span&gt; no la cumple porque es descendiente pero no es hijo directo de un elemento &lt;p&gt;. </a:t>
            </a:r>
            <a:endParaRPr/>
          </a:p>
        </p:txBody>
      </p:sp>
      <p:pic>
        <p:nvPicPr>
          <p:cNvPr id="306" name="Google Shape;306;p42"/>
          <p:cNvPicPr preferRelativeResize="0"/>
          <p:nvPr/>
        </p:nvPicPr>
        <p:blipFill rotWithShape="1">
          <a:blip r:embed="rId3">
            <a:alphaModFix/>
          </a:blip>
          <a:srcRect b="0" l="0" r="0" t="0"/>
          <a:stretch/>
        </p:blipFill>
        <p:spPr>
          <a:xfrm>
            <a:off x="3865610" y="2845397"/>
            <a:ext cx="4640982" cy="13564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 de hijos II</a:t>
            </a:r>
            <a:endParaRPr/>
          </a:p>
        </p:txBody>
      </p:sp>
      <p:sp>
        <p:nvSpPr>
          <p:cNvPr id="312" name="Google Shape;312;p43"/>
          <p:cNvSpPr txBox="1"/>
          <p:nvPr>
            <p:ph idx="1" type="body"/>
          </p:nvPr>
        </p:nvSpPr>
        <p:spPr>
          <a:xfrm>
            <a:off x="714941" y="1532710"/>
            <a:ext cx="10762117" cy="507709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El siguiente ejemplo muestra las diferencias entre el selector descendente y el selector de hijos: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El primer selector es de tipo descendente y por tanto se aplica a todos los elementos &lt;a&gt; que se encuentran dentro de elementos &lt;p&gt;. En este caso, los estilos de este selector se aplican a los dos enlaces.</a:t>
            </a:r>
            <a:endParaRPr/>
          </a:p>
          <a:p>
            <a:pPr indent="-342900" lvl="0" marL="342900" rtl="0" algn="l">
              <a:spcBef>
                <a:spcPts val="1000"/>
              </a:spcBef>
              <a:spcAft>
                <a:spcPts val="0"/>
              </a:spcAft>
              <a:buSzPts val="1600"/>
              <a:buChar char="►"/>
            </a:pPr>
            <a:r>
              <a:rPr lang="es-AR"/>
              <a:t>Por otra parte, el selector de hijos obliga a que el elemento &lt;a&gt; sea hijo directo de un elemento &lt;p&gt;. Por lo tanto, los estilos del selector p &gt; a no se aplican al segundo enlace del ejemplo anterior.</a:t>
            </a:r>
            <a:endParaRPr/>
          </a:p>
          <a:p>
            <a:pPr indent="-241300" lvl="0" marL="342900" rtl="0" algn="l">
              <a:spcBef>
                <a:spcPts val="1000"/>
              </a:spcBef>
              <a:spcAft>
                <a:spcPts val="0"/>
              </a:spcAft>
              <a:buSzPts val="1600"/>
              <a:buNone/>
            </a:pPr>
            <a:r>
              <a:t/>
            </a:r>
            <a:endParaRPr/>
          </a:p>
        </p:txBody>
      </p:sp>
      <p:pic>
        <p:nvPicPr>
          <p:cNvPr id="313" name="Google Shape;313;p43"/>
          <p:cNvPicPr preferRelativeResize="0"/>
          <p:nvPr/>
        </p:nvPicPr>
        <p:blipFill rotWithShape="1">
          <a:blip r:embed="rId3">
            <a:alphaModFix/>
          </a:blip>
          <a:srcRect b="0" l="0" r="0" t="0"/>
          <a:stretch/>
        </p:blipFill>
        <p:spPr>
          <a:xfrm>
            <a:off x="3246122" y="2386150"/>
            <a:ext cx="5520893" cy="18402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646111" y="452718"/>
            <a:ext cx="9404723" cy="7055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Unidades de medida</a:t>
            </a:r>
            <a:endParaRPr/>
          </a:p>
        </p:txBody>
      </p:sp>
      <p:sp>
        <p:nvSpPr>
          <p:cNvPr id="319" name="Google Shape;319;p44"/>
          <p:cNvSpPr txBox="1"/>
          <p:nvPr>
            <p:ph idx="1" type="body"/>
          </p:nvPr>
        </p:nvSpPr>
        <p:spPr>
          <a:xfrm>
            <a:off x="380500" y="1338815"/>
            <a:ext cx="11506700" cy="5192614"/>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80"/>
              <a:buChar char="►"/>
            </a:pPr>
            <a:r>
              <a:rPr lang="es-AR" sz="1850"/>
              <a:t>Las medidas en CSS se emplean, entre otras, para definir la altura, anchura y márgenes de los elementos y para establecer el tamaño de letra del texto. Todas las medidas se indican como un valor numérico entero o decimal seguido de una unidad de medida (sin ningún espacio en blanco entre el número y la unidad de medida).</a:t>
            </a:r>
            <a:endParaRPr/>
          </a:p>
          <a:p>
            <a:pPr indent="-248920" lvl="0" marL="342900" rtl="0" algn="l">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CSS divide las unidades de medida en dos grupos: absolutas y relativas. Las medidas relativas definen su valor en relación con otra medida, por lo que para obtener su valor real, se debe realizar alguna operación con el valor indicado. Las unidades absolutas establecen de forma completa el valor de una medida, por lo que su valor real es directamente el valor indicado.</a:t>
            </a:r>
            <a:endParaRPr/>
          </a:p>
          <a:p>
            <a:pPr indent="-248920" lvl="0" marL="342900" rtl="0" algn="l">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Si el valor es 0, la unidad de medida es opcional. Si el valor es distinto a 0 y no se indica ninguna unidad, la medida se ignora completamente, lo que suele ser uno de los errores más habituales de los diseñadores que empiezan con CSS. Algunas propiedades permiten indicar medidas negativas, aunque habitualmente sus valores son positivos. Si el valor decimal de una medida es inferior a 1, se puede omitir el 0 de la izquierda (0.5em es equivalente a .5em).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646111" y="452718"/>
            <a:ext cx="9404723" cy="6881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Unidades absolutas</a:t>
            </a:r>
            <a:endParaRPr/>
          </a:p>
        </p:txBody>
      </p:sp>
      <p:sp>
        <p:nvSpPr>
          <p:cNvPr id="325" name="Google Shape;325;p45"/>
          <p:cNvSpPr txBox="1"/>
          <p:nvPr>
            <p:ph idx="1" type="body"/>
          </p:nvPr>
        </p:nvSpPr>
        <p:spPr>
          <a:xfrm>
            <a:off x="646111" y="1286564"/>
            <a:ext cx="11101752" cy="5497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s-AR"/>
              <a:t>Una medida indicada mediante unidades absolutas está completamente definida, ya que su valor no depende de otro valor de referencia. A continuación se muestra la lista completa de unidades absolutas definidas por CSS y su significado:</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in, pulgadas ("inches", en inglés). Una pulgada equivale a 2.54 centímetros.</a:t>
            </a:r>
            <a:endParaRPr/>
          </a:p>
          <a:p>
            <a:pPr indent="-342900" lvl="0" marL="342900" rtl="0" algn="l">
              <a:spcBef>
                <a:spcPts val="1000"/>
              </a:spcBef>
              <a:spcAft>
                <a:spcPts val="0"/>
              </a:spcAft>
              <a:buSzPts val="1600"/>
              <a:buChar char="►"/>
            </a:pPr>
            <a:r>
              <a:rPr lang="es-AR"/>
              <a:t>cm, centímetros.</a:t>
            </a:r>
            <a:endParaRPr/>
          </a:p>
          <a:p>
            <a:pPr indent="-342900" lvl="0" marL="342900" rtl="0" algn="l">
              <a:spcBef>
                <a:spcPts val="1000"/>
              </a:spcBef>
              <a:spcAft>
                <a:spcPts val="0"/>
              </a:spcAft>
              <a:buSzPts val="1600"/>
              <a:buChar char="►"/>
            </a:pPr>
            <a:r>
              <a:rPr lang="es-AR"/>
              <a:t>mm, milímetros.</a:t>
            </a:r>
            <a:endParaRPr/>
          </a:p>
          <a:p>
            <a:pPr indent="-342900" lvl="0" marL="342900" rtl="0" algn="l">
              <a:spcBef>
                <a:spcPts val="1000"/>
              </a:spcBef>
              <a:spcAft>
                <a:spcPts val="0"/>
              </a:spcAft>
              <a:buSzPts val="1600"/>
              <a:buChar char="►"/>
            </a:pPr>
            <a:r>
              <a:rPr lang="es-AR"/>
              <a:t>pt, puntos. Un punto equivale a 1 pulgada/72, es decir, unos 0.35 milímetros.</a:t>
            </a:r>
            <a:endParaRPr/>
          </a:p>
          <a:p>
            <a:pPr indent="-342900" lvl="0" marL="342900" rtl="0" algn="l">
              <a:spcBef>
                <a:spcPts val="1000"/>
              </a:spcBef>
              <a:spcAft>
                <a:spcPts val="0"/>
              </a:spcAft>
              <a:buSzPts val="1600"/>
              <a:buChar char="►"/>
            </a:pPr>
            <a:r>
              <a:rPr lang="es-AR"/>
              <a:t>pc, picas. Una pica equivale a 12 puntos, es decir, unos 4.23 milímetros.</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rPr lang="es-AR"/>
              <a:t>La principal ventaja de las unidades absolutas es que su valor es directamente el valor que se debe utilizar, sin necesidad de realizar cálculos intermedios. Su principal desventaja es que son muy poco flexibles y no se adaptan fácilmente a los diferentes medios.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646111" y="452718"/>
            <a:ext cx="9404723" cy="74035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Unidades relativas</a:t>
            </a:r>
            <a:endParaRPr/>
          </a:p>
        </p:txBody>
      </p:sp>
      <p:sp>
        <p:nvSpPr>
          <p:cNvPr id="331" name="Google Shape;331;p46"/>
          <p:cNvSpPr txBox="1"/>
          <p:nvPr>
            <p:ph idx="1" type="body"/>
          </p:nvPr>
        </p:nvSpPr>
        <p:spPr>
          <a:xfrm>
            <a:off x="437105" y="1330106"/>
            <a:ext cx="11145295" cy="509681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360"/>
              <a:buNone/>
            </a:pPr>
            <a:r>
              <a:rPr lang="es-AR" sz="1700"/>
              <a:t>La unidades relativas, a diferencia de las absolutas, no están completamente definidas, ya que su valor siempre está referenciado respecto a otro valor. A pesar de su aparente dificultad, son las más utilizadas en el diseño web por la flexibilidad con la que se adaptan a los diferentes medios.</a:t>
            </a:r>
            <a:endParaRPr/>
          </a:p>
          <a:p>
            <a:pPr indent="0" lvl="0" marL="0" rtl="0" algn="l">
              <a:lnSpc>
                <a:spcPct val="90000"/>
              </a:lnSpc>
              <a:spcBef>
                <a:spcPts val="1000"/>
              </a:spcBef>
              <a:spcAft>
                <a:spcPts val="0"/>
              </a:spcAft>
              <a:buSzPts val="1360"/>
              <a:buNone/>
            </a:pPr>
            <a:r>
              <a:rPr lang="es-AR" sz="1700"/>
              <a:t>A continuación se muestran las tres unidades de medida relativas definidas por CSS y la referencia que toma cada una para determinar su valor real:</a:t>
            </a:r>
            <a:endParaRPr/>
          </a:p>
          <a:p>
            <a:pPr indent="-256540" lvl="0" marL="342900" rtl="0" algn="l">
              <a:lnSpc>
                <a:spcPct val="90000"/>
              </a:lnSpc>
              <a:spcBef>
                <a:spcPts val="1000"/>
              </a:spcBef>
              <a:spcAft>
                <a:spcPts val="0"/>
              </a:spcAft>
              <a:buSzPts val="1360"/>
              <a:buNone/>
            </a:pPr>
            <a:r>
              <a:t/>
            </a:r>
            <a:endParaRPr sz="1700"/>
          </a:p>
          <a:p>
            <a:pPr indent="-342900" lvl="0" marL="342900" rtl="0" algn="l">
              <a:lnSpc>
                <a:spcPct val="90000"/>
              </a:lnSpc>
              <a:spcBef>
                <a:spcPts val="1000"/>
              </a:spcBef>
              <a:spcAft>
                <a:spcPts val="0"/>
              </a:spcAft>
              <a:buSzPts val="1360"/>
              <a:buChar char="►"/>
            </a:pPr>
            <a:r>
              <a:rPr lang="es-AR" sz="1700"/>
              <a:t>em, (no confundir con la etiqueta &lt;em&gt; de HTML) relativa respecto del tamaño de letra del elemento.</a:t>
            </a:r>
            <a:endParaRPr/>
          </a:p>
          <a:p>
            <a:pPr indent="-342900" lvl="0" marL="342900" rtl="0" algn="l">
              <a:lnSpc>
                <a:spcPct val="90000"/>
              </a:lnSpc>
              <a:spcBef>
                <a:spcPts val="1000"/>
              </a:spcBef>
              <a:spcAft>
                <a:spcPts val="0"/>
              </a:spcAft>
              <a:buSzPts val="1360"/>
              <a:buChar char="►"/>
            </a:pPr>
            <a:r>
              <a:rPr lang="es-AR" sz="1700"/>
              <a:t>ex, relativa respecto de la altura de la letra x ("equis minúscula") del tipo y tamaño de letra del elemento.</a:t>
            </a:r>
            <a:endParaRPr/>
          </a:p>
          <a:p>
            <a:pPr indent="-342900" lvl="0" marL="342900" rtl="0" algn="l">
              <a:lnSpc>
                <a:spcPct val="90000"/>
              </a:lnSpc>
              <a:spcBef>
                <a:spcPts val="1000"/>
              </a:spcBef>
              <a:spcAft>
                <a:spcPts val="0"/>
              </a:spcAft>
              <a:buSzPts val="1360"/>
              <a:buChar char="►"/>
            </a:pPr>
            <a:r>
              <a:rPr lang="es-AR" sz="1700"/>
              <a:t>px, (píxel) relativa respecto de la resolución de la pantalla del dispositivo en el que se visualiza la página HTML.</a:t>
            </a:r>
            <a:endParaRPr/>
          </a:p>
          <a:p>
            <a:pPr indent="0" lvl="0" marL="0" rtl="0" algn="just">
              <a:lnSpc>
                <a:spcPct val="90000"/>
              </a:lnSpc>
              <a:spcBef>
                <a:spcPts val="1000"/>
              </a:spcBef>
              <a:spcAft>
                <a:spcPts val="0"/>
              </a:spcAft>
              <a:buSzPts val="1360"/>
              <a:buNone/>
            </a:pPr>
            <a:r>
              <a:rPr lang="es-AR" sz="1700"/>
              <a:t>Las unidades em y ex no han sido creadas por CSS, sino que llevan décadas utilizándose en el campo de la tipografía. Aunque no es una definición exacta, la unidad 1em equivale a la anchura de la letra M ("eme mayúscula") del tipo y tamaño de letra del elemento.</a:t>
            </a:r>
            <a:endParaRPr/>
          </a:p>
          <a:p>
            <a:pPr indent="0" lvl="0" marL="0" rtl="0" algn="l">
              <a:lnSpc>
                <a:spcPct val="90000"/>
              </a:lnSpc>
              <a:spcBef>
                <a:spcPts val="1000"/>
              </a:spcBef>
              <a:spcAft>
                <a:spcPts val="0"/>
              </a:spcAft>
              <a:buSzPts val="1360"/>
              <a:buNone/>
            </a:pPr>
            <a:r>
              <a:rPr b="1" lang="es-AR" sz="1700"/>
              <a:t>La unidad em hace referencia al tamaño en puntos de la letra que se está utilizando. Si se utiliza una tipografía de 12 puntos, 1em equivale a 12 puntos. El valor de 1ex se puede aproximar por 0.5 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646111" y="452718"/>
            <a:ext cx="9404723" cy="7316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Unidades relativas II</a:t>
            </a:r>
            <a:endParaRPr/>
          </a:p>
        </p:txBody>
      </p:sp>
      <p:sp>
        <p:nvSpPr>
          <p:cNvPr id="337" name="Google Shape;337;p47"/>
          <p:cNvSpPr txBox="1"/>
          <p:nvPr>
            <p:ph idx="1" type="body"/>
          </p:nvPr>
        </p:nvSpPr>
        <p:spPr>
          <a:xfrm>
            <a:off x="646111" y="1452026"/>
            <a:ext cx="11049500" cy="5331951"/>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360"/>
              <a:buChar char="►"/>
            </a:pPr>
            <a:r>
              <a:rPr lang="es-AR" sz="1700"/>
              <a:t>La gran ventaja de las unidades relativas es que siempre mantienen las proporciones del diseño de la página. Establecer el margen de un elemento con el valor 1em equivale a indicar que "el margen del elemento debe ser del mismo tamaño que su letra y debe cambiar proporcionalmente".</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En efecto, si el tamaño de letra de un elemento aumenta hasta un valor enorme, su margen de 1em también será enorme. Si su tamaño de letra se reduce hasta un valor diminuto, el margen de 1em también será diminuto. El uso de unidades relativas permite mantener las proporciones del diseño cuando se modifica el tamaño de letra de la página.</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El funcionamiento de la unidad ex es idéntico a em, salvo que en este caso, la referencia es la altura de la letra x minúscula, por lo que su valor es aproximadamente la mitad que el de la unidad em.</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Por último, las medidas indicadas en píxel también se consideran relativas, ya que el aspecto de los elementos dependerá de la resolución del dispositivo en el que se visualiza la página HTML. Si un elemento tiene una anchura de 400px, ocupará la mitad de una pantalla con una resolución de 800x600, pero ocupará menos de la tercera parte en una pantalla con resolución de 1440x900.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Definición de estilos a nivel de elemento</a:t>
            </a:r>
            <a:endParaRPr/>
          </a:p>
        </p:txBody>
      </p:sp>
      <p:sp>
        <p:nvSpPr>
          <p:cNvPr id="160" name="Google Shape;160;p21"/>
          <p:cNvSpPr txBox="1"/>
          <p:nvPr>
            <p:ph idx="1" type="body"/>
          </p:nvPr>
        </p:nvSpPr>
        <p:spPr>
          <a:xfrm>
            <a:off x="1193075" y="2002971"/>
            <a:ext cx="9657967" cy="485502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80"/>
              <a:buChar char="►"/>
            </a:pPr>
            <a:r>
              <a:rPr lang="es-AR" sz="1850"/>
              <a:t>Es la forma más fácil pero menos recomendada para aplicación de un estilo a un elemento HTML. Se define en la propiedad style los estilos para dicho elemento.</a:t>
            </a:r>
            <a:br>
              <a:rPr lang="es-AR" sz="1850"/>
            </a:br>
            <a:endParaRPr sz="1850"/>
          </a:p>
          <a:p>
            <a:pPr indent="-342900" lvl="0" marL="342900" rtl="0" algn="l">
              <a:lnSpc>
                <a:spcPct val="90000"/>
              </a:lnSpc>
              <a:spcBef>
                <a:spcPts val="1000"/>
              </a:spcBef>
              <a:spcAft>
                <a:spcPts val="0"/>
              </a:spcAft>
              <a:buSzPts val="1480"/>
              <a:buChar char="►"/>
            </a:pPr>
            <a:r>
              <a:rPr lang="es-AR" sz="1850"/>
              <a:t>Es común a veces definir estilos directamente en los elementos HTML cuando estamos probando diseños de elementos particulares de la página y posteriormente trasladar el estilo creado a la zona de definición de estilos.</a:t>
            </a:r>
            <a:endParaRPr/>
          </a:p>
          <a:p>
            <a:pPr indent="-342900" lvl="0" marL="342900" rtl="0" algn="l">
              <a:lnSpc>
                <a:spcPct val="90000"/>
              </a:lnSpc>
              <a:spcBef>
                <a:spcPts val="1000"/>
              </a:spcBef>
              <a:spcAft>
                <a:spcPts val="0"/>
              </a:spcAft>
              <a:buSzPts val="1480"/>
              <a:buChar char="►"/>
            </a:pPr>
            <a:r>
              <a:rPr lang="es-AR" sz="1850"/>
              <a:t>La sintaxis para definir un estilo a un elemento HTML es la siguiente:</a:t>
            </a:r>
            <a:endParaRPr/>
          </a:p>
          <a:p>
            <a:pPr indent="0" lvl="0" marL="0" rtl="0" algn="l">
              <a:lnSpc>
                <a:spcPct val="90000"/>
              </a:lnSpc>
              <a:spcBef>
                <a:spcPts val="1000"/>
              </a:spcBef>
              <a:spcAft>
                <a:spcPts val="0"/>
              </a:spcAft>
              <a:buSzPts val="1480"/>
              <a:buNone/>
            </a:pPr>
            <a:r>
              <a:t/>
            </a:r>
            <a:endParaRPr sz="1850"/>
          </a:p>
          <a:p>
            <a:pPr indent="0" lvl="0" marL="0" rtl="0" algn="l">
              <a:lnSpc>
                <a:spcPct val="90000"/>
              </a:lnSpc>
              <a:spcBef>
                <a:spcPts val="1000"/>
              </a:spcBef>
              <a:spcAft>
                <a:spcPts val="0"/>
              </a:spcAft>
              <a:buSzPts val="1480"/>
              <a:buNone/>
            </a:pPr>
            <a:r>
              <a:rPr lang="es-AR" sz="1850"/>
              <a:t>	               &lt;h1 style="color: red;background-color:blue"&gt; </a:t>
            </a:r>
            <a:endParaRPr/>
          </a:p>
          <a:p>
            <a:pPr indent="0" lvl="0" marL="0" rtl="0" algn="l">
              <a:lnSpc>
                <a:spcPct val="90000"/>
              </a:lnSpc>
              <a:spcBef>
                <a:spcPts val="1000"/>
              </a:spcBef>
              <a:spcAft>
                <a:spcPts val="0"/>
              </a:spcAft>
              <a:buSzPts val="1480"/>
              <a:buNone/>
            </a:pPr>
            <a:r>
              <a:t/>
            </a:r>
            <a:endParaRPr sz="1850"/>
          </a:p>
          <a:p>
            <a:pPr indent="-342900" lvl="0" marL="342900" rtl="0" algn="l">
              <a:lnSpc>
                <a:spcPct val="90000"/>
              </a:lnSpc>
              <a:spcBef>
                <a:spcPts val="1000"/>
              </a:spcBef>
              <a:spcAft>
                <a:spcPts val="0"/>
              </a:spcAft>
              <a:buSzPts val="1480"/>
              <a:buChar char="►"/>
            </a:pPr>
            <a:r>
              <a:rPr lang="es-AR" sz="1850"/>
              <a:t>Por defecto, todo navegador tiene un estilo definido para cada elemento HTML, lo que hacemos con la propiedad style es redefinir el estilo por defecto.                </a:t>
            </a:r>
            <a:endParaRPr sz="1850"/>
          </a:p>
          <a:p>
            <a:pPr indent="0" lvl="0" marL="0" rtl="0" algn="l">
              <a:lnSpc>
                <a:spcPct val="90000"/>
              </a:lnSpc>
              <a:spcBef>
                <a:spcPts val="1000"/>
              </a:spcBef>
              <a:spcAft>
                <a:spcPts val="0"/>
              </a:spcAft>
              <a:buSzPts val="1480"/>
              <a:buNone/>
            </a:pPr>
            <a:r>
              <a:t/>
            </a:r>
            <a:endParaRPr sz="18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646111" y="452718"/>
            <a:ext cx="9404723" cy="7229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Porcentajes</a:t>
            </a:r>
            <a:endParaRPr/>
          </a:p>
        </p:txBody>
      </p:sp>
      <p:sp>
        <p:nvSpPr>
          <p:cNvPr id="343" name="Google Shape;343;p48"/>
          <p:cNvSpPr txBox="1"/>
          <p:nvPr>
            <p:ph idx="1" type="body"/>
          </p:nvPr>
        </p:nvSpPr>
        <p:spPr>
          <a:xfrm>
            <a:off x="763678" y="1277855"/>
            <a:ext cx="10958059" cy="524486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s-AR"/>
              <a:t>El porcentaje también es una unidad de medida relativa, aunque por su importancia CSS la trata de forma separada a em, ex y px. Un porcentaje está formado por un valor numérico seguido del símbolo % y siempre está referenciado a otra medida. Cada una de las propiedades de CSS que permiten indicar como valor un porcentaje, define el valor al que hace referencia ese porcentaje.</a:t>
            </a:r>
            <a:endParaRPr/>
          </a:p>
          <a:p>
            <a:pPr indent="-342900" lvl="0" marL="342900" rtl="0" algn="l">
              <a:lnSpc>
                <a:spcPct val="90000"/>
              </a:lnSpc>
              <a:spcBef>
                <a:spcPts val="1000"/>
              </a:spcBef>
              <a:spcAft>
                <a:spcPts val="0"/>
              </a:spcAft>
              <a:buSzPts val="1600"/>
              <a:buChar char="►"/>
            </a:pPr>
            <a:r>
              <a:rPr lang="es-AR"/>
              <a:t>Los porcentajes se pueden utilizar por ejemplo para establecer el valor del tamaño de letra de los elementos:</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s-AR"/>
              <a:t>Los tamaños establecidos para los elementos &lt;h1&gt; y &lt;h2&gt; mediante las reglas anteriores, son equivalentes a 2em y 1.5em respectivamente, por lo que es más habitual definirlos mediante em.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p:txBody>
      </p:sp>
      <p:pic>
        <p:nvPicPr>
          <p:cNvPr id="344" name="Google Shape;344;p48"/>
          <p:cNvPicPr preferRelativeResize="0"/>
          <p:nvPr/>
        </p:nvPicPr>
        <p:blipFill rotWithShape="1">
          <a:blip r:embed="rId3">
            <a:alphaModFix/>
          </a:blip>
          <a:srcRect b="0" l="0" r="0" t="0"/>
          <a:stretch/>
        </p:blipFill>
        <p:spPr>
          <a:xfrm>
            <a:off x="5216434" y="3223729"/>
            <a:ext cx="3462986" cy="210996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646111" y="452719"/>
            <a:ext cx="9404723" cy="7926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Colores</a:t>
            </a:r>
            <a:endParaRPr/>
          </a:p>
        </p:txBody>
      </p:sp>
      <p:sp>
        <p:nvSpPr>
          <p:cNvPr id="350" name="Google Shape;350;p49"/>
          <p:cNvSpPr txBox="1"/>
          <p:nvPr>
            <p:ph idx="1" type="body"/>
          </p:nvPr>
        </p:nvSpPr>
        <p:spPr>
          <a:xfrm>
            <a:off x="1826125" y="1983249"/>
            <a:ext cx="8441282" cy="40866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lang="es-AR" sz="2400"/>
              <a:t>Los colores en CSS se pueden indicar de cinco formas diferentes: </a:t>
            </a:r>
            <a:endParaRPr/>
          </a:p>
          <a:p>
            <a:pPr indent="-342900" lvl="0" marL="342900" rtl="0" algn="l">
              <a:spcBef>
                <a:spcPts val="1000"/>
              </a:spcBef>
              <a:spcAft>
                <a:spcPts val="0"/>
              </a:spcAft>
              <a:buSzPts val="1920"/>
              <a:buChar char="►"/>
            </a:pPr>
            <a:r>
              <a:rPr lang="es-AR" sz="2400"/>
              <a:t>palabras clave.</a:t>
            </a:r>
            <a:endParaRPr/>
          </a:p>
          <a:p>
            <a:pPr indent="-342900" lvl="0" marL="342900" rtl="0" algn="l">
              <a:spcBef>
                <a:spcPts val="1000"/>
              </a:spcBef>
              <a:spcAft>
                <a:spcPts val="0"/>
              </a:spcAft>
              <a:buSzPts val="1920"/>
              <a:buChar char="►"/>
            </a:pPr>
            <a:r>
              <a:rPr lang="es-AR" sz="2400"/>
              <a:t>Colores del sistema.</a:t>
            </a:r>
            <a:endParaRPr/>
          </a:p>
          <a:p>
            <a:pPr indent="-342900" lvl="0" marL="342900" rtl="0" algn="l">
              <a:spcBef>
                <a:spcPts val="1000"/>
              </a:spcBef>
              <a:spcAft>
                <a:spcPts val="0"/>
              </a:spcAft>
              <a:buSzPts val="1920"/>
              <a:buChar char="►"/>
            </a:pPr>
            <a:r>
              <a:rPr lang="es-AR" sz="2400"/>
              <a:t>RGB hexadecimal.</a:t>
            </a:r>
            <a:endParaRPr/>
          </a:p>
          <a:p>
            <a:pPr indent="-342900" lvl="0" marL="342900" rtl="0" algn="l">
              <a:spcBef>
                <a:spcPts val="1000"/>
              </a:spcBef>
              <a:spcAft>
                <a:spcPts val="0"/>
              </a:spcAft>
              <a:buSzPts val="1920"/>
              <a:buChar char="►"/>
            </a:pPr>
            <a:r>
              <a:rPr lang="es-AR" sz="2400"/>
              <a:t>RGB numérico.</a:t>
            </a:r>
            <a:endParaRPr/>
          </a:p>
          <a:p>
            <a:pPr indent="-342900" lvl="0" marL="342900" rtl="0" algn="l">
              <a:spcBef>
                <a:spcPts val="1000"/>
              </a:spcBef>
              <a:spcAft>
                <a:spcPts val="0"/>
              </a:spcAft>
              <a:buSzPts val="1920"/>
              <a:buChar char="►"/>
            </a:pPr>
            <a:r>
              <a:rPr lang="es-AR" sz="2400"/>
              <a:t>RGB porcentual. </a:t>
            </a:r>
            <a:endParaRPr/>
          </a:p>
          <a:p>
            <a:pPr indent="0" lvl="0" marL="0" rtl="0" algn="l">
              <a:spcBef>
                <a:spcPts val="1000"/>
              </a:spcBef>
              <a:spcAft>
                <a:spcPts val="0"/>
              </a:spcAft>
              <a:buSzPts val="1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646111" y="452718"/>
            <a:ext cx="9404723" cy="6968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Palabras clave</a:t>
            </a:r>
            <a:endParaRPr/>
          </a:p>
        </p:txBody>
      </p:sp>
      <p:sp>
        <p:nvSpPr>
          <p:cNvPr id="356" name="Google Shape;356;p50"/>
          <p:cNvSpPr txBox="1"/>
          <p:nvPr>
            <p:ph idx="1" type="body"/>
          </p:nvPr>
        </p:nvSpPr>
        <p:spPr>
          <a:xfrm>
            <a:off x="226423" y="1219200"/>
            <a:ext cx="11591108" cy="56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00"/>
              <a:buNone/>
            </a:pPr>
            <a:r>
              <a:rPr lang="es-AR"/>
              <a:t>CSS define 17 palabras clave para referirse a los colores básicos. Las palabras se corresponden con el nombre en inglés de cada color:</a:t>
            </a:r>
            <a:endParaRPr/>
          </a:p>
          <a:p>
            <a:pPr indent="0" lvl="0" marL="0" rtl="0" algn="l">
              <a:lnSpc>
                <a:spcPct val="90000"/>
              </a:lnSpc>
              <a:spcBef>
                <a:spcPts val="1000"/>
              </a:spcBef>
              <a:spcAft>
                <a:spcPts val="0"/>
              </a:spcAft>
              <a:buSzPts val="1600"/>
              <a:buNone/>
            </a:pPr>
            <a:r>
              <a:rPr lang="es-AR"/>
              <a:t>aqua, black, blue, fuchsia, gray, green, lime, maroon, navy, olive, orange, purple, red, silver, teal, white, yellow</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t/>
            </a:r>
            <a:endParaRPr/>
          </a:p>
          <a:p>
            <a:pPr indent="0" lvl="0" marL="0" rtl="0" algn="l">
              <a:lnSpc>
                <a:spcPct val="90000"/>
              </a:lnSpc>
              <a:spcBef>
                <a:spcPts val="1000"/>
              </a:spcBef>
              <a:spcAft>
                <a:spcPts val="0"/>
              </a:spcAft>
              <a:buSzPts val="1600"/>
              <a:buNone/>
            </a:pPr>
            <a:r>
              <a:rPr lang="es-AR"/>
              <a:t>La imagen anterior ha sido extraída de la </a:t>
            </a:r>
            <a:r>
              <a:rPr lang="es-AR" u="sng">
                <a:solidFill>
                  <a:schemeClr val="hlink"/>
                </a:solidFill>
                <a:hlinkClick r:id="rId3"/>
              </a:rPr>
              <a:t>sección sobre colores de la especificación oficial de CSS</a:t>
            </a:r>
            <a:r>
              <a:rPr lang="es-AR"/>
              <a:t>.</a:t>
            </a:r>
            <a:endParaRPr/>
          </a:p>
          <a:p>
            <a:pPr indent="0" lvl="0" marL="0" rtl="0" algn="l">
              <a:lnSpc>
                <a:spcPct val="90000"/>
              </a:lnSpc>
              <a:spcBef>
                <a:spcPts val="1000"/>
              </a:spcBef>
              <a:spcAft>
                <a:spcPts val="0"/>
              </a:spcAft>
              <a:buSzPts val="1600"/>
              <a:buNone/>
            </a:pPr>
            <a:r>
              <a:rPr lang="es-AR"/>
              <a:t>Aunque es una forma muy sencilla de referirse a los colores básicos, este método prácticamente no se utiliza en las hojas de estilos de los sitios web reales, ya que se trata de una gama de colores muy limitada.</a:t>
            </a:r>
            <a:endParaRPr/>
          </a:p>
          <a:p>
            <a:pPr indent="0" lvl="0" marL="0" rtl="0" algn="l">
              <a:lnSpc>
                <a:spcPct val="90000"/>
              </a:lnSpc>
              <a:spcBef>
                <a:spcPts val="1000"/>
              </a:spcBef>
              <a:spcAft>
                <a:spcPts val="0"/>
              </a:spcAft>
              <a:buSzPts val="1600"/>
              <a:buNone/>
            </a:pPr>
            <a:r>
              <a:rPr lang="es-AR"/>
              <a:t>Además de la lista básica, los navegadores modernos soportan muchos otros nombres de colores. La lista completa se puede ver en </a:t>
            </a:r>
            <a:r>
              <a:rPr lang="es-AR" u="sng">
                <a:solidFill>
                  <a:schemeClr val="hlink"/>
                </a:solidFill>
                <a:hlinkClick r:id="rId4"/>
              </a:rPr>
              <a:t>en.wikipedia.org/wiki/Websafe</a:t>
            </a:r>
            <a:r>
              <a:rPr lang="es-AR"/>
              <a:t>.</a:t>
            </a:r>
            <a:endParaRPr/>
          </a:p>
          <a:p>
            <a:pPr indent="0" lvl="0" marL="0" rtl="0" algn="l">
              <a:lnSpc>
                <a:spcPct val="90000"/>
              </a:lnSpc>
              <a:spcBef>
                <a:spcPts val="1000"/>
              </a:spcBef>
              <a:spcAft>
                <a:spcPts val="0"/>
              </a:spcAft>
              <a:buSzPts val="1600"/>
              <a:buNone/>
            </a:pPr>
            <a:r>
              <a:t/>
            </a:r>
            <a:endParaRPr/>
          </a:p>
        </p:txBody>
      </p:sp>
      <p:pic>
        <p:nvPicPr>
          <p:cNvPr id="357" name="Google Shape;357;p50"/>
          <p:cNvPicPr preferRelativeResize="0"/>
          <p:nvPr/>
        </p:nvPicPr>
        <p:blipFill rotWithShape="1">
          <a:blip r:embed="rId5">
            <a:alphaModFix/>
          </a:blip>
          <a:srcRect b="0" l="0" r="0" t="0"/>
          <a:stretch/>
        </p:blipFill>
        <p:spPr>
          <a:xfrm>
            <a:off x="4746172" y="2271576"/>
            <a:ext cx="2911792" cy="233310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646111" y="452718"/>
            <a:ext cx="9404723" cy="6271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RGB decimal</a:t>
            </a:r>
            <a:endParaRPr/>
          </a:p>
        </p:txBody>
      </p:sp>
      <p:sp>
        <p:nvSpPr>
          <p:cNvPr id="363" name="Google Shape;363;p51"/>
          <p:cNvSpPr txBox="1"/>
          <p:nvPr>
            <p:ph idx="1" type="body"/>
          </p:nvPr>
        </p:nvSpPr>
        <p:spPr>
          <a:xfrm>
            <a:off x="269966" y="1341120"/>
            <a:ext cx="11425645" cy="5207726"/>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360"/>
              <a:buNone/>
            </a:pPr>
            <a:r>
              <a:rPr lang="es-AR" sz="1700"/>
              <a:t>En el campo del diseño gráfico, se han definido varios modelos para hacer referencia a los colores. Los dos modelos más conocidos son RGB y CMYK. Simplificando su explicación, el modelo RGB consiste en definir un color indicando la cantidad de color rojo, verde y azul que se debe mezclar para obtener ese color. Técnicamente, el modelo RGB es un modelo de tipo "aditivo", ya que los colores se obtienen sumando sus componentes.</a:t>
            </a:r>
            <a:endParaRPr/>
          </a:p>
          <a:p>
            <a:pPr indent="0" lvl="0" marL="0" rtl="0" algn="just">
              <a:lnSpc>
                <a:spcPct val="80000"/>
              </a:lnSpc>
              <a:spcBef>
                <a:spcPts val="1000"/>
              </a:spcBef>
              <a:spcAft>
                <a:spcPts val="0"/>
              </a:spcAft>
              <a:buSzPts val="1360"/>
              <a:buNone/>
            </a:pPr>
            <a:r>
              <a:rPr lang="es-AR" sz="1700"/>
              <a:t>Por lo tanto, en el modelo RGB un color se define indicando sus tres componentes R (rojo), G (verde) y B (azul). Cada una de las componentes puede tomar un valor entre cero y un valor máximo. De esta forma, el color rojo puro en RGB se crea mediante el máximo valor de la componente R y un valor de 0 para las componentes G y B.</a:t>
            </a:r>
            <a:endParaRPr/>
          </a:p>
          <a:p>
            <a:pPr indent="0" lvl="0" marL="0" rtl="0" algn="just">
              <a:lnSpc>
                <a:spcPct val="80000"/>
              </a:lnSpc>
              <a:spcBef>
                <a:spcPts val="1000"/>
              </a:spcBef>
              <a:spcAft>
                <a:spcPts val="0"/>
              </a:spcAft>
              <a:buSzPts val="1360"/>
              <a:buNone/>
            </a:pPr>
            <a:r>
              <a:rPr lang="es-AR" sz="1700"/>
              <a:t>Si todas las componentes valen 0, el color creado es el negro y si todas las componentes toman su valor máximo, el color obtenido es el blanco. En CSS, las componentes de los colores definidos mediante RGB decimal pueden tomar valores entre 0 y 255. El siguiente ejemplo establece el color del texto de un párrafo:</a:t>
            </a:r>
            <a:endParaRPr/>
          </a:p>
          <a:p>
            <a:pPr indent="0" lvl="0" marL="0" rtl="0" algn="just">
              <a:lnSpc>
                <a:spcPct val="80000"/>
              </a:lnSpc>
              <a:spcBef>
                <a:spcPts val="1000"/>
              </a:spcBef>
              <a:spcAft>
                <a:spcPts val="0"/>
              </a:spcAft>
              <a:buSzPts val="1360"/>
              <a:buNone/>
            </a:pPr>
            <a:r>
              <a:t/>
            </a:r>
            <a:endParaRPr sz="1700"/>
          </a:p>
          <a:p>
            <a:pPr indent="0" lvl="0" marL="0" rtl="0" algn="just">
              <a:lnSpc>
                <a:spcPct val="80000"/>
              </a:lnSpc>
              <a:spcBef>
                <a:spcPts val="1000"/>
              </a:spcBef>
              <a:spcAft>
                <a:spcPts val="0"/>
              </a:spcAft>
              <a:buSzPts val="1360"/>
              <a:buNone/>
            </a:pPr>
            <a:r>
              <a:t/>
            </a:r>
            <a:endParaRPr sz="1700"/>
          </a:p>
          <a:p>
            <a:pPr indent="0" lvl="0" marL="0" rtl="0" algn="just">
              <a:lnSpc>
                <a:spcPct val="80000"/>
              </a:lnSpc>
              <a:spcBef>
                <a:spcPts val="1000"/>
              </a:spcBef>
              <a:spcAft>
                <a:spcPts val="0"/>
              </a:spcAft>
              <a:buSzPts val="1360"/>
              <a:buNone/>
            </a:pPr>
            <a:r>
              <a:rPr lang="es-AR" sz="1700"/>
              <a:t>La sintaxis que se utiliza para indicar los colores es rgb() y entre paréntesis se indican las tres componentes RGB, en ese mismo orden y separadas por comas. El color del ejemplo anterior se obtendría mezclando las componentes R=71, G=98, B=176, que se corresponde con un color azul claro.</a:t>
            </a:r>
            <a:endParaRPr/>
          </a:p>
          <a:p>
            <a:pPr indent="0" lvl="0" marL="0" rtl="0" algn="just">
              <a:lnSpc>
                <a:spcPct val="80000"/>
              </a:lnSpc>
              <a:spcBef>
                <a:spcPts val="1000"/>
              </a:spcBef>
              <a:spcAft>
                <a:spcPts val="0"/>
              </a:spcAft>
              <a:buSzPts val="1360"/>
              <a:buNone/>
            </a:pPr>
            <a:r>
              <a:rPr lang="es-AR" sz="1700"/>
              <a:t>Si se indica un valor menor que 0 para una componente, automáticamente se transforma su valor en 0. Igualmente, si se indica un valor mayor que 255, se transforma automáticamente su valor a 255.</a:t>
            </a:r>
            <a:endParaRPr/>
          </a:p>
        </p:txBody>
      </p:sp>
      <p:pic>
        <p:nvPicPr>
          <p:cNvPr id="364" name="Google Shape;364;p51"/>
          <p:cNvPicPr preferRelativeResize="0"/>
          <p:nvPr/>
        </p:nvPicPr>
        <p:blipFill rotWithShape="1">
          <a:blip r:embed="rId3">
            <a:alphaModFix/>
          </a:blip>
          <a:srcRect b="0" l="0" r="0" t="0"/>
          <a:stretch/>
        </p:blipFill>
        <p:spPr>
          <a:xfrm>
            <a:off x="4294811" y="4148505"/>
            <a:ext cx="3375953" cy="92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646111" y="452718"/>
            <a:ext cx="9404723" cy="7490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RGB porcentual</a:t>
            </a:r>
            <a:endParaRPr/>
          </a:p>
        </p:txBody>
      </p:sp>
      <p:sp>
        <p:nvSpPr>
          <p:cNvPr id="370" name="Google Shape;370;p52"/>
          <p:cNvSpPr txBox="1"/>
          <p:nvPr>
            <p:ph idx="1" type="body"/>
          </p:nvPr>
        </p:nvSpPr>
        <p:spPr>
          <a:xfrm>
            <a:off x="235131" y="1417192"/>
            <a:ext cx="11582400" cy="5375494"/>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s-AR"/>
              <a:t>Las componentes RGB de un color también se pueden indicar mediante un porcentaje. El funcionamiento y la sintaxis de este método es el mismo que el del RGB decimal. La única diferencia es que en este caso el valor de las componentes RGB puede tomar valores entre 0% y 100%. Por tanto, para transformar un valor RGB decimal en un valor RGB porcentual, es preciso realizar una regla de tres considerando que 0 es igual a 0% y 255 es igual a 100%.</a:t>
            </a:r>
            <a:endParaRPr/>
          </a:p>
          <a:p>
            <a:pPr indent="0" lvl="0" marL="0" rtl="0" algn="just">
              <a:spcBef>
                <a:spcPts val="1000"/>
              </a:spcBef>
              <a:spcAft>
                <a:spcPts val="0"/>
              </a:spcAft>
              <a:buSzPts val="1600"/>
              <a:buNone/>
            </a:pPr>
            <a:r>
              <a:rPr lang="es-AR"/>
              <a:t>El mismo color del ejemplo anterior se puede representar de forma porcentual:</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rPr lang="es-AR"/>
              <a:t>Al igual que sucede con el RGB decimal, si se indica un valor inferior a 0%, se transforma automáticamente en 0% y si se indica un valor superior a 100%, se trunca su valor a 100%.</a:t>
            </a:r>
            <a:endParaRPr/>
          </a:p>
        </p:txBody>
      </p:sp>
      <p:pic>
        <p:nvPicPr>
          <p:cNvPr id="371" name="Google Shape;371;p52"/>
          <p:cNvPicPr preferRelativeResize="0"/>
          <p:nvPr/>
        </p:nvPicPr>
        <p:blipFill rotWithShape="1">
          <a:blip r:embed="rId3">
            <a:alphaModFix/>
          </a:blip>
          <a:srcRect b="0" l="0" r="0" t="0"/>
          <a:stretch/>
        </p:blipFill>
        <p:spPr>
          <a:xfrm>
            <a:off x="4109204" y="3961247"/>
            <a:ext cx="3520745" cy="85351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646111" y="452718"/>
            <a:ext cx="9404723" cy="7577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RGB hexadecimal</a:t>
            </a:r>
            <a:endParaRPr/>
          </a:p>
        </p:txBody>
      </p:sp>
      <p:sp>
        <p:nvSpPr>
          <p:cNvPr id="377" name="Google Shape;377;p53"/>
          <p:cNvSpPr txBox="1"/>
          <p:nvPr>
            <p:ph idx="1" type="body"/>
          </p:nvPr>
        </p:nvSpPr>
        <p:spPr>
          <a:xfrm>
            <a:off x="441460" y="1295272"/>
            <a:ext cx="11236734" cy="515777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s-AR"/>
              <a:t>Aunque es el método más complicado para indicar los colores, se trata del método más utilizado con mucha diferencia. De hecho, prácticamente todos los sitios web reales utilizan exclusivamente este método.</a:t>
            </a:r>
            <a:endParaRPr/>
          </a:p>
          <a:p>
            <a:pPr indent="0" lvl="0" marL="0" rtl="0" algn="l">
              <a:spcBef>
                <a:spcPts val="1000"/>
              </a:spcBef>
              <a:spcAft>
                <a:spcPts val="0"/>
              </a:spcAft>
              <a:buSzPts val="1600"/>
              <a:buNone/>
            </a:pPr>
            <a:r>
              <a:rPr lang="es-AR"/>
              <a:t>Afortunadamente, todos los programas de diseño gráfico convierten de forma automática los valores RGB decimales a sus valores RGB hexadecimales, por lo que no tienes que hacer ninguna operación matemática:</a:t>
            </a:r>
            <a:endParaRPr/>
          </a:p>
        </p:txBody>
      </p:sp>
      <p:pic>
        <p:nvPicPr>
          <p:cNvPr id="378" name="Google Shape;378;p53"/>
          <p:cNvPicPr preferRelativeResize="0"/>
          <p:nvPr/>
        </p:nvPicPr>
        <p:blipFill rotWithShape="1">
          <a:blip r:embed="rId3">
            <a:alphaModFix/>
          </a:blip>
          <a:srcRect b="0" l="0" r="0" t="0"/>
          <a:stretch/>
        </p:blipFill>
        <p:spPr>
          <a:xfrm>
            <a:off x="517616" y="3360555"/>
            <a:ext cx="4991100" cy="3324225"/>
          </a:xfrm>
          <a:prstGeom prst="rect">
            <a:avLst/>
          </a:prstGeom>
          <a:noFill/>
          <a:ln>
            <a:noFill/>
          </a:ln>
        </p:spPr>
      </p:pic>
      <p:sp>
        <p:nvSpPr>
          <p:cNvPr id="379" name="Google Shape;379;p53"/>
          <p:cNvSpPr txBox="1"/>
          <p:nvPr/>
        </p:nvSpPr>
        <p:spPr>
          <a:xfrm>
            <a:off x="5584872" y="3360555"/>
            <a:ext cx="6308587"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1800">
                <a:solidFill>
                  <a:schemeClr val="lt1"/>
                </a:solidFill>
                <a:latin typeface="Century Gothic"/>
                <a:ea typeface="Century Gothic"/>
                <a:cs typeface="Century Gothic"/>
                <a:sym typeface="Century Gothic"/>
              </a:rPr>
              <a:t>El formato RGB hexadecimal es la forma más compacta de indicar un color, ya que incluso es posible comprimir sus valores cuando todas sus componentes son iguales dos a dos:</a:t>
            </a:r>
            <a:endParaRPr/>
          </a:p>
        </p:txBody>
      </p:sp>
      <p:pic>
        <p:nvPicPr>
          <p:cNvPr id="380" name="Google Shape;380;p53"/>
          <p:cNvPicPr preferRelativeResize="0"/>
          <p:nvPr/>
        </p:nvPicPr>
        <p:blipFill rotWithShape="1">
          <a:blip r:embed="rId4">
            <a:alphaModFix/>
          </a:blip>
          <a:srcRect b="0" l="0" r="0" t="0"/>
          <a:stretch/>
        </p:blipFill>
        <p:spPr>
          <a:xfrm>
            <a:off x="7627185" y="4661094"/>
            <a:ext cx="1960951" cy="18767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646111" y="452718"/>
            <a:ext cx="9404723" cy="7490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Modelo de cajas</a:t>
            </a:r>
            <a:endParaRPr/>
          </a:p>
        </p:txBody>
      </p:sp>
      <p:sp>
        <p:nvSpPr>
          <p:cNvPr id="386" name="Google Shape;386;p54"/>
          <p:cNvSpPr txBox="1"/>
          <p:nvPr>
            <p:ph idx="1" type="body"/>
          </p:nvPr>
        </p:nvSpPr>
        <p:spPr>
          <a:xfrm>
            <a:off x="554672" y="1382358"/>
            <a:ext cx="11236734" cy="514907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El modelo de cajas o </a:t>
            </a:r>
            <a:r>
              <a:rPr i="1" lang="es-AR"/>
              <a:t>"box model"</a:t>
            </a:r>
            <a:r>
              <a:rPr lang="es-AR"/>
              <a:t>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endParaRPr/>
          </a:p>
          <a:p>
            <a:pPr indent="-342900" lvl="0" marL="342900" rtl="0" algn="l">
              <a:spcBef>
                <a:spcPts val="1000"/>
              </a:spcBef>
              <a:spcAft>
                <a:spcPts val="0"/>
              </a:spcAft>
              <a:buSzPts val="1600"/>
              <a:buChar char="►"/>
            </a:pPr>
            <a:r>
              <a:rPr lang="es-AR"/>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endParaRPr/>
          </a:p>
          <a:p>
            <a:pPr indent="0" lvl="0" marL="0" rtl="0" algn="l">
              <a:spcBef>
                <a:spcPts val="1000"/>
              </a:spcBef>
              <a:spcAft>
                <a:spcPts val="0"/>
              </a:spcAft>
              <a:buSzPts val="1600"/>
              <a:buNone/>
            </a:pPr>
            <a:r>
              <a:t/>
            </a:r>
            <a:endParaRPr/>
          </a:p>
        </p:txBody>
      </p:sp>
      <p:pic>
        <p:nvPicPr>
          <p:cNvPr id="387" name="Google Shape;387;p54"/>
          <p:cNvPicPr preferRelativeResize="0"/>
          <p:nvPr/>
        </p:nvPicPr>
        <p:blipFill rotWithShape="1">
          <a:blip r:embed="rId3">
            <a:alphaModFix/>
          </a:blip>
          <a:srcRect b="0" l="0" r="0" t="0"/>
          <a:stretch/>
        </p:blipFill>
        <p:spPr>
          <a:xfrm>
            <a:off x="2129637" y="4631054"/>
            <a:ext cx="7921197" cy="168265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646111" y="452718"/>
            <a:ext cx="9404723" cy="6532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Modelo de cajas II</a:t>
            </a:r>
            <a:endParaRPr/>
          </a:p>
        </p:txBody>
      </p:sp>
      <p:sp>
        <p:nvSpPr>
          <p:cNvPr id="393" name="Google Shape;393;p55"/>
          <p:cNvSpPr txBox="1"/>
          <p:nvPr>
            <p:ph idx="1" type="body"/>
          </p:nvPr>
        </p:nvSpPr>
        <p:spPr>
          <a:xfrm>
            <a:off x="646111" y="1338815"/>
            <a:ext cx="11058209" cy="52361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Los navegadores crean y colocan las cajas de forma automática, pero CSS permite modificar todas sus características. Cada una de las cajas está formada por seis partes, tal y como muestra la siguiente imagen:</a:t>
            </a:r>
            <a:endParaRPr/>
          </a:p>
        </p:txBody>
      </p:sp>
      <p:pic>
        <p:nvPicPr>
          <p:cNvPr id="394" name="Google Shape;394;p55"/>
          <p:cNvPicPr preferRelativeResize="0"/>
          <p:nvPr/>
        </p:nvPicPr>
        <p:blipFill rotWithShape="1">
          <a:blip r:embed="rId3">
            <a:alphaModFix/>
          </a:blip>
          <a:srcRect b="0" l="0" r="0" t="0"/>
          <a:stretch/>
        </p:blipFill>
        <p:spPr>
          <a:xfrm>
            <a:off x="2516777" y="2435822"/>
            <a:ext cx="6556466" cy="437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646111" y="452718"/>
            <a:ext cx="9404723" cy="6706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Modelo de cajas III</a:t>
            </a:r>
            <a:endParaRPr/>
          </a:p>
        </p:txBody>
      </p:sp>
      <p:sp>
        <p:nvSpPr>
          <p:cNvPr id="400" name="Google Shape;400;p56"/>
          <p:cNvSpPr txBox="1"/>
          <p:nvPr>
            <p:ph idx="1" type="body"/>
          </p:nvPr>
        </p:nvSpPr>
        <p:spPr>
          <a:xfrm>
            <a:off x="200297" y="1295273"/>
            <a:ext cx="11538857" cy="547999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60"/>
              <a:buNone/>
            </a:pPr>
            <a:r>
              <a:rPr lang="es-AR" sz="1700"/>
              <a:t>Las partes que componen cada caja y su orden de visualización desde el punto de vista del usuario son las siguientes:</a:t>
            </a:r>
            <a:endParaRPr/>
          </a:p>
          <a:p>
            <a:pPr indent="-342900" lvl="0" marL="342900" rtl="0" algn="l">
              <a:lnSpc>
                <a:spcPct val="80000"/>
              </a:lnSpc>
              <a:spcBef>
                <a:spcPts val="1000"/>
              </a:spcBef>
              <a:spcAft>
                <a:spcPts val="0"/>
              </a:spcAft>
              <a:buSzPts val="1360"/>
              <a:buChar char="►"/>
            </a:pPr>
            <a:r>
              <a:rPr lang="es-AR" sz="1700"/>
              <a:t>Contenido (</a:t>
            </a:r>
            <a:r>
              <a:rPr i="1" lang="es-AR" sz="1700"/>
              <a:t>content</a:t>
            </a:r>
            <a:r>
              <a:rPr lang="es-AR" sz="1700"/>
              <a:t>): se trata del contenido HTML del elemento (las palabras de un párrafo, una imagen, el texto de una lista de elementos, etc.)</a:t>
            </a:r>
            <a:endParaRPr/>
          </a:p>
          <a:p>
            <a:pPr indent="-342900" lvl="0" marL="342900" rtl="0" algn="l">
              <a:lnSpc>
                <a:spcPct val="80000"/>
              </a:lnSpc>
              <a:spcBef>
                <a:spcPts val="1000"/>
              </a:spcBef>
              <a:spcAft>
                <a:spcPts val="0"/>
              </a:spcAft>
              <a:buSzPts val="1360"/>
              <a:buChar char="►"/>
            </a:pPr>
            <a:r>
              <a:rPr lang="es-AR" sz="1700"/>
              <a:t>Relleno (</a:t>
            </a:r>
            <a:r>
              <a:rPr i="1" lang="es-AR" sz="1700"/>
              <a:t>padding</a:t>
            </a:r>
            <a:r>
              <a:rPr lang="es-AR" sz="1700"/>
              <a:t>): espacio libre opcional existente entre el contenido y el borde.</a:t>
            </a:r>
            <a:endParaRPr/>
          </a:p>
          <a:p>
            <a:pPr indent="-342900" lvl="0" marL="342900" rtl="0" algn="l">
              <a:lnSpc>
                <a:spcPct val="80000"/>
              </a:lnSpc>
              <a:spcBef>
                <a:spcPts val="1000"/>
              </a:spcBef>
              <a:spcAft>
                <a:spcPts val="0"/>
              </a:spcAft>
              <a:buSzPts val="1360"/>
              <a:buChar char="►"/>
            </a:pPr>
            <a:r>
              <a:rPr lang="es-AR" sz="1700"/>
              <a:t>Borde (</a:t>
            </a:r>
            <a:r>
              <a:rPr i="1" lang="es-AR" sz="1700"/>
              <a:t>border</a:t>
            </a:r>
            <a:r>
              <a:rPr lang="es-AR" sz="1700"/>
              <a:t>): línea que encierra completamente el contenido y su relleno.</a:t>
            </a:r>
            <a:endParaRPr/>
          </a:p>
          <a:p>
            <a:pPr indent="-342900" lvl="0" marL="342900" rtl="0" algn="l">
              <a:lnSpc>
                <a:spcPct val="80000"/>
              </a:lnSpc>
              <a:spcBef>
                <a:spcPts val="1000"/>
              </a:spcBef>
              <a:spcAft>
                <a:spcPts val="0"/>
              </a:spcAft>
              <a:buSzPts val="1360"/>
              <a:buChar char="►"/>
            </a:pPr>
            <a:r>
              <a:rPr lang="es-AR" sz="1700"/>
              <a:t>Imagen de fondo (</a:t>
            </a:r>
            <a:r>
              <a:rPr i="1" lang="es-AR" sz="1700"/>
              <a:t>background image</a:t>
            </a:r>
            <a:r>
              <a:rPr lang="es-AR" sz="1700"/>
              <a:t>): imagen que se muestra por detrás del contenido y el espacio de relleno.</a:t>
            </a:r>
            <a:endParaRPr/>
          </a:p>
          <a:p>
            <a:pPr indent="-342900" lvl="0" marL="342900" rtl="0" algn="l">
              <a:lnSpc>
                <a:spcPct val="80000"/>
              </a:lnSpc>
              <a:spcBef>
                <a:spcPts val="1000"/>
              </a:spcBef>
              <a:spcAft>
                <a:spcPts val="0"/>
              </a:spcAft>
              <a:buSzPts val="1360"/>
              <a:buChar char="►"/>
            </a:pPr>
            <a:r>
              <a:rPr lang="es-AR" sz="1700"/>
              <a:t>Color de fondo (</a:t>
            </a:r>
            <a:r>
              <a:rPr i="1" lang="es-AR" sz="1700"/>
              <a:t>background color</a:t>
            </a:r>
            <a:r>
              <a:rPr lang="es-AR" sz="1700"/>
              <a:t>): color que se muestra por detrás del contenido y el espacio de relleno.</a:t>
            </a:r>
            <a:endParaRPr/>
          </a:p>
          <a:p>
            <a:pPr indent="-342900" lvl="0" marL="342900" rtl="0" algn="l">
              <a:lnSpc>
                <a:spcPct val="80000"/>
              </a:lnSpc>
              <a:spcBef>
                <a:spcPts val="1000"/>
              </a:spcBef>
              <a:spcAft>
                <a:spcPts val="0"/>
              </a:spcAft>
              <a:buSzPts val="1360"/>
              <a:buChar char="►"/>
            </a:pPr>
            <a:r>
              <a:rPr lang="es-AR" sz="1700"/>
              <a:t>Margen (</a:t>
            </a:r>
            <a:r>
              <a:rPr i="1" lang="es-AR" sz="1700"/>
              <a:t>margin</a:t>
            </a:r>
            <a:r>
              <a:rPr lang="es-AR" sz="1700"/>
              <a:t>): separación opcional existente entre la caja y el resto de cajas adyacentes.</a:t>
            </a:r>
            <a:endParaRPr/>
          </a:p>
          <a:p>
            <a:pPr indent="-256540" lvl="0" marL="342900" rtl="0" algn="l">
              <a:lnSpc>
                <a:spcPct val="80000"/>
              </a:lnSpc>
              <a:spcBef>
                <a:spcPts val="1000"/>
              </a:spcBef>
              <a:spcAft>
                <a:spcPts val="0"/>
              </a:spcAft>
              <a:buSzPts val="1360"/>
              <a:buNone/>
            </a:pPr>
            <a:r>
              <a:t/>
            </a:r>
            <a:endParaRPr sz="1700"/>
          </a:p>
          <a:p>
            <a:pPr indent="0" lvl="0" marL="0" rtl="0" algn="just">
              <a:lnSpc>
                <a:spcPct val="80000"/>
              </a:lnSpc>
              <a:spcBef>
                <a:spcPts val="1000"/>
              </a:spcBef>
              <a:spcAft>
                <a:spcPts val="0"/>
              </a:spcAft>
              <a:buSzPts val="1360"/>
              <a:buNone/>
            </a:pPr>
            <a:r>
              <a:rPr lang="es-AR" sz="170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endParaRPr/>
          </a:p>
          <a:p>
            <a:pPr indent="0" lvl="0" marL="0" rtl="0" algn="just">
              <a:lnSpc>
                <a:spcPct val="80000"/>
              </a:lnSpc>
              <a:spcBef>
                <a:spcPts val="1000"/>
              </a:spcBef>
              <a:spcAft>
                <a:spcPts val="0"/>
              </a:spcAft>
              <a:buSzPts val="1360"/>
              <a:buNone/>
            </a:pPr>
            <a:r>
              <a:rPr lang="es-AR" sz="1700"/>
              <a:t>Si una caja define tanto un color como una imagen de fondo, la imagen tiene más prioridad y es la que se visualiza. No obstante, si la imagen de fondo no cubre totalmente la caja del elemento o si la imagen tiene zonas transparentes, también se visualiza el color de fondo. Combinando imágenes transparentes y colores de fondo se pueden lograr efectos gráficos muy interesantes.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646111" y="452718"/>
            <a:ext cx="9404723" cy="7316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Anchura</a:t>
            </a:r>
            <a:endParaRPr/>
          </a:p>
        </p:txBody>
      </p:sp>
      <p:graphicFrame>
        <p:nvGraphicFramePr>
          <p:cNvPr id="406" name="Google Shape;406;p57"/>
          <p:cNvGraphicFramePr/>
          <p:nvPr/>
        </p:nvGraphicFramePr>
        <p:xfrm>
          <a:off x="528230" y="1812472"/>
          <a:ext cx="3000000" cy="3000000"/>
        </p:xfrm>
        <a:graphic>
          <a:graphicData uri="http://schemas.openxmlformats.org/drawingml/2006/table">
            <a:tbl>
              <a:tblPr>
                <a:noFill/>
                <a:tableStyleId>{0128CEDC-B445-4672-93E9-74EE7B71E118}</a:tableStyleId>
              </a:tblPr>
              <a:tblGrid>
                <a:gridCol w="5489925"/>
                <a:gridCol w="5489925"/>
              </a:tblGrid>
              <a:tr h="228600">
                <a:tc>
                  <a:txBody>
                    <a:bodyPr/>
                    <a:lstStyle/>
                    <a:p>
                      <a:pPr indent="0" lvl="0" marL="0" marR="0" rtl="0" algn="l">
                        <a:spcBef>
                          <a:spcPts val="0"/>
                        </a:spcBef>
                        <a:spcAft>
                          <a:spcPts val="0"/>
                        </a:spcAft>
                        <a:buNone/>
                      </a:pPr>
                      <a:r>
                        <a:rPr lang="es-AR" sz="1800" u="none" cap="none" strike="noStrike">
                          <a:solidFill>
                            <a:schemeClr val="dk1"/>
                          </a:solidFill>
                        </a:rPr>
                        <a:t>Propiedad</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s-AR" sz="1800" u="none" cap="none" strike="noStrike">
                          <a:solidFill>
                            <a:schemeClr val="dk1"/>
                          </a:solidFill>
                        </a:rPr>
                        <a:t>width</a:t>
                      </a:r>
                      <a:endParaRPr sz="1800">
                        <a:solidFill>
                          <a:schemeClr val="dk1"/>
                        </a:solidFill>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Valores</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s-AR" sz="1800" u="sng">
                          <a:solidFill>
                            <a:schemeClr val="hlink"/>
                          </a:solidFill>
                          <a:hlinkClick r:id="rId3"/>
                        </a:rPr>
                        <a:t>unidad de medida</a:t>
                      </a:r>
                      <a:r>
                        <a:rPr lang="es-AR" sz="1800">
                          <a:solidFill>
                            <a:schemeClr val="dk1"/>
                          </a:solidFill>
                        </a:rPr>
                        <a:t> | </a:t>
                      </a:r>
                      <a:r>
                        <a:rPr lang="es-AR" sz="1800" u="sng">
                          <a:solidFill>
                            <a:schemeClr val="hlink"/>
                          </a:solidFill>
                          <a:hlinkClick r:id="rId4"/>
                        </a:rPr>
                        <a:t>porcentaje</a:t>
                      </a:r>
                      <a:r>
                        <a:rPr lang="es-AR" sz="1800">
                          <a:solidFill>
                            <a:schemeClr val="dk1"/>
                          </a:solidFill>
                        </a:rPr>
                        <a:t> | auto | </a:t>
                      </a:r>
                      <a:r>
                        <a:rPr lang="es-AR" sz="1800" u="sng">
                          <a:solidFill>
                            <a:schemeClr val="hlink"/>
                          </a:solidFill>
                          <a:hlinkClick r:id="rId5"/>
                        </a:rPr>
                        <a:t>inherit</a:t>
                      </a:r>
                      <a:endParaRPr sz="1800">
                        <a:solidFill>
                          <a:schemeClr val="dk1"/>
                        </a:solidFill>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Se aplica a</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s-AR" sz="1800">
                          <a:solidFill>
                            <a:schemeClr val="dk1"/>
                          </a:solidFill>
                        </a:rPr>
                        <a:t>Todos los elementos, salvo los elementos en línea que no sean imágenes, las filas de tabla y los grupos de filas de tabla</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r h="228600">
                <a:tc>
                  <a:txBody>
                    <a:bodyPr/>
                    <a:lstStyle/>
                    <a:p>
                      <a:pPr indent="0" lvl="0" marL="0" marR="0" rtl="0" algn="l">
                        <a:spcBef>
                          <a:spcPts val="0"/>
                        </a:spcBef>
                        <a:spcAft>
                          <a:spcPts val="0"/>
                        </a:spcAft>
                        <a:buNone/>
                      </a:pPr>
                      <a:r>
                        <a:rPr lang="es-AR" sz="1800">
                          <a:solidFill>
                            <a:schemeClr val="dk1"/>
                          </a:solidFill>
                        </a:rPr>
                        <a:t>Valor inicial</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s-AR" sz="1800">
                          <a:solidFill>
                            <a:schemeClr val="dk1"/>
                          </a:solidFill>
                        </a:rPr>
                        <a:t>auto</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Descripción</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s-AR" sz="1800">
                          <a:solidFill>
                            <a:schemeClr val="dk1"/>
                          </a:solidFill>
                        </a:rPr>
                        <a:t>Establece la anchura de un elemento</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bl>
          </a:graphicData>
        </a:graphic>
      </p:graphicFrame>
      <p:sp>
        <p:nvSpPr>
          <p:cNvPr id="407" name="Google Shape;407;p57"/>
          <p:cNvSpPr txBox="1"/>
          <p:nvPr/>
        </p:nvSpPr>
        <p:spPr>
          <a:xfrm>
            <a:off x="528230" y="4492534"/>
            <a:ext cx="11097713"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000">
                <a:solidFill>
                  <a:schemeClr val="lt1"/>
                </a:solidFill>
                <a:latin typeface="Arial"/>
                <a:ea typeface="Arial"/>
                <a:cs typeface="Arial"/>
                <a:sym typeface="Arial"/>
              </a:rPr>
              <a:t>La propiedad width no admite valores negativos y los valores en porcentaje se calculan a partir de la anchura de su elemento padre. El valor inherit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r>
              <a:rPr lang="es-AR" sz="2000">
                <a:solidFill>
                  <a:schemeClr val="lt1"/>
                </a:solidFill>
                <a:latin typeface="Century Gothic"/>
                <a:ea typeface="Century Gothic"/>
                <a:cs typeface="Century Gothic"/>
                <a:sym typeface="Century Gothic"/>
              </a:rPr>
              <a:t> </a:t>
            </a:r>
            <a:endParaRPr sz="2000">
              <a:solidFill>
                <a:schemeClr val="lt1"/>
              </a:solidFill>
              <a:latin typeface="Century Gothic"/>
              <a:ea typeface="Century Gothic"/>
              <a:cs typeface="Century Gothic"/>
              <a:sym typeface="Century Gothic"/>
            </a:endParaRPr>
          </a:p>
        </p:txBody>
      </p:sp>
      <p:sp>
        <p:nvSpPr>
          <p:cNvPr id="408" name="Google Shape;408;p57"/>
          <p:cNvSpPr txBox="1"/>
          <p:nvPr/>
        </p:nvSpPr>
        <p:spPr>
          <a:xfrm>
            <a:off x="528230" y="1326845"/>
            <a:ext cx="1055769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000">
                <a:solidFill>
                  <a:schemeClr val="lt1"/>
                </a:solidFill>
                <a:latin typeface="Arial"/>
                <a:ea typeface="Arial"/>
                <a:cs typeface="Arial"/>
                <a:sym typeface="Arial"/>
              </a:rPr>
              <a:t>La propiedad CSS que controla la anchura de la caja de los elementos se denomina width</a:t>
            </a:r>
            <a:r>
              <a:rPr lang="es-AR" sz="2000">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Definición de estilos a nivel de página</a:t>
            </a:r>
            <a:endParaRPr/>
          </a:p>
        </p:txBody>
      </p:sp>
      <p:sp>
        <p:nvSpPr>
          <p:cNvPr id="166" name="Google Shape;166;p22"/>
          <p:cNvSpPr txBox="1"/>
          <p:nvPr>
            <p:ph idx="1" type="body"/>
          </p:nvPr>
        </p:nvSpPr>
        <p:spPr>
          <a:xfrm>
            <a:off x="269965" y="1853248"/>
            <a:ext cx="11573692" cy="4863738"/>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También podemos hacer la definición de estilos para los distintos elementos HTML de la página en una sección especial de la cabecera que la encerramos entre las marcas HTML (en su interior definimos los estilos para los elementos HTML que necesitemos):</a:t>
            </a:r>
            <a:endParaRPr/>
          </a:p>
          <a:p>
            <a:pPr indent="0" lvl="0" marL="0" rtl="0" algn="l">
              <a:lnSpc>
                <a:spcPct val="90000"/>
              </a:lnSpc>
              <a:spcBef>
                <a:spcPts val="1000"/>
              </a:spcBef>
              <a:spcAft>
                <a:spcPts val="0"/>
              </a:spcAft>
              <a:buSzPts val="1600"/>
              <a:buNone/>
            </a:pPr>
            <a:r>
              <a:rPr lang="es-AR"/>
              <a:t>                                  &lt;style&gt;</a:t>
            </a:r>
            <a:endParaRPr/>
          </a:p>
          <a:p>
            <a:pPr indent="0" lvl="0" marL="0" rtl="0" algn="l">
              <a:lnSpc>
                <a:spcPct val="90000"/>
              </a:lnSpc>
              <a:spcBef>
                <a:spcPts val="1000"/>
              </a:spcBef>
              <a:spcAft>
                <a:spcPts val="0"/>
              </a:spcAft>
              <a:buSzPts val="1600"/>
              <a:buNone/>
            </a:pPr>
            <a:r>
              <a:rPr lang="es-AR"/>
              <a:t>	                            	h1 {</a:t>
            </a:r>
            <a:endParaRPr/>
          </a:p>
          <a:p>
            <a:pPr indent="0" lvl="0" marL="0" rtl="0" algn="l">
              <a:lnSpc>
                <a:spcPct val="90000"/>
              </a:lnSpc>
              <a:spcBef>
                <a:spcPts val="1000"/>
              </a:spcBef>
              <a:spcAft>
                <a:spcPts val="0"/>
              </a:spcAft>
              <a:buSzPts val="1600"/>
              <a:buNone/>
            </a:pPr>
            <a:r>
              <a:rPr lang="es-AR"/>
              <a:t>                                                 color: red;</a:t>
            </a:r>
            <a:endParaRPr/>
          </a:p>
          <a:p>
            <a:pPr indent="0" lvl="0" marL="0" rtl="0" algn="l">
              <a:lnSpc>
                <a:spcPct val="90000"/>
              </a:lnSpc>
              <a:spcBef>
                <a:spcPts val="1000"/>
              </a:spcBef>
              <a:spcAft>
                <a:spcPts val="0"/>
              </a:spcAft>
              <a:buSzPts val="1600"/>
              <a:buNone/>
            </a:pPr>
            <a:r>
              <a:rPr lang="es-AR"/>
              <a:t>                                                 background-color: blue</a:t>
            </a:r>
            <a:endParaRPr/>
          </a:p>
          <a:p>
            <a:pPr indent="0" lvl="0" marL="0" rtl="0" algn="l">
              <a:lnSpc>
                <a:spcPct val="90000"/>
              </a:lnSpc>
              <a:spcBef>
                <a:spcPts val="1000"/>
              </a:spcBef>
              <a:spcAft>
                <a:spcPts val="0"/>
              </a:spcAft>
              <a:buSzPts val="1600"/>
              <a:buNone/>
            </a:pPr>
            <a:r>
              <a:rPr lang="es-AR"/>
              <a:t>                                              } </a:t>
            </a:r>
            <a:endParaRPr/>
          </a:p>
          <a:p>
            <a:pPr indent="0" lvl="0" marL="0" rtl="0" algn="l">
              <a:lnSpc>
                <a:spcPct val="90000"/>
              </a:lnSpc>
              <a:spcBef>
                <a:spcPts val="1000"/>
              </a:spcBef>
              <a:spcAft>
                <a:spcPts val="0"/>
              </a:spcAft>
              <a:buSzPts val="1600"/>
              <a:buNone/>
            </a:pPr>
            <a:r>
              <a:rPr lang="es-AR"/>
              <a:t>                                  &lt;/style&gt;</a:t>
            </a:r>
            <a:endParaRPr/>
          </a:p>
          <a:p>
            <a:pPr indent="-342900" lvl="0" marL="342900" rtl="0" algn="just">
              <a:lnSpc>
                <a:spcPct val="90000"/>
              </a:lnSpc>
              <a:spcBef>
                <a:spcPts val="1000"/>
              </a:spcBef>
              <a:spcAft>
                <a:spcPts val="0"/>
              </a:spcAft>
              <a:buSzPts val="1600"/>
              <a:buChar char="►"/>
            </a:pPr>
            <a:r>
              <a:rPr lang="es-AR"/>
              <a:t>Debe estar encerrada por el elemento style. En este ejemplo indicamos al navegador que en todos los lugares de esta página donde se utilice el elemento h1 debe aplicar como estilo de color de texto el rojo y fondo el azul. Podemos observar que es mucho más eficiente que definir los estilos directamente sobre los elementos HTML dentro del cuerpo de la página.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646111" y="452718"/>
            <a:ext cx="9404723" cy="7316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Altura </a:t>
            </a:r>
            <a:endParaRPr/>
          </a:p>
        </p:txBody>
      </p:sp>
      <p:graphicFrame>
        <p:nvGraphicFramePr>
          <p:cNvPr id="414" name="Google Shape;414;p58"/>
          <p:cNvGraphicFramePr/>
          <p:nvPr/>
        </p:nvGraphicFramePr>
        <p:xfrm>
          <a:off x="528230" y="1812472"/>
          <a:ext cx="3000000" cy="3000000"/>
        </p:xfrm>
        <a:graphic>
          <a:graphicData uri="http://schemas.openxmlformats.org/drawingml/2006/table">
            <a:tbl>
              <a:tblPr>
                <a:noFill/>
                <a:tableStyleId>{0128CEDC-B445-4672-93E9-74EE7B71E118}</a:tableStyleId>
              </a:tblPr>
              <a:tblGrid>
                <a:gridCol w="5489925"/>
                <a:gridCol w="5489925"/>
              </a:tblGrid>
              <a:tr h="228600">
                <a:tc>
                  <a:txBody>
                    <a:bodyPr/>
                    <a:lstStyle/>
                    <a:p>
                      <a:pPr indent="0" lvl="0" marL="0" marR="0" rtl="0" algn="l">
                        <a:spcBef>
                          <a:spcPts val="0"/>
                        </a:spcBef>
                        <a:spcAft>
                          <a:spcPts val="0"/>
                        </a:spcAft>
                        <a:buNone/>
                      </a:pPr>
                      <a:r>
                        <a:rPr lang="es-AR" sz="1800">
                          <a:solidFill>
                            <a:schemeClr val="dk1"/>
                          </a:solidFill>
                        </a:rPr>
                        <a:t>Propiedad</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s-AR" sz="1800">
                          <a:solidFill>
                            <a:schemeClr val="dk1"/>
                          </a:solidFill>
                        </a:rPr>
                        <a:t>height</a:t>
                      </a:r>
                      <a:endParaRPr sz="1800">
                        <a:solidFill>
                          <a:schemeClr val="dk1"/>
                        </a:solidFill>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Valores</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s-AR" sz="1800" u="sng">
                          <a:solidFill>
                            <a:schemeClr val="hlink"/>
                          </a:solidFill>
                          <a:hlinkClick r:id="rId3"/>
                        </a:rPr>
                        <a:t>unidad de medida</a:t>
                      </a:r>
                      <a:r>
                        <a:rPr lang="es-AR" sz="1800">
                          <a:solidFill>
                            <a:schemeClr val="dk1"/>
                          </a:solidFill>
                        </a:rPr>
                        <a:t> | </a:t>
                      </a:r>
                      <a:r>
                        <a:rPr lang="es-AR" sz="1800" u="sng">
                          <a:solidFill>
                            <a:schemeClr val="hlink"/>
                          </a:solidFill>
                          <a:hlinkClick r:id="rId4"/>
                        </a:rPr>
                        <a:t>porcentaje</a:t>
                      </a:r>
                      <a:r>
                        <a:rPr lang="es-AR" sz="1800">
                          <a:solidFill>
                            <a:schemeClr val="dk1"/>
                          </a:solidFill>
                        </a:rPr>
                        <a:t> | auto | </a:t>
                      </a:r>
                      <a:r>
                        <a:rPr lang="es-AR" sz="1800" u="sng">
                          <a:solidFill>
                            <a:schemeClr val="hlink"/>
                          </a:solidFill>
                          <a:hlinkClick r:id="rId5"/>
                        </a:rPr>
                        <a:t>inherit</a:t>
                      </a:r>
                      <a:endParaRPr sz="1800">
                        <a:solidFill>
                          <a:schemeClr val="dk1"/>
                        </a:solidFill>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Se aplica a</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s-AR" sz="1800">
                          <a:solidFill>
                            <a:schemeClr val="dk1"/>
                          </a:solidFill>
                        </a:rPr>
                        <a:t>Todos los elementos, salvo los elementos en línea que no sean imágenes, las columnas de tabla y los grupos de columnas de tabla</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r h="228600">
                <a:tc>
                  <a:txBody>
                    <a:bodyPr/>
                    <a:lstStyle/>
                    <a:p>
                      <a:pPr indent="0" lvl="0" marL="0" marR="0" rtl="0" algn="l">
                        <a:spcBef>
                          <a:spcPts val="0"/>
                        </a:spcBef>
                        <a:spcAft>
                          <a:spcPts val="0"/>
                        </a:spcAft>
                        <a:buNone/>
                      </a:pPr>
                      <a:r>
                        <a:rPr lang="es-AR" sz="1800">
                          <a:solidFill>
                            <a:schemeClr val="dk1"/>
                          </a:solidFill>
                        </a:rPr>
                        <a:t>Valor inicial</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s-AR" sz="1800">
                          <a:solidFill>
                            <a:schemeClr val="dk1"/>
                          </a:solidFill>
                        </a:rPr>
                        <a:t>auto</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s-AR" sz="1800">
                          <a:solidFill>
                            <a:schemeClr val="dk1"/>
                          </a:solidFill>
                        </a:rPr>
                        <a:t>Descripción</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s-AR" sz="1800">
                          <a:solidFill>
                            <a:schemeClr val="dk1"/>
                          </a:solidFill>
                        </a:rPr>
                        <a:t>Establece la altura de un elemento</a:t>
                      </a:r>
                      <a:endParaRPr/>
                    </a:p>
                  </a:txBody>
                  <a:tcPr marT="38100" marB="38100" marR="76200" marL="76200"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bl>
          </a:graphicData>
        </a:graphic>
      </p:graphicFrame>
      <p:sp>
        <p:nvSpPr>
          <p:cNvPr id="415" name="Google Shape;415;p58"/>
          <p:cNvSpPr txBox="1"/>
          <p:nvPr/>
        </p:nvSpPr>
        <p:spPr>
          <a:xfrm>
            <a:off x="528230" y="4492534"/>
            <a:ext cx="11097713"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000">
                <a:solidFill>
                  <a:schemeClr val="lt1"/>
                </a:solidFill>
                <a:latin typeface="Arial"/>
                <a:ea typeface="Arial"/>
                <a:cs typeface="Arial"/>
                <a:sym typeface="Arial"/>
              </a:rPr>
              <a:t>Al igual que sucede con width, la propiedad height no admite valores negativos. Si se indica un porcentaje, se toma como referencia la altura del elemento padre. Si el elemento padre no tiene una altura definida explícitamente, se asigna el valor auto a la altura.</a:t>
            </a:r>
            <a:endParaRPr sz="20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lang="es-AR" sz="2000">
                <a:solidFill>
                  <a:schemeClr val="lt1"/>
                </a:solidFill>
                <a:latin typeface="Arial"/>
                <a:ea typeface="Arial"/>
                <a:cs typeface="Arial"/>
                <a:sym typeface="Arial"/>
              </a:rPr>
              <a:t>El valor inherit indica que la altura del elemento se hereda de su elemento padre. El valor auto, que es el que se utiliza si no se establece de forma explícita un valor a esta propiedad, indica que el navegador debe calcular automáticamente la altura del elemento, teniendo en cuenta sus contenidos y el sitio disponible en la página.</a:t>
            </a:r>
            <a:endParaRPr sz="2000">
              <a:solidFill>
                <a:schemeClr val="lt1"/>
              </a:solidFill>
              <a:latin typeface="Arial"/>
              <a:ea typeface="Arial"/>
              <a:cs typeface="Arial"/>
              <a:sym typeface="Arial"/>
            </a:endParaRPr>
          </a:p>
        </p:txBody>
      </p:sp>
      <p:sp>
        <p:nvSpPr>
          <p:cNvPr id="416" name="Google Shape;416;p58"/>
          <p:cNvSpPr txBox="1"/>
          <p:nvPr/>
        </p:nvSpPr>
        <p:spPr>
          <a:xfrm>
            <a:off x="528230" y="1326845"/>
            <a:ext cx="1037175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000">
                <a:solidFill>
                  <a:schemeClr val="lt1"/>
                </a:solidFill>
                <a:latin typeface="Arial"/>
                <a:ea typeface="Arial"/>
                <a:cs typeface="Arial"/>
                <a:sym typeface="Arial"/>
              </a:rPr>
              <a:t>La propiedad CSS que controla la altura de la caja de los elementos se denomina heigth</a:t>
            </a:r>
            <a:r>
              <a:rPr lang="es-AR" sz="2000">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646111" y="452718"/>
            <a:ext cx="9404723" cy="7760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Margen</a:t>
            </a:r>
            <a:endParaRPr/>
          </a:p>
        </p:txBody>
      </p:sp>
      <p:sp>
        <p:nvSpPr>
          <p:cNvPr id="422" name="Google Shape;422;p59"/>
          <p:cNvSpPr txBox="1"/>
          <p:nvPr>
            <p:ph idx="1" type="body"/>
          </p:nvPr>
        </p:nvSpPr>
        <p:spPr>
          <a:xfrm>
            <a:off x="359380" y="1162050"/>
            <a:ext cx="11537345" cy="557212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CSS define cuatro propiedades para controlar cada uno de los márgenes horizontales y verticales de un elemento.</a:t>
            </a:r>
            <a:endParaRPr/>
          </a:p>
          <a:p>
            <a:pPr indent="-342900" lvl="0" marL="342900" rtl="0" algn="just">
              <a:spcBef>
                <a:spcPts val="1000"/>
              </a:spcBef>
              <a:spcAft>
                <a:spcPts val="0"/>
              </a:spcAft>
              <a:buSzPts val="1600"/>
              <a:buChar char="►"/>
            </a:pPr>
            <a:r>
              <a:rPr b="1" lang="es-AR"/>
              <a:t> margin-top, margin-right, margin-bottom, margin-left</a:t>
            </a:r>
            <a:endParaRPr b="1"/>
          </a:p>
          <a:p>
            <a:pPr indent="-342900" lvl="0" marL="342900" rtl="0" algn="just">
              <a:spcBef>
                <a:spcPts val="1000"/>
              </a:spcBef>
              <a:spcAft>
                <a:spcPts val="0"/>
              </a:spcAft>
              <a:buSzPts val="1600"/>
              <a:buChar char="►"/>
            </a:pPr>
            <a:r>
              <a:rPr lang="es-AR"/>
              <a:t>Cada una de las propiedades establece la separación entre el borde lateral de la caja y el resto de cajas adyacentes: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Los márgenes verticales (margin-top y margin-bottom) sólo se pueden aplicar a los elementos de bloque y las imágenes, mientras que los márgenes laterales (margin-left y margin-right) se pueden aplicar a cualquier elemento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423" name="Google Shape;423;p59"/>
          <p:cNvPicPr preferRelativeResize="0"/>
          <p:nvPr/>
        </p:nvPicPr>
        <p:blipFill rotWithShape="1">
          <a:blip r:embed="rId3">
            <a:alphaModFix/>
          </a:blip>
          <a:srcRect b="0" l="0" r="0" t="0"/>
          <a:stretch/>
        </p:blipFill>
        <p:spPr>
          <a:xfrm>
            <a:off x="5421272" y="2855933"/>
            <a:ext cx="3475078" cy="257331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646111" y="452718"/>
            <a:ext cx="9404723" cy="6902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Margin</a:t>
            </a:r>
            <a:endParaRPr/>
          </a:p>
        </p:txBody>
      </p:sp>
      <p:sp>
        <p:nvSpPr>
          <p:cNvPr id="429" name="Google Shape;429;p60"/>
          <p:cNvSpPr txBox="1"/>
          <p:nvPr>
            <p:ph idx="1" type="body"/>
          </p:nvPr>
        </p:nvSpPr>
        <p:spPr>
          <a:xfrm>
            <a:off x="238125" y="1143000"/>
            <a:ext cx="11791949" cy="5638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Además de las cuatro propiedades que controlan cada uno de los márgenes del elemento, CSS define una propiedad especial que permite establecer los cuatro márgenes de forma simultánea. Estas propiedades especiales se denominan </a:t>
            </a:r>
            <a:r>
              <a:rPr i="1" lang="es-AR"/>
              <a:t>"propiedades shorthand"</a:t>
            </a:r>
            <a:r>
              <a:rPr lang="es-AR"/>
              <a:t> y CSS define varias propiedades de este tipo, como se verá más adelante.</a:t>
            </a:r>
            <a:endParaRPr/>
          </a:p>
          <a:p>
            <a:pPr indent="-342900" lvl="0" marL="342900" rtl="0" algn="just">
              <a:spcBef>
                <a:spcPts val="1000"/>
              </a:spcBef>
              <a:spcAft>
                <a:spcPts val="0"/>
              </a:spcAft>
              <a:buSzPts val="1600"/>
              <a:buChar char="►"/>
            </a:pPr>
            <a:r>
              <a:rPr lang="es-AR"/>
              <a:t>La propiedad que permite definir de forma simultanea los cuatro márgenes se denomina margin.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342900" lvl="0" marL="342900" rtl="0" algn="l">
              <a:spcBef>
                <a:spcPts val="1000"/>
              </a:spcBef>
              <a:spcAft>
                <a:spcPts val="0"/>
              </a:spcAft>
              <a:buSzPts val="1600"/>
              <a:buChar char="►"/>
            </a:pPr>
            <a:r>
              <a:rPr lang="es-AR"/>
              <a:t>Si solo se indica un valor, todos los márgenes tienen ese valor.</a:t>
            </a:r>
            <a:endParaRPr/>
          </a:p>
          <a:p>
            <a:pPr indent="-342900" lvl="0" marL="342900" rtl="0" algn="l">
              <a:spcBef>
                <a:spcPts val="1000"/>
              </a:spcBef>
              <a:spcAft>
                <a:spcPts val="0"/>
              </a:spcAft>
              <a:buSzPts val="1600"/>
              <a:buChar char="►"/>
            </a:pPr>
            <a:r>
              <a:rPr lang="es-AR"/>
              <a:t>Si se indican dos valores, el primero se asigna al margen superior e inferior y el segundo se asigna a los márgenes izquierdo y derecho.</a:t>
            </a:r>
            <a:endParaRPr/>
          </a:p>
          <a:p>
            <a:pPr indent="-342900" lvl="0" marL="342900" rtl="0" algn="l">
              <a:spcBef>
                <a:spcPts val="1000"/>
              </a:spcBef>
              <a:spcAft>
                <a:spcPts val="0"/>
              </a:spcAft>
              <a:buSzPts val="1600"/>
              <a:buChar char="►"/>
            </a:pPr>
            <a:r>
              <a:rPr lang="es-AR"/>
              <a:t>Si se indican tres valores, el primero se asigna al margen superior, el tercero se asigna al margen inferior y el segundo valor se asigna los márgenes izquierdo y derecho.</a:t>
            </a:r>
            <a:endParaRPr/>
          </a:p>
          <a:p>
            <a:pPr indent="-342900" lvl="0" marL="342900" rtl="0" algn="l">
              <a:spcBef>
                <a:spcPts val="1000"/>
              </a:spcBef>
              <a:spcAft>
                <a:spcPts val="0"/>
              </a:spcAft>
              <a:buSzPts val="1600"/>
              <a:buChar char="►"/>
            </a:pPr>
            <a:r>
              <a:rPr lang="es-AR"/>
              <a:t>Si se indican los cuatro valores, el orden de asignación es: margen superior, margen derecho, margen inferior y margen izquierdo.</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p:txBody>
      </p:sp>
      <p:pic>
        <p:nvPicPr>
          <p:cNvPr id="430" name="Google Shape;430;p60"/>
          <p:cNvPicPr preferRelativeResize="0"/>
          <p:nvPr/>
        </p:nvPicPr>
        <p:blipFill rotWithShape="1">
          <a:blip r:embed="rId3">
            <a:alphaModFix/>
          </a:blip>
          <a:srcRect b="0" l="0" r="0" t="0"/>
          <a:stretch/>
        </p:blipFill>
        <p:spPr>
          <a:xfrm>
            <a:off x="3879810" y="2974954"/>
            <a:ext cx="4432379" cy="1137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646111" y="452718"/>
            <a:ext cx="9404723" cy="7760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Margin II</a:t>
            </a:r>
            <a:endParaRPr/>
          </a:p>
        </p:txBody>
      </p:sp>
      <p:sp>
        <p:nvSpPr>
          <p:cNvPr id="436" name="Google Shape;436;p61"/>
          <p:cNvSpPr txBox="1"/>
          <p:nvPr>
            <p:ph idx="1" type="body"/>
          </p:nvPr>
        </p:nvSpPr>
        <p:spPr>
          <a:xfrm>
            <a:off x="180976" y="1228726"/>
            <a:ext cx="11801474" cy="540067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Cuando se juntan dos o más márgenes verticales, se fusionan de forma automática y la altura del nuevo margen será igual a la altura del margen más alto de los que se han fusionado.</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Si un elemento está contenido dentro de otro elemento, sus márgenes verticales se fusionan y resultan en un nuevo margen de la misma altura que el mayor margen de los que se han fusionado</a:t>
            </a:r>
            <a:endParaRPr/>
          </a:p>
          <a:p>
            <a:pPr indent="-241300" lvl="0" marL="342900" rtl="0" algn="l">
              <a:spcBef>
                <a:spcPts val="1000"/>
              </a:spcBef>
              <a:spcAft>
                <a:spcPts val="0"/>
              </a:spcAft>
              <a:buSzPts val="1600"/>
              <a:buNone/>
            </a:pPr>
            <a:r>
              <a:t/>
            </a:r>
            <a:endParaRPr/>
          </a:p>
        </p:txBody>
      </p:sp>
      <p:pic>
        <p:nvPicPr>
          <p:cNvPr id="437" name="Google Shape;437;p61"/>
          <p:cNvPicPr preferRelativeResize="0"/>
          <p:nvPr/>
        </p:nvPicPr>
        <p:blipFill rotWithShape="1">
          <a:blip r:embed="rId3">
            <a:alphaModFix/>
          </a:blip>
          <a:srcRect b="0" l="0" r="0" t="0"/>
          <a:stretch/>
        </p:blipFill>
        <p:spPr>
          <a:xfrm>
            <a:off x="414337" y="2224087"/>
            <a:ext cx="4052888" cy="2583041"/>
          </a:xfrm>
          <a:prstGeom prst="rect">
            <a:avLst/>
          </a:prstGeom>
          <a:noFill/>
          <a:ln>
            <a:noFill/>
          </a:ln>
        </p:spPr>
      </p:pic>
      <p:pic>
        <p:nvPicPr>
          <p:cNvPr id="438" name="Google Shape;438;p61"/>
          <p:cNvPicPr preferRelativeResize="0"/>
          <p:nvPr/>
        </p:nvPicPr>
        <p:blipFill rotWithShape="1">
          <a:blip r:embed="rId4">
            <a:alphaModFix/>
          </a:blip>
          <a:srcRect b="0" l="0" r="0" t="0"/>
          <a:stretch/>
        </p:blipFill>
        <p:spPr>
          <a:xfrm>
            <a:off x="7372350" y="3305175"/>
            <a:ext cx="4476750" cy="1771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646111" y="452718"/>
            <a:ext cx="9404723" cy="699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Relleno</a:t>
            </a:r>
            <a:endParaRPr/>
          </a:p>
        </p:txBody>
      </p:sp>
      <p:sp>
        <p:nvSpPr>
          <p:cNvPr id="444" name="Google Shape;444;p62"/>
          <p:cNvSpPr txBox="1"/>
          <p:nvPr>
            <p:ph idx="1" type="body"/>
          </p:nvPr>
        </p:nvSpPr>
        <p:spPr>
          <a:xfrm>
            <a:off x="293687" y="1233768"/>
            <a:ext cx="11660188" cy="539563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s-AR"/>
              <a:t>CSS define cuatro propiedades para controlar cada uno de los espacios de relleno horizontales y verticales de un elemento.</a:t>
            </a:r>
            <a:endParaRPr/>
          </a:p>
          <a:p>
            <a:pPr indent="-342900" lvl="0" marL="342900" rtl="0" algn="l">
              <a:lnSpc>
                <a:spcPct val="90000"/>
              </a:lnSpc>
              <a:spcBef>
                <a:spcPts val="1000"/>
              </a:spcBef>
              <a:spcAft>
                <a:spcPts val="0"/>
              </a:spcAft>
              <a:buSzPts val="1600"/>
              <a:buChar char="►"/>
            </a:pPr>
            <a:r>
              <a:rPr b="1" lang="es-AR"/>
              <a:t>padding-top, padding-right, padding-bottom, padding-left</a:t>
            </a:r>
            <a:endParaRPr b="1"/>
          </a:p>
          <a:p>
            <a:pPr indent="-342900" lvl="0" marL="342900" rtl="0" algn="l">
              <a:lnSpc>
                <a:spcPct val="90000"/>
              </a:lnSpc>
              <a:spcBef>
                <a:spcPts val="1000"/>
              </a:spcBef>
              <a:spcAft>
                <a:spcPts val="0"/>
              </a:spcAft>
              <a:buSzPts val="1600"/>
              <a:buChar char="►"/>
            </a:pPr>
            <a:r>
              <a:rPr lang="es-AR"/>
              <a:t>Cada una de estas propiedades establece la separación entre el contenido y los bordes laterales de la caja del elemento:</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s-AR"/>
              <a:t>Como sucede con los márgenes, CSS también define una propiedad de tipo "shorthand" llamada padding para establecer los cuatro rellenos de un elemento de forma simultánea. </a:t>
            </a:r>
            <a:endParaRPr/>
          </a:p>
          <a:p>
            <a:pPr indent="-241300" lvl="0" marL="342900" rtl="0" algn="l">
              <a:lnSpc>
                <a:spcPct val="90000"/>
              </a:lnSpc>
              <a:spcBef>
                <a:spcPts val="1000"/>
              </a:spcBef>
              <a:spcAft>
                <a:spcPts val="0"/>
              </a:spcAft>
              <a:buSzPts val="1600"/>
              <a:buNone/>
            </a:pPr>
            <a:r>
              <a:t/>
            </a:r>
            <a:endParaRPr/>
          </a:p>
        </p:txBody>
      </p:sp>
      <p:pic>
        <p:nvPicPr>
          <p:cNvPr id="445" name="Google Shape;445;p62"/>
          <p:cNvPicPr preferRelativeResize="0"/>
          <p:nvPr/>
        </p:nvPicPr>
        <p:blipFill rotWithShape="1">
          <a:blip r:embed="rId3">
            <a:alphaModFix/>
          </a:blip>
          <a:srcRect b="0" l="0" r="0" t="0"/>
          <a:stretch/>
        </p:blipFill>
        <p:spPr>
          <a:xfrm>
            <a:off x="6096000" y="2686050"/>
            <a:ext cx="3571875" cy="264499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646111" y="452718"/>
            <a:ext cx="9404723" cy="6807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Bordes</a:t>
            </a:r>
            <a:endParaRPr/>
          </a:p>
        </p:txBody>
      </p:sp>
      <p:sp>
        <p:nvSpPr>
          <p:cNvPr id="451" name="Google Shape;451;p63"/>
          <p:cNvSpPr txBox="1"/>
          <p:nvPr>
            <p:ph idx="1" type="body"/>
          </p:nvPr>
        </p:nvSpPr>
        <p:spPr>
          <a:xfrm>
            <a:off x="236537" y="1252818"/>
            <a:ext cx="11688763" cy="549088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80"/>
              <a:buChar char="►"/>
            </a:pPr>
            <a:r>
              <a:rPr lang="es-AR" sz="1850"/>
              <a:t>Para cada borde se puede establecer su ancho o grosor, su color y su estilo, por lo que en total CSS define 20 propiedades relacionadas con los bordes.</a:t>
            </a:r>
            <a:endParaRPr/>
          </a:p>
          <a:p>
            <a:pPr indent="-342900" lvl="0" marL="342900" rtl="0" algn="l">
              <a:lnSpc>
                <a:spcPct val="90000"/>
              </a:lnSpc>
              <a:spcBef>
                <a:spcPts val="1000"/>
              </a:spcBef>
              <a:spcAft>
                <a:spcPts val="0"/>
              </a:spcAft>
              <a:buSzPts val="2368"/>
              <a:buChar char="►"/>
            </a:pPr>
            <a:r>
              <a:rPr lang="es-AR" sz="2960"/>
              <a:t>Ancho</a:t>
            </a:r>
            <a:endParaRPr/>
          </a:p>
          <a:p>
            <a:pPr indent="-342900" lvl="0" marL="342900" rtl="0" algn="l">
              <a:lnSpc>
                <a:spcPct val="90000"/>
              </a:lnSpc>
              <a:spcBef>
                <a:spcPts val="1000"/>
              </a:spcBef>
              <a:spcAft>
                <a:spcPts val="0"/>
              </a:spcAft>
              <a:buSzPts val="1480"/>
              <a:buChar char="►"/>
            </a:pPr>
            <a:r>
              <a:rPr lang="es-AR" sz="1850"/>
              <a:t>El ancho de los bordes se controla con las cuatro propiedades siguientes:</a:t>
            </a:r>
            <a:endParaRPr/>
          </a:p>
          <a:p>
            <a:pPr indent="-342900" lvl="0" marL="342900" rtl="0" algn="l">
              <a:lnSpc>
                <a:spcPct val="90000"/>
              </a:lnSpc>
              <a:spcBef>
                <a:spcPts val="1000"/>
              </a:spcBef>
              <a:spcAft>
                <a:spcPts val="0"/>
              </a:spcAft>
              <a:buSzPts val="1480"/>
              <a:buChar char="►"/>
            </a:pPr>
            <a:r>
              <a:rPr b="1" lang="es-AR" sz="1850"/>
              <a:t>border-top-width, border-right-width, border-bottom-width, border-left-width</a:t>
            </a:r>
            <a:endParaRPr b="1" sz="1850"/>
          </a:p>
          <a:p>
            <a:pPr indent="-248920" lvl="0" marL="342900" rtl="0" algn="l">
              <a:lnSpc>
                <a:spcPct val="90000"/>
              </a:lnSpc>
              <a:spcBef>
                <a:spcPts val="1000"/>
              </a:spcBef>
              <a:spcAft>
                <a:spcPts val="0"/>
              </a:spcAft>
              <a:buSzPts val="1480"/>
              <a:buNone/>
            </a:pPr>
            <a:r>
              <a:t/>
            </a:r>
            <a:endParaRPr b="1" sz="1850"/>
          </a:p>
          <a:p>
            <a:pPr indent="-342900" lvl="0" marL="342900" rtl="0" algn="l">
              <a:lnSpc>
                <a:spcPct val="90000"/>
              </a:lnSpc>
              <a:spcBef>
                <a:spcPts val="1000"/>
              </a:spcBef>
              <a:spcAft>
                <a:spcPts val="0"/>
              </a:spcAft>
              <a:buSzPts val="1480"/>
              <a:buChar char="►"/>
            </a:pPr>
            <a:r>
              <a:rPr lang="es-AR" sz="1850"/>
              <a:t>El siguiente ejemplo muestra un elemento</a:t>
            </a:r>
            <a:endParaRPr/>
          </a:p>
          <a:p>
            <a:pPr indent="0" lvl="0" marL="0" rtl="0" algn="l">
              <a:lnSpc>
                <a:spcPct val="90000"/>
              </a:lnSpc>
              <a:spcBef>
                <a:spcPts val="1000"/>
              </a:spcBef>
              <a:spcAft>
                <a:spcPts val="0"/>
              </a:spcAft>
              <a:buSzPts val="1480"/>
              <a:buNone/>
            </a:pPr>
            <a:r>
              <a:rPr lang="es-AR" sz="1850"/>
              <a:t>     con cuatro anchos diferentes de borde:</a:t>
            </a:r>
            <a:endParaRPr b="1" sz="1850"/>
          </a:p>
          <a:p>
            <a:pPr indent="-248920" lvl="0" marL="342900" rtl="0" algn="l">
              <a:lnSpc>
                <a:spcPct val="90000"/>
              </a:lnSpc>
              <a:spcBef>
                <a:spcPts val="1000"/>
              </a:spcBef>
              <a:spcAft>
                <a:spcPts val="0"/>
              </a:spcAft>
              <a:buSzPts val="1480"/>
              <a:buNone/>
            </a:pPr>
            <a:r>
              <a:t/>
            </a:r>
            <a:endParaRPr b="1" sz="1850"/>
          </a:p>
          <a:p>
            <a:pPr indent="-248920" lvl="0" marL="342900" rtl="0" algn="l">
              <a:lnSpc>
                <a:spcPct val="90000"/>
              </a:lnSpc>
              <a:spcBef>
                <a:spcPts val="1000"/>
              </a:spcBef>
              <a:spcAft>
                <a:spcPts val="0"/>
              </a:spcAft>
              <a:buSzPts val="1480"/>
              <a:buNone/>
            </a:pPr>
            <a:r>
              <a:t/>
            </a:r>
            <a:endParaRPr b="1" sz="1850"/>
          </a:p>
          <a:p>
            <a:pPr indent="-248920" lvl="0" marL="342900" rtl="0" algn="l">
              <a:lnSpc>
                <a:spcPct val="90000"/>
              </a:lnSpc>
              <a:spcBef>
                <a:spcPts val="1000"/>
              </a:spcBef>
              <a:spcAft>
                <a:spcPts val="0"/>
              </a:spcAft>
              <a:buSzPts val="1480"/>
              <a:buNone/>
            </a:pPr>
            <a:r>
              <a:t/>
            </a:r>
            <a:endParaRPr b="1" sz="1850"/>
          </a:p>
          <a:p>
            <a:pPr indent="-248920" lvl="0" marL="342900" rtl="0" algn="l">
              <a:lnSpc>
                <a:spcPct val="90000"/>
              </a:lnSpc>
              <a:spcBef>
                <a:spcPts val="1000"/>
              </a:spcBef>
              <a:spcAft>
                <a:spcPts val="0"/>
              </a:spcAft>
              <a:buSzPts val="1480"/>
              <a:buNone/>
            </a:pPr>
            <a:r>
              <a:t/>
            </a:r>
            <a:endParaRPr b="1" sz="1850"/>
          </a:p>
          <a:p>
            <a:pPr indent="-342900" lvl="0" marL="342900" rtl="0" algn="l">
              <a:lnSpc>
                <a:spcPct val="90000"/>
              </a:lnSpc>
              <a:spcBef>
                <a:spcPts val="1000"/>
              </a:spcBef>
              <a:spcAft>
                <a:spcPts val="0"/>
              </a:spcAft>
              <a:buSzPts val="1480"/>
              <a:buChar char="►"/>
            </a:pPr>
            <a:r>
              <a:rPr b="1" lang="es-AR" sz="1850"/>
              <a:t>Si se quiere establecer de forma simultánea la anchura de todos los bordes de una caja, es necesario utilizar una propiedad "shorthand" llamada border-width</a:t>
            </a:r>
            <a:endParaRPr b="1" sz="1850"/>
          </a:p>
          <a:p>
            <a:pPr indent="-248920" lvl="0" marL="342900" rtl="0" algn="l">
              <a:lnSpc>
                <a:spcPct val="90000"/>
              </a:lnSpc>
              <a:spcBef>
                <a:spcPts val="1000"/>
              </a:spcBef>
              <a:spcAft>
                <a:spcPts val="0"/>
              </a:spcAft>
              <a:buSzPts val="1480"/>
              <a:buNone/>
            </a:pPr>
            <a:r>
              <a:t/>
            </a:r>
            <a:endParaRPr b="1" sz="1850"/>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p:txBody>
      </p:sp>
      <p:pic>
        <p:nvPicPr>
          <p:cNvPr id="452" name="Google Shape;452;p63"/>
          <p:cNvPicPr preferRelativeResize="0"/>
          <p:nvPr/>
        </p:nvPicPr>
        <p:blipFill rotWithShape="1">
          <a:blip r:embed="rId3">
            <a:alphaModFix/>
          </a:blip>
          <a:srcRect b="0" l="0" r="0" t="0"/>
          <a:stretch/>
        </p:blipFill>
        <p:spPr>
          <a:xfrm>
            <a:off x="6453187" y="3429000"/>
            <a:ext cx="3952875" cy="2371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646111" y="452718"/>
            <a:ext cx="9404723" cy="7664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Color</a:t>
            </a:r>
            <a:endParaRPr/>
          </a:p>
        </p:txBody>
      </p:sp>
      <p:sp>
        <p:nvSpPr>
          <p:cNvPr id="458" name="Google Shape;458;p64"/>
          <p:cNvSpPr txBox="1"/>
          <p:nvPr>
            <p:ph idx="1" type="body"/>
          </p:nvPr>
        </p:nvSpPr>
        <p:spPr>
          <a:xfrm>
            <a:off x="400050" y="1438276"/>
            <a:ext cx="11563350" cy="4967006"/>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s-AR"/>
              <a:t>El color de los bordes se controla con las cuatro propiedades siguientes:</a:t>
            </a:r>
            <a:endParaRPr/>
          </a:p>
          <a:p>
            <a:pPr indent="-342900" lvl="0" marL="342900" rtl="0" algn="l">
              <a:lnSpc>
                <a:spcPct val="90000"/>
              </a:lnSpc>
              <a:spcBef>
                <a:spcPts val="1000"/>
              </a:spcBef>
              <a:spcAft>
                <a:spcPts val="0"/>
              </a:spcAft>
              <a:buSzPts val="1600"/>
              <a:buChar char="►"/>
            </a:pPr>
            <a:r>
              <a:rPr b="1" lang="es-AR"/>
              <a:t>border-top-color, border-right-color, border-bottom-color, border-left-color</a:t>
            </a:r>
            <a:endParaRPr/>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342900" lvl="0" marL="342900" rtl="0" algn="l">
              <a:lnSpc>
                <a:spcPct val="90000"/>
              </a:lnSpc>
              <a:spcBef>
                <a:spcPts val="1000"/>
              </a:spcBef>
              <a:spcAft>
                <a:spcPts val="0"/>
              </a:spcAft>
              <a:buSzPts val="1600"/>
              <a:buChar char="►"/>
            </a:pPr>
            <a:r>
              <a:rPr b="1" lang="es-AR"/>
              <a:t>CSS incluye una propiedad "shorthand" llamada border-color para establecer de forma simultánea el color de todos los bordes de una caja </a:t>
            </a:r>
            <a:endParaRPr/>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b="1"/>
          </a:p>
          <a:p>
            <a:pPr indent="0" lvl="0" marL="0" rtl="0" algn="l">
              <a:lnSpc>
                <a:spcPct val="90000"/>
              </a:lnSpc>
              <a:spcBef>
                <a:spcPts val="1000"/>
              </a:spcBef>
              <a:spcAft>
                <a:spcPts val="0"/>
              </a:spcAft>
              <a:buSzPts val="1600"/>
              <a:buNone/>
            </a:pPr>
            <a:r>
              <a:t/>
            </a:r>
            <a:endParaRPr b="1"/>
          </a:p>
          <a:p>
            <a:pPr indent="-241300" lvl="0" marL="342900" rtl="0" algn="l">
              <a:lnSpc>
                <a:spcPct val="90000"/>
              </a:lnSpc>
              <a:spcBef>
                <a:spcPts val="1000"/>
              </a:spcBef>
              <a:spcAft>
                <a:spcPts val="0"/>
              </a:spcAft>
              <a:buSzPts val="1600"/>
              <a:buNone/>
            </a:pPr>
            <a:r>
              <a:t/>
            </a:r>
            <a:endParaRPr/>
          </a:p>
        </p:txBody>
      </p:sp>
      <p:pic>
        <p:nvPicPr>
          <p:cNvPr id="459" name="Google Shape;459;p64"/>
          <p:cNvPicPr preferRelativeResize="0"/>
          <p:nvPr/>
        </p:nvPicPr>
        <p:blipFill rotWithShape="1">
          <a:blip r:embed="rId3">
            <a:alphaModFix/>
          </a:blip>
          <a:srcRect b="0" l="0" r="0" t="0"/>
          <a:stretch/>
        </p:blipFill>
        <p:spPr>
          <a:xfrm>
            <a:off x="3057525" y="2395537"/>
            <a:ext cx="4910137" cy="294608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5"/>
          <p:cNvSpPr txBox="1"/>
          <p:nvPr>
            <p:ph type="title"/>
          </p:nvPr>
        </p:nvSpPr>
        <p:spPr>
          <a:xfrm>
            <a:off x="646111" y="452718"/>
            <a:ext cx="9404723" cy="7283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Estilo</a:t>
            </a:r>
            <a:endParaRPr/>
          </a:p>
        </p:txBody>
      </p:sp>
      <p:sp>
        <p:nvSpPr>
          <p:cNvPr id="465" name="Google Shape;465;p65"/>
          <p:cNvSpPr txBox="1"/>
          <p:nvPr>
            <p:ph idx="1" type="body"/>
          </p:nvPr>
        </p:nvSpPr>
        <p:spPr>
          <a:xfrm>
            <a:off x="245806" y="1415884"/>
            <a:ext cx="11621729" cy="48275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CSS permite establecer el estilo de cada uno de los bordes mediante las siguientes propiedades:</a:t>
            </a:r>
            <a:endParaRPr/>
          </a:p>
          <a:p>
            <a:pPr indent="-342900" lvl="0" marL="342900" rtl="0" algn="l">
              <a:spcBef>
                <a:spcPts val="1000"/>
              </a:spcBef>
              <a:spcAft>
                <a:spcPts val="0"/>
              </a:spcAft>
              <a:buSzPts val="1600"/>
              <a:buChar char="►"/>
            </a:pPr>
            <a:r>
              <a:rPr b="1" lang="es-AR"/>
              <a:t>border-top-style, border-right-style, border-bottom-style, border-left-style</a:t>
            </a:r>
            <a:endParaRPr/>
          </a:p>
          <a:p>
            <a:pPr indent="-342900" lvl="0" marL="342900" rtl="0" algn="l">
              <a:spcBef>
                <a:spcPts val="1000"/>
              </a:spcBef>
              <a:spcAft>
                <a:spcPts val="0"/>
              </a:spcAft>
              <a:buSzPts val="1600"/>
              <a:buChar char="►"/>
            </a:pPr>
            <a:r>
              <a:rPr lang="es-AR"/>
              <a:t>El estilo de los bordes sólo se puede indicar mediante alguna de las palabras reservadas definidas por CSS. Como el valor por defecto de esta propiedad es none, los elementos no muestran ningún borde visible a menos que se establezca explícitamente un estilo de borde</a:t>
            </a:r>
            <a:endParaRPr/>
          </a:p>
          <a:p>
            <a:pPr indent="-241300" lvl="0" marL="342900" rtl="0" algn="l">
              <a:spcBef>
                <a:spcPts val="1000"/>
              </a:spcBef>
              <a:spcAft>
                <a:spcPts val="0"/>
              </a:spcAft>
              <a:buSzPts val="1600"/>
              <a:buNone/>
            </a:pPr>
            <a:r>
              <a:t/>
            </a:r>
            <a:endParaRPr/>
          </a:p>
        </p:txBody>
      </p:sp>
      <p:pic>
        <p:nvPicPr>
          <p:cNvPr id="466" name="Google Shape;466;p65"/>
          <p:cNvPicPr preferRelativeResize="0"/>
          <p:nvPr/>
        </p:nvPicPr>
        <p:blipFill rotWithShape="1">
          <a:blip r:embed="rId3">
            <a:alphaModFix/>
          </a:blip>
          <a:srcRect b="0" l="0" r="0" t="0"/>
          <a:stretch/>
        </p:blipFill>
        <p:spPr>
          <a:xfrm>
            <a:off x="3048001" y="3871758"/>
            <a:ext cx="4778630" cy="286717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646111" y="452718"/>
            <a:ext cx="9404723" cy="6807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Estilo II</a:t>
            </a:r>
            <a:endParaRPr/>
          </a:p>
        </p:txBody>
      </p:sp>
      <p:sp>
        <p:nvSpPr>
          <p:cNvPr id="472" name="Google Shape;472;p66"/>
          <p:cNvSpPr txBox="1"/>
          <p:nvPr>
            <p:ph idx="1" type="body"/>
          </p:nvPr>
        </p:nvSpPr>
        <p:spPr>
          <a:xfrm>
            <a:off x="369887" y="1372161"/>
            <a:ext cx="11479213" cy="503312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El aspecto con el que los navegadores </a:t>
            </a:r>
            <a:endParaRPr/>
          </a:p>
          <a:p>
            <a:pPr indent="0" lvl="0" marL="0" rtl="0" algn="l">
              <a:spcBef>
                <a:spcPts val="1000"/>
              </a:spcBef>
              <a:spcAft>
                <a:spcPts val="0"/>
              </a:spcAft>
              <a:buSzPts val="1600"/>
              <a:buNone/>
            </a:pPr>
            <a:r>
              <a:rPr lang="es-AR"/>
              <a:t>    muestran los diferentes tipos de borde</a:t>
            </a:r>
            <a:endParaRPr/>
          </a:p>
          <a:p>
            <a:pPr indent="0" lvl="0" marL="0" rtl="0" algn="l">
              <a:spcBef>
                <a:spcPts val="1000"/>
              </a:spcBef>
              <a:spcAft>
                <a:spcPts val="0"/>
              </a:spcAft>
              <a:buSzPts val="1600"/>
              <a:buNone/>
            </a:pPr>
            <a:r>
              <a:rPr lang="es-AR"/>
              <a:t>     se muestra a continuación</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s-AR"/>
              <a:t>Para establecer de forma simultánea los estilos de todos los bordes de una caja, es necesario utilizar la propiedad "shorthand" llamada border-style: </a:t>
            </a:r>
            <a:endParaRPr/>
          </a:p>
          <a:p>
            <a:pPr indent="0" lvl="0" marL="0" rtl="0" algn="l">
              <a:spcBef>
                <a:spcPts val="1000"/>
              </a:spcBef>
              <a:spcAft>
                <a:spcPts val="0"/>
              </a:spcAft>
              <a:buSzPts val="1600"/>
              <a:buNone/>
            </a:pPr>
            <a:r>
              <a:t/>
            </a:r>
            <a:endParaRPr/>
          </a:p>
        </p:txBody>
      </p:sp>
      <p:pic>
        <p:nvPicPr>
          <p:cNvPr id="473" name="Google Shape;473;p66"/>
          <p:cNvPicPr preferRelativeResize="0"/>
          <p:nvPr/>
        </p:nvPicPr>
        <p:blipFill rotWithShape="1">
          <a:blip r:embed="rId3">
            <a:alphaModFix/>
          </a:blip>
          <a:srcRect b="0" l="0" r="0" t="0"/>
          <a:stretch/>
        </p:blipFill>
        <p:spPr>
          <a:xfrm>
            <a:off x="6459910" y="309563"/>
            <a:ext cx="3221006" cy="510063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646111" y="452718"/>
            <a:ext cx="9404723" cy="7569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Propiedades Shorthand</a:t>
            </a:r>
            <a:endParaRPr/>
          </a:p>
        </p:txBody>
      </p:sp>
      <p:sp>
        <p:nvSpPr>
          <p:cNvPr id="479" name="Google Shape;479;p67"/>
          <p:cNvSpPr txBox="1"/>
          <p:nvPr>
            <p:ph idx="1" type="body"/>
          </p:nvPr>
        </p:nvSpPr>
        <p:spPr>
          <a:xfrm>
            <a:off x="285750" y="1662393"/>
            <a:ext cx="11334750" cy="507178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Como sucede con los márgenes y los rellenos, CSS define una serie de propiedades de tipo </a:t>
            </a:r>
            <a:r>
              <a:rPr i="1" lang="es-AR"/>
              <a:t>"shorthand"</a:t>
            </a:r>
            <a:r>
              <a:rPr lang="es-AR"/>
              <a:t> que permiten establecer todos los atributos de los bordes de forma simultánea. CSS incluye una propiedad </a:t>
            </a:r>
            <a:r>
              <a:rPr i="1" lang="es-AR"/>
              <a:t>"shorthand"</a:t>
            </a:r>
            <a:r>
              <a:rPr lang="es-AR"/>
              <a:t> para cada uno de los cuatro bordes y una propiedad </a:t>
            </a:r>
            <a:r>
              <a:rPr i="1" lang="es-AR"/>
              <a:t>"shorthand"</a:t>
            </a:r>
            <a:r>
              <a:rPr lang="es-AR"/>
              <a:t> global.</a:t>
            </a:r>
            <a:endParaRPr/>
          </a:p>
          <a:p>
            <a:pPr indent="-342900" lvl="0" marL="342900" rtl="0" algn="l">
              <a:spcBef>
                <a:spcPts val="1000"/>
              </a:spcBef>
              <a:spcAft>
                <a:spcPts val="0"/>
              </a:spcAft>
              <a:buSzPts val="1600"/>
              <a:buChar char="►"/>
            </a:pPr>
            <a:r>
              <a:rPr lang="es-AR"/>
              <a:t>El significado de cada uno de los valores especiales es el siguiente:</a:t>
            </a:r>
            <a:endParaRPr/>
          </a:p>
          <a:p>
            <a:pPr indent="-342900" lvl="0" marL="342900" rtl="0" algn="l">
              <a:spcBef>
                <a:spcPts val="1000"/>
              </a:spcBef>
              <a:spcAft>
                <a:spcPts val="0"/>
              </a:spcAft>
              <a:buSzPts val="1600"/>
              <a:buChar char="►"/>
            </a:pPr>
            <a:r>
              <a:rPr lang="es-AR"/>
              <a:t>&lt;medida_borde&gt;: una medida CSS o alguna de las siguientes palabras clave: thin, medium, thick.</a:t>
            </a:r>
            <a:endParaRPr/>
          </a:p>
          <a:p>
            <a:pPr indent="-342900" lvl="0" marL="342900" rtl="0" algn="l">
              <a:spcBef>
                <a:spcPts val="1000"/>
              </a:spcBef>
              <a:spcAft>
                <a:spcPts val="0"/>
              </a:spcAft>
              <a:buSzPts val="1600"/>
              <a:buChar char="►"/>
            </a:pPr>
            <a:r>
              <a:rPr lang="es-AR"/>
              <a:t>&lt;color_borde&gt;: un color de CSS o la palabra clave transparent</a:t>
            </a:r>
            <a:endParaRPr/>
          </a:p>
          <a:p>
            <a:pPr indent="-342900" lvl="0" marL="342900" rtl="0" algn="l">
              <a:spcBef>
                <a:spcPts val="1000"/>
              </a:spcBef>
              <a:spcAft>
                <a:spcPts val="0"/>
              </a:spcAft>
              <a:buSzPts val="1600"/>
              <a:buChar char="►"/>
            </a:pPr>
            <a:r>
              <a:rPr lang="es-AR"/>
              <a:t>&lt;estilo_borde&gt;: una de las siguientes palabras clave: none, hidden, dotted, dashed, solid, double, groove, ridge, inset, outset.</a:t>
            </a:r>
            <a:endParaRPr/>
          </a:p>
          <a:p>
            <a:pPr indent="-241300" lvl="0" marL="342900" rtl="0" algn="l">
              <a:spcBef>
                <a:spcPts val="1000"/>
              </a:spcBef>
              <a:spcAft>
                <a:spcPts val="0"/>
              </a:spcAft>
              <a:buSzPts val="1600"/>
              <a:buNone/>
            </a:pPr>
            <a:r>
              <a:t/>
            </a:r>
            <a:endParaRPr/>
          </a:p>
        </p:txBody>
      </p:sp>
      <p:pic>
        <p:nvPicPr>
          <p:cNvPr id="480" name="Google Shape;480;p67"/>
          <p:cNvPicPr preferRelativeResize="0"/>
          <p:nvPr/>
        </p:nvPicPr>
        <p:blipFill rotWithShape="1">
          <a:blip r:embed="rId3">
            <a:alphaModFix/>
          </a:blip>
          <a:srcRect b="0" l="0" r="0" t="0"/>
          <a:stretch/>
        </p:blipFill>
        <p:spPr>
          <a:xfrm>
            <a:off x="3883194" y="5387954"/>
            <a:ext cx="3657493" cy="1241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Definición de estilos en un archivo externo</a:t>
            </a:r>
            <a:endParaRPr/>
          </a:p>
        </p:txBody>
      </p:sp>
      <p:sp>
        <p:nvSpPr>
          <p:cNvPr id="172" name="Google Shape;172;p23"/>
          <p:cNvSpPr txBox="1"/>
          <p:nvPr>
            <p:ph idx="1" type="body"/>
          </p:nvPr>
        </p:nvSpPr>
        <p:spPr>
          <a:xfrm>
            <a:off x="139338" y="1853248"/>
            <a:ext cx="11782696" cy="467818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 La metodología más empleada es la definición de una hoja de estilo en un archivo separado que deberá tener la extensión css.</a:t>
            </a:r>
            <a:endParaRPr/>
          </a:p>
          <a:p>
            <a:pPr indent="-342900" lvl="0" marL="342900" rtl="0" algn="just">
              <a:spcBef>
                <a:spcPts val="1000"/>
              </a:spcBef>
              <a:spcAft>
                <a:spcPts val="0"/>
              </a:spcAft>
              <a:buSzPts val="1600"/>
              <a:buChar char="►"/>
            </a:pPr>
            <a:r>
              <a:rPr lang="es-AR"/>
              <a:t>La ventaja fundamental es que con esto podemos aplicar las mismas reglas de estilo a parte o a todas las páginas del sitio web. Veremos que esto será muy útil cuando necesitemos hacer cambios de estilo (cambiando las reglas de estilo de este archivo estaremos cambiando la apariencia de múltiples páginas del sitio).</a:t>
            </a:r>
            <a:endParaRPr/>
          </a:p>
          <a:p>
            <a:pPr indent="-342900" lvl="0" marL="342900" rtl="0" algn="just">
              <a:spcBef>
                <a:spcPts val="1000"/>
              </a:spcBef>
              <a:spcAft>
                <a:spcPts val="0"/>
              </a:spcAft>
              <a:buSzPts val="1600"/>
              <a:buChar char="►"/>
            </a:pPr>
            <a:r>
              <a:rPr lang="es-AR"/>
              <a:t>También tiene como ventaja que al programador le resulta más ordenado tener lo referente a HTML en un archivo y las reglas de estilo en un archivo aparte.</a:t>
            </a:r>
            <a:endParaRPr/>
          </a:p>
          <a:p>
            <a:pPr indent="-342900" lvl="0" marL="342900" rtl="0" algn="just">
              <a:spcBef>
                <a:spcPts val="1000"/>
              </a:spcBef>
              <a:spcAft>
                <a:spcPts val="0"/>
              </a:spcAft>
              <a:buSzPts val="1600"/>
              <a:buChar char="►"/>
            </a:pPr>
            <a:r>
              <a:rPr lang="es-AR"/>
              <a:t>Otra ventaja es que cuando un navegador solicita una página, se le envía el archivo HTML y el archivo CSS, quedando guardado este último archivo en la caché de la computadora, con lo cual, en las sucesivas páginas que requieran el mismo archivo de estilos, ese mismo archivo se rescata de la caché y no requiere que el servidor web se lo reenvíe (ahorrando tiempo de transferencia)</a:t>
            </a:r>
            <a:endParaRPr/>
          </a:p>
          <a:p>
            <a:pPr indent="-241300" lvl="0" marL="342900" rtl="0" algn="just">
              <a:spcBef>
                <a:spcPts val="1000"/>
              </a:spcBef>
              <a:spcAft>
                <a:spcPts val="0"/>
              </a:spcAft>
              <a:buSzPts val="16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646111" y="452718"/>
            <a:ext cx="9404723" cy="6807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Box Model</a:t>
            </a:r>
            <a:endParaRPr/>
          </a:p>
        </p:txBody>
      </p:sp>
      <p:sp>
        <p:nvSpPr>
          <p:cNvPr id="486" name="Google Shape;486;p68"/>
          <p:cNvSpPr txBox="1"/>
          <p:nvPr>
            <p:ph idx="1" type="body"/>
          </p:nvPr>
        </p:nvSpPr>
        <p:spPr>
          <a:xfrm>
            <a:off x="645131" y="1223717"/>
            <a:ext cx="11143745" cy="518156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 El ancho y el alto de un elemento no solamente se calculan teniendo en cuenta sus propiedades width y height. El margen, el relleno y los bordes establecidos a un elemento determinan la anchura y altura final del elemento. En el siguiente ejemplo se muestran los estilos CSS de un elemento: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De esta forma, la anchura del elemento en pantalla sería igual a la suma de la anchura original, los márgenes, los bordes y los rellenos:</a:t>
            </a:r>
            <a:endParaRPr/>
          </a:p>
        </p:txBody>
      </p:sp>
      <p:pic>
        <p:nvPicPr>
          <p:cNvPr id="487" name="Google Shape;487;p68"/>
          <p:cNvPicPr preferRelativeResize="0"/>
          <p:nvPr/>
        </p:nvPicPr>
        <p:blipFill rotWithShape="1">
          <a:blip r:embed="rId3">
            <a:alphaModFix/>
          </a:blip>
          <a:srcRect b="0" l="0" r="0" t="0"/>
          <a:stretch/>
        </p:blipFill>
        <p:spPr>
          <a:xfrm>
            <a:off x="645131" y="2682929"/>
            <a:ext cx="4171104" cy="2726212"/>
          </a:xfrm>
          <a:prstGeom prst="rect">
            <a:avLst/>
          </a:prstGeom>
          <a:noFill/>
          <a:ln>
            <a:noFill/>
          </a:ln>
        </p:spPr>
      </p:pic>
      <p:pic>
        <p:nvPicPr>
          <p:cNvPr id="488" name="Google Shape;488;p68"/>
          <p:cNvPicPr preferRelativeResize="0"/>
          <p:nvPr/>
        </p:nvPicPr>
        <p:blipFill rotWithShape="1">
          <a:blip r:embed="rId4">
            <a:alphaModFix/>
          </a:blip>
          <a:srcRect b="0" l="0" r="0" t="0"/>
          <a:stretch/>
        </p:blipFill>
        <p:spPr>
          <a:xfrm>
            <a:off x="5013144" y="2682929"/>
            <a:ext cx="6578823" cy="27262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646111" y="452718"/>
            <a:ext cx="9404723" cy="6617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Fondos</a:t>
            </a:r>
            <a:endParaRPr/>
          </a:p>
        </p:txBody>
      </p:sp>
      <p:sp>
        <p:nvSpPr>
          <p:cNvPr id="494" name="Google Shape;494;p69"/>
          <p:cNvSpPr txBox="1"/>
          <p:nvPr>
            <p:ph idx="1" type="body"/>
          </p:nvPr>
        </p:nvSpPr>
        <p:spPr>
          <a:xfrm>
            <a:off x="348380" y="1460215"/>
            <a:ext cx="11243546" cy="480723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El último elemento que forma el </a:t>
            </a:r>
            <a:r>
              <a:rPr i="1" lang="es-AR"/>
              <a:t>box model</a:t>
            </a:r>
            <a:r>
              <a:rPr lang="es-AR"/>
              <a:t> es el fondo de la caja del elemento. </a:t>
            </a:r>
            <a:endParaRPr/>
          </a:p>
          <a:p>
            <a:pPr indent="-342900" lvl="0" marL="342900" rtl="0" algn="just">
              <a:spcBef>
                <a:spcPts val="1000"/>
              </a:spcBef>
              <a:spcAft>
                <a:spcPts val="0"/>
              </a:spcAft>
              <a:buSzPts val="1600"/>
              <a:buChar char="►"/>
            </a:pPr>
            <a:r>
              <a:rPr lang="es-AR"/>
              <a:t>El fondo puede ser un color simple o una imagen. </a:t>
            </a:r>
            <a:endParaRPr/>
          </a:p>
          <a:p>
            <a:pPr indent="-342900" lvl="0" marL="342900" rtl="0" algn="just">
              <a:spcBef>
                <a:spcPts val="1000"/>
              </a:spcBef>
              <a:spcAft>
                <a:spcPts val="0"/>
              </a:spcAft>
              <a:buSzPts val="1600"/>
              <a:buChar char="►"/>
            </a:pPr>
            <a:r>
              <a:rPr lang="es-AR"/>
              <a:t>El fondo solamente se visualiza en el área ocupada por el contenido y su relleno, ya que el color de los bordes se controla directamente desde los bordes y las zonas de los márgenes siempre son transparentes.</a:t>
            </a:r>
            <a:endParaRPr/>
          </a:p>
          <a:p>
            <a:pPr indent="-342900" lvl="0" marL="342900" rtl="0" algn="just">
              <a:spcBef>
                <a:spcPts val="1000"/>
              </a:spcBef>
              <a:spcAft>
                <a:spcPts val="0"/>
              </a:spcAft>
              <a:buSzPts val="1600"/>
              <a:buChar char="►"/>
            </a:pPr>
            <a:r>
              <a:rPr lang="es-AR"/>
              <a:t>Para establecer un color o imagen de fondo en la página entera, se debe establecer un fondo al elemento &lt;body&gt;. Si se establece un fondo a la página, como el valor inicial del fondo de los elementos es transparente, todos los elementos de la página se visualizan con el mismo fondo a menos que algún elemento especifique su propio fondo. </a:t>
            </a:r>
            <a:endParaRPr/>
          </a:p>
          <a:p>
            <a:pPr indent="-342900" lvl="0" marL="342900" rtl="0" algn="just">
              <a:spcBef>
                <a:spcPts val="1000"/>
              </a:spcBef>
              <a:spcAft>
                <a:spcPts val="0"/>
              </a:spcAft>
              <a:buSzPts val="1600"/>
              <a:buChar char="►"/>
            </a:pPr>
            <a:r>
              <a:rPr lang="es-AR"/>
              <a:t>CSS define cinco propiedades para establecer el fondo de cada elemento background-color, background-image, background-repeat, background-attachment, background-position y otra propiedad de tipo "shorthand" (background).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0"/>
          <p:cNvSpPr txBox="1"/>
          <p:nvPr>
            <p:ph type="title"/>
          </p:nvPr>
        </p:nvSpPr>
        <p:spPr>
          <a:xfrm>
            <a:off x="646111" y="452718"/>
            <a:ext cx="9404723" cy="7569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Propiedades de los fondos</a:t>
            </a:r>
            <a:endParaRPr/>
          </a:p>
        </p:txBody>
      </p:sp>
      <p:sp>
        <p:nvSpPr>
          <p:cNvPr id="500" name="Google Shape;500;p70"/>
          <p:cNvSpPr txBox="1"/>
          <p:nvPr>
            <p:ph idx="1" type="body"/>
          </p:nvPr>
        </p:nvSpPr>
        <p:spPr>
          <a:xfrm>
            <a:off x="285750" y="1304926"/>
            <a:ext cx="11591925" cy="494347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80"/>
              <a:buChar char="►"/>
            </a:pPr>
            <a:r>
              <a:rPr lang="es-AR" sz="1850"/>
              <a:t>La propiedad background-color permite mostrar un color de fondo sólido en la caja de un elemento. Esta propiedad no permite crear degradados ni ningún otro efecto avanzado.</a:t>
            </a:r>
            <a:endParaRPr/>
          </a:p>
          <a:p>
            <a:pPr indent="-342900" lvl="0" marL="342900" rtl="0" algn="just">
              <a:spcBef>
                <a:spcPts val="1000"/>
              </a:spcBef>
              <a:spcAft>
                <a:spcPts val="0"/>
              </a:spcAft>
              <a:buSzPts val="1480"/>
              <a:buChar char="►"/>
            </a:pPr>
            <a:r>
              <a:rPr lang="es-AR" sz="1850"/>
              <a:t>Para crear efectos gráficos avanzados, es necesario utilizar la propiedad background-image, que permite mostrar una imagen como fondo de la caja de cualquier elemento.</a:t>
            </a:r>
            <a:endParaRPr/>
          </a:p>
          <a:p>
            <a:pPr indent="-342900" lvl="0" marL="342900" rtl="0" algn="just">
              <a:spcBef>
                <a:spcPts val="1000"/>
              </a:spcBef>
              <a:spcAft>
                <a:spcPts val="0"/>
              </a:spcAft>
              <a:buSzPts val="1480"/>
              <a:buChar char="►"/>
            </a:pPr>
            <a:r>
              <a:rPr lang="es-AR" sz="1850"/>
              <a:t>CSS permite establecer de forma simultánea un color y una imagen de fondo. En este caso, la imagen se muestra delante del color, por lo que solamente si la imagen contiene zonas transparentes es posible ver el color de fondo.</a:t>
            </a:r>
            <a:endParaRPr/>
          </a:p>
          <a:p>
            <a:pPr indent="-342900" lvl="0" marL="342900" rtl="0" algn="just">
              <a:spcBef>
                <a:spcPts val="1000"/>
              </a:spcBef>
              <a:spcAft>
                <a:spcPts val="0"/>
              </a:spcAft>
              <a:buSzPts val="1480"/>
              <a:buChar char="►"/>
            </a:pPr>
            <a:r>
              <a:rPr lang="es-AR" sz="1850"/>
              <a:t>Suele ser habitual indicar un color de fondo siempre que se muestra una imagen de fondo. En caso de que la imagen no se pueda mostrar o contenga errores, el navegador mostrará el color indicado (que debería ser, en lo posible, similar a la imagen) y la página no parecerá que contiene errores.</a:t>
            </a:r>
            <a:endParaRPr/>
          </a:p>
          <a:p>
            <a:pPr indent="-342900" lvl="0" marL="342900" rtl="0" algn="just">
              <a:spcBef>
                <a:spcPts val="1000"/>
              </a:spcBef>
              <a:spcAft>
                <a:spcPts val="0"/>
              </a:spcAft>
              <a:buSzPts val="1480"/>
              <a:buChar char="►"/>
            </a:pPr>
            <a:r>
              <a:rPr lang="es-AR" sz="1850"/>
              <a:t>Si la imagen que se quiere mostrar es demasiado grande para el fondo del elemento, solamente se muestra la parte de imagen comprendida en el tamaño del elemento. Si la imagen es más pequeña que el elemento, CSS la repite horizontal y verticalmente hasta llenar el fondo del elemento.</a:t>
            </a:r>
            <a:endParaRPr/>
          </a:p>
          <a:p>
            <a:pPr indent="-248920" lvl="0" marL="342900" rtl="0" algn="l">
              <a:spcBef>
                <a:spcPts val="1000"/>
              </a:spcBef>
              <a:spcAft>
                <a:spcPts val="0"/>
              </a:spcAft>
              <a:buSzPts val="1480"/>
              <a:buNone/>
            </a:pPr>
            <a:r>
              <a:t/>
            </a:r>
            <a:endParaRPr sz="1850"/>
          </a:p>
          <a:p>
            <a:pPr indent="-248920" lvl="0" marL="342900" rtl="0" algn="l">
              <a:spcBef>
                <a:spcPts val="1000"/>
              </a:spcBef>
              <a:spcAft>
                <a:spcPts val="0"/>
              </a:spcAft>
              <a:buSzPts val="1480"/>
              <a:buNone/>
            </a:pPr>
            <a:r>
              <a:t/>
            </a:r>
            <a:endParaRPr sz="185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71"/>
          <p:cNvSpPr txBox="1"/>
          <p:nvPr>
            <p:ph type="title"/>
          </p:nvPr>
        </p:nvSpPr>
        <p:spPr>
          <a:xfrm>
            <a:off x="646111" y="452718"/>
            <a:ext cx="9404723" cy="699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Propiedades de los fondos II</a:t>
            </a:r>
            <a:endParaRPr/>
          </a:p>
        </p:txBody>
      </p:sp>
      <p:sp>
        <p:nvSpPr>
          <p:cNvPr id="506" name="Google Shape;506;p71"/>
          <p:cNvSpPr txBox="1"/>
          <p:nvPr>
            <p:ph idx="1" type="body"/>
          </p:nvPr>
        </p:nvSpPr>
        <p:spPr>
          <a:xfrm>
            <a:off x="550862" y="1424268"/>
            <a:ext cx="11231563" cy="51289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En ocasiones, no es conveniente que la imagen de fondo se repita horizontal y verticalmente. Para ello, CSS introduce la propiedad background-repeat que permite controlar la forma de repetición de las imágenes de fondo.</a:t>
            </a:r>
            <a:endParaRPr/>
          </a:p>
          <a:p>
            <a:pPr indent="-342900" lvl="0" marL="342900" rtl="0" algn="l">
              <a:spcBef>
                <a:spcPts val="1000"/>
              </a:spcBef>
              <a:spcAft>
                <a:spcPts val="0"/>
              </a:spcAft>
              <a:buSzPts val="1600"/>
              <a:buChar char="►"/>
            </a:pPr>
            <a:r>
              <a:rPr lang="es-AR"/>
              <a:t>Valores: repeat | repeat-x | repeat-y | no-repeat </a:t>
            </a:r>
            <a:endParaRPr/>
          </a:p>
          <a:p>
            <a:pPr indent="-342900" lvl="0" marL="342900" rtl="0" algn="l">
              <a:spcBef>
                <a:spcPts val="1000"/>
              </a:spcBef>
              <a:spcAft>
                <a:spcPts val="0"/>
              </a:spcAft>
              <a:buSzPts val="1600"/>
              <a:buChar char="►"/>
            </a:pPr>
            <a:r>
              <a:rPr lang="es-AR"/>
              <a:t>El valor repeat indica que la imagen se debe repetir en todas direcciones y por tanto, es el comportamiento por defecto. El valor no-repeat muestra una sola vez la imagen y no se repite en ninguna dirección. El valor repeat-x repite la imagen sólo horizontalmente y el valor repeat-y repite la imagen solamente de forma vertical. </a:t>
            </a:r>
            <a:endParaRPr/>
          </a:p>
          <a:p>
            <a:pPr indent="-342900" lvl="0" marL="342900" rtl="0" algn="l">
              <a:spcBef>
                <a:spcPts val="1000"/>
              </a:spcBef>
              <a:spcAft>
                <a:spcPts val="0"/>
              </a:spcAft>
              <a:buSzPts val="1600"/>
              <a:buChar char="►"/>
            </a:pPr>
            <a:r>
              <a:rPr lang="es-AR"/>
              <a:t>La propiedad background-position permite indicar la distancia que se desplaza la imagen de fondo respecto de su posición original situada en la esquina superior izquierda. </a:t>
            </a:r>
            <a:endParaRPr/>
          </a:p>
          <a:p>
            <a:pPr indent="-342900" lvl="0" marL="342900" rtl="0" algn="l">
              <a:spcBef>
                <a:spcPts val="1000"/>
              </a:spcBef>
              <a:spcAft>
                <a:spcPts val="0"/>
              </a:spcAft>
              <a:buSzPts val="1600"/>
              <a:buChar char="►"/>
            </a:pPr>
            <a:r>
              <a:rPr lang="es-AR"/>
              <a:t>Para hacer que una imagen de fondo se muestre fija al desplazar la ventana del navegador, se debe añadir la propiedad background-attachment: fixed.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2"/>
          <p:cNvSpPr txBox="1"/>
          <p:nvPr>
            <p:ph type="title"/>
          </p:nvPr>
        </p:nvSpPr>
        <p:spPr>
          <a:xfrm>
            <a:off x="646111" y="452718"/>
            <a:ext cx="9404723" cy="8141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a:t>
            </a:r>
            <a:endParaRPr/>
          </a:p>
        </p:txBody>
      </p:sp>
      <p:sp>
        <p:nvSpPr>
          <p:cNvPr id="512" name="Google Shape;512;p72"/>
          <p:cNvSpPr txBox="1"/>
          <p:nvPr>
            <p:ph idx="1" type="body"/>
          </p:nvPr>
        </p:nvSpPr>
        <p:spPr>
          <a:xfrm>
            <a:off x="368904" y="1270466"/>
            <a:ext cx="11480195" cy="528273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Cuando los navegadores descargan el contenido HTML y CSS de las páginas web, aplican un procesamiento muy complejo antes de mostrar las páginas en la pantalla del usuario.</a:t>
            </a:r>
            <a:endParaRPr/>
          </a:p>
          <a:p>
            <a:pPr indent="-241300" lvl="0" marL="342900" rtl="0" algn="just">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Para cumplir con el modelo de cajas, los navegadores crean una caja para representar a cada elemento de la página HTML. Los factores que se tienen en cuenta para generar cada caja son:</a:t>
            </a:r>
            <a:endParaRPr/>
          </a:p>
          <a:p>
            <a:pPr indent="-241300" lvl="0" marL="342900" rtl="0" algn="just">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Las propiedades width y height de la caja (si están establecidas).</a:t>
            </a:r>
            <a:endParaRPr/>
          </a:p>
          <a:p>
            <a:pPr indent="-342900" lvl="0" marL="342900" rtl="0" algn="just">
              <a:lnSpc>
                <a:spcPct val="90000"/>
              </a:lnSpc>
              <a:spcBef>
                <a:spcPts val="1000"/>
              </a:spcBef>
              <a:spcAft>
                <a:spcPts val="0"/>
              </a:spcAft>
              <a:buSzPts val="1600"/>
              <a:buChar char="►"/>
            </a:pPr>
            <a:r>
              <a:rPr lang="es-AR"/>
              <a:t>El tipo de cada elemento HTML (elemento de bloque o elemento en línea).</a:t>
            </a:r>
            <a:endParaRPr/>
          </a:p>
          <a:p>
            <a:pPr indent="-342900" lvl="0" marL="342900" rtl="0" algn="just">
              <a:lnSpc>
                <a:spcPct val="90000"/>
              </a:lnSpc>
              <a:spcBef>
                <a:spcPts val="1000"/>
              </a:spcBef>
              <a:spcAft>
                <a:spcPts val="0"/>
              </a:spcAft>
              <a:buSzPts val="1600"/>
              <a:buChar char="►"/>
            </a:pPr>
            <a:r>
              <a:rPr lang="es-AR"/>
              <a:t>Posicionamiento de la caja (normal, relativo, absoluto, fijo o flotante).</a:t>
            </a:r>
            <a:endParaRPr/>
          </a:p>
          <a:p>
            <a:pPr indent="-342900" lvl="0" marL="342900" rtl="0" algn="just">
              <a:lnSpc>
                <a:spcPct val="90000"/>
              </a:lnSpc>
              <a:spcBef>
                <a:spcPts val="1000"/>
              </a:spcBef>
              <a:spcAft>
                <a:spcPts val="0"/>
              </a:spcAft>
              <a:buSzPts val="1600"/>
              <a:buChar char="►"/>
            </a:pPr>
            <a:r>
              <a:rPr lang="es-AR"/>
              <a:t>Las relaciones entre elementos (dónde se encuentra cada elemento, elementos descendientes, etc.)</a:t>
            </a:r>
            <a:endParaRPr/>
          </a:p>
          <a:p>
            <a:pPr indent="-342900" lvl="0" marL="342900" rtl="0" algn="just">
              <a:lnSpc>
                <a:spcPct val="90000"/>
              </a:lnSpc>
              <a:spcBef>
                <a:spcPts val="1000"/>
              </a:spcBef>
              <a:spcAft>
                <a:spcPts val="0"/>
              </a:spcAft>
              <a:buSzPts val="1600"/>
              <a:buChar char="►"/>
            </a:pPr>
            <a:r>
              <a:rPr lang="es-AR"/>
              <a:t>Otro tipo de información, como por ejemplo el tamaño de las imágenes y el tamaño de la ventana del navegador.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3"/>
          <p:cNvSpPr txBox="1"/>
          <p:nvPr>
            <p:ph type="title"/>
          </p:nvPr>
        </p:nvSpPr>
        <p:spPr>
          <a:xfrm>
            <a:off x="646111" y="452718"/>
            <a:ext cx="9404723" cy="6902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II</a:t>
            </a:r>
            <a:endParaRPr/>
          </a:p>
        </p:txBody>
      </p:sp>
      <p:sp>
        <p:nvSpPr>
          <p:cNvPr id="518" name="Google Shape;518;p73"/>
          <p:cNvSpPr txBox="1"/>
          <p:nvPr>
            <p:ph idx="1" type="body"/>
          </p:nvPr>
        </p:nvSpPr>
        <p:spPr>
          <a:xfrm>
            <a:off x="645130" y="1481418"/>
            <a:ext cx="10946795" cy="4923864"/>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80"/>
              <a:buChar char="►"/>
            </a:pPr>
            <a:r>
              <a:rPr lang="es-AR" sz="1850"/>
              <a:t>El estándar de CSS define cinco modelos diferentes para posicionar una caja:</a:t>
            </a:r>
            <a:endParaRPr/>
          </a:p>
          <a:p>
            <a:pPr indent="-342900" lvl="0" marL="342900" rtl="0" algn="just">
              <a:lnSpc>
                <a:spcPct val="90000"/>
              </a:lnSpc>
              <a:spcBef>
                <a:spcPts val="1000"/>
              </a:spcBef>
              <a:spcAft>
                <a:spcPts val="0"/>
              </a:spcAft>
              <a:buSzPts val="1480"/>
              <a:buChar char="►"/>
            </a:pPr>
            <a:r>
              <a:rPr lang="es-AR" sz="1850"/>
              <a:t>Posicionamiento normal o estático: se trata del posicionamiento que utilizan los navegadores si no se indica lo contrario.</a:t>
            </a:r>
            <a:endParaRPr/>
          </a:p>
          <a:p>
            <a:pPr indent="-342900" lvl="0" marL="342900" rtl="0" algn="just">
              <a:lnSpc>
                <a:spcPct val="90000"/>
              </a:lnSpc>
              <a:spcBef>
                <a:spcPts val="1000"/>
              </a:spcBef>
              <a:spcAft>
                <a:spcPts val="0"/>
              </a:spcAft>
              <a:buSzPts val="1480"/>
              <a:buChar char="►"/>
            </a:pPr>
            <a:r>
              <a:rPr lang="es-AR" sz="1850"/>
              <a:t>Posicionamiento relativo: variante del posicionamiento normal que consiste en posicionar una caja según el posicionamiento normal y después desplazarla respecto de su posición original.</a:t>
            </a:r>
            <a:endParaRPr/>
          </a:p>
          <a:p>
            <a:pPr indent="-342900" lvl="0" marL="342900" rtl="0" algn="just">
              <a:lnSpc>
                <a:spcPct val="90000"/>
              </a:lnSpc>
              <a:spcBef>
                <a:spcPts val="1000"/>
              </a:spcBef>
              <a:spcAft>
                <a:spcPts val="0"/>
              </a:spcAft>
              <a:buSzPts val="1480"/>
              <a:buChar char="►"/>
            </a:pPr>
            <a:r>
              <a:rPr lang="es-AR" sz="1850"/>
              <a:t>Posicionamiento absoluto: la posición de una caja se establece de forma absoluta respecto de su elemento contenedor y el resto de elementos de la página ignoran la nueva posición del elemento.</a:t>
            </a:r>
            <a:endParaRPr/>
          </a:p>
          <a:p>
            <a:pPr indent="-342900" lvl="0" marL="342900" rtl="0" algn="just">
              <a:lnSpc>
                <a:spcPct val="90000"/>
              </a:lnSpc>
              <a:spcBef>
                <a:spcPts val="1000"/>
              </a:spcBef>
              <a:spcAft>
                <a:spcPts val="0"/>
              </a:spcAft>
              <a:buSzPts val="1480"/>
              <a:buChar char="►"/>
            </a:pPr>
            <a:r>
              <a:rPr lang="es-AR" sz="1850"/>
              <a:t>Posicionamiento fijo: 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endParaRPr/>
          </a:p>
          <a:p>
            <a:pPr indent="-342900" lvl="0" marL="342900" rtl="0" algn="just">
              <a:lnSpc>
                <a:spcPct val="90000"/>
              </a:lnSpc>
              <a:spcBef>
                <a:spcPts val="1000"/>
              </a:spcBef>
              <a:spcAft>
                <a:spcPts val="0"/>
              </a:spcAft>
              <a:buSzPts val="1480"/>
              <a:buChar char="►"/>
            </a:pPr>
            <a:r>
              <a:rPr lang="es-AR" sz="1850"/>
              <a:t>Posicionamiento flotante: se trata del modelo más especial de posicionamiento, ya que desplaza las cajas todo lo posible hacia la izquierda o hacia la derecha de la línea en la que se encuentran.</a:t>
            </a:r>
            <a:endParaRPr/>
          </a:p>
          <a:p>
            <a:pPr indent="-248920" lvl="0" marL="342900" rtl="0" algn="l">
              <a:lnSpc>
                <a:spcPct val="90000"/>
              </a:lnSpc>
              <a:spcBef>
                <a:spcPts val="1000"/>
              </a:spcBef>
              <a:spcAft>
                <a:spcPts val="0"/>
              </a:spcAft>
              <a:buSzPts val="1480"/>
              <a:buNone/>
            </a:pPr>
            <a:r>
              <a:t/>
            </a:r>
            <a:endParaRPr sz="185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4"/>
          <p:cNvSpPr txBox="1"/>
          <p:nvPr>
            <p:ph type="title"/>
          </p:nvPr>
        </p:nvSpPr>
        <p:spPr>
          <a:xfrm>
            <a:off x="646111" y="452718"/>
            <a:ext cx="9404723" cy="7188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Propiedad position</a:t>
            </a:r>
            <a:endParaRPr/>
          </a:p>
        </p:txBody>
      </p:sp>
      <p:sp>
        <p:nvSpPr>
          <p:cNvPr id="524" name="Google Shape;524;p74"/>
          <p:cNvSpPr txBox="1"/>
          <p:nvPr>
            <p:ph idx="1" type="body"/>
          </p:nvPr>
        </p:nvSpPr>
        <p:spPr>
          <a:xfrm>
            <a:off x="645130" y="1334061"/>
            <a:ext cx="10813445" cy="5071221"/>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480"/>
              <a:buChar char="►"/>
            </a:pPr>
            <a:r>
              <a:rPr lang="es-AR" sz="1850"/>
              <a:t>El significado de cada uno de los posibles valores de la propiedad position es el siguiente:</a:t>
            </a:r>
            <a:endParaRPr/>
          </a:p>
          <a:p>
            <a:pPr indent="-248920" lvl="0" marL="342900" rtl="0" algn="just">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static: corresponde al posicionamiento normal o estático. Si se utiliza este valor, se ignoran los valores de las propiedades top, right, bottom y left que se verán a continuación.</a:t>
            </a:r>
            <a:endParaRPr/>
          </a:p>
          <a:p>
            <a:pPr indent="-342900" lvl="0" marL="342900" rtl="0" algn="just">
              <a:lnSpc>
                <a:spcPct val="80000"/>
              </a:lnSpc>
              <a:spcBef>
                <a:spcPts val="1000"/>
              </a:spcBef>
              <a:spcAft>
                <a:spcPts val="0"/>
              </a:spcAft>
              <a:buSzPts val="1480"/>
              <a:buChar char="►"/>
            </a:pPr>
            <a:r>
              <a:rPr lang="es-AR" sz="1850"/>
              <a:t>relative: corresponde al posicionamiento relativo. El desplazamiento de la caja se controla con las propiedades top, right, bottom y left.</a:t>
            </a:r>
            <a:endParaRPr/>
          </a:p>
          <a:p>
            <a:pPr indent="-342900" lvl="0" marL="342900" rtl="0" algn="just">
              <a:lnSpc>
                <a:spcPct val="80000"/>
              </a:lnSpc>
              <a:spcBef>
                <a:spcPts val="1000"/>
              </a:spcBef>
              <a:spcAft>
                <a:spcPts val="0"/>
              </a:spcAft>
              <a:buSzPts val="1480"/>
              <a:buChar char="►"/>
            </a:pPr>
            <a:r>
              <a:rPr lang="es-AR" sz="1850"/>
              <a:t>absolute: corresponde al posicionamiento absoluto. El desplazamiento de la caja también se controla con las propiedades top, right, bottom y left, pero su interpretación es mucho más compleja, ya que el origen de coordenadas del desplazamiento depende del posicionamiento de su elemento contenedor.</a:t>
            </a:r>
            <a:endParaRPr/>
          </a:p>
          <a:p>
            <a:pPr indent="-342900" lvl="0" marL="342900" rtl="0" algn="just">
              <a:lnSpc>
                <a:spcPct val="80000"/>
              </a:lnSpc>
              <a:spcBef>
                <a:spcPts val="1000"/>
              </a:spcBef>
              <a:spcAft>
                <a:spcPts val="0"/>
              </a:spcAft>
              <a:buSzPts val="1480"/>
              <a:buChar char="►"/>
            </a:pPr>
            <a:r>
              <a:rPr lang="es-AR" sz="1850"/>
              <a:t>fixed: corresponde al posicionamiento fijo. El desplazamiento se establece de la misma forma que en el posicionamiento absoluto, pero en este caso el elemento permanece inamovible en la pantalla.</a:t>
            </a:r>
            <a:endParaRPr/>
          </a:p>
          <a:p>
            <a:pPr indent="-342900" lvl="0" marL="342900" rtl="0" algn="just">
              <a:lnSpc>
                <a:spcPct val="80000"/>
              </a:lnSpc>
              <a:spcBef>
                <a:spcPts val="1000"/>
              </a:spcBef>
              <a:spcAft>
                <a:spcPts val="0"/>
              </a:spcAft>
              <a:buSzPts val="1480"/>
              <a:buChar char="►"/>
            </a:pPr>
            <a:r>
              <a:rPr lang="es-AR" sz="1850"/>
              <a:t>La propiedad position no permite controlar el posicionamiento flotante, que se establece con otra propiedad llamada float y que se explica más adelante. Además, la propiedad position sólo indica cómo se posiciona una caja, pero no la desplaza.</a:t>
            </a:r>
            <a:endParaRPr/>
          </a:p>
          <a:p>
            <a:pPr indent="-248920" lvl="0" marL="342900" rtl="0" algn="just">
              <a:lnSpc>
                <a:spcPct val="80000"/>
              </a:lnSpc>
              <a:spcBef>
                <a:spcPts val="1000"/>
              </a:spcBef>
              <a:spcAft>
                <a:spcPts val="0"/>
              </a:spcAft>
              <a:buSzPts val="1480"/>
              <a:buNone/>
            </a:pPr>
            <a:r>
              <a:t/>
            </a:r>
            <a:endParaRPr sz="185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646111" y="452718"/>
            <a:ext cx="9404723" cy="8236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Desplazamientos</a:t>
            </a:r>
            <a:br>
              <a:rPr lang="es-AR"/>
            </a:br>
            <a:r>
              <a:rPr lang="es-AR"/>
              <a:t>top, right, bottom, left</a:t>
            </a:r>
            <a:endParaRPr/>
          </a:p>
        </p:txBody>
      </p:sp>
      <p:sp>
        <p:nvSpPr>
          <p:cNvPr id="530" name="Google Shape;530;p75"/>
          <p:cNvSpPr txBox="1"/>
          <p:nvPr>
            <p:ph idx="1" type="body"/>
          </p:nvPr>
        </p:nvSpPr>
        <p:spPr>
          <a:xfrm>
            <a:off x="1409093" y="2919693"/>
            <a:ext cx="8946541" cy="209045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Cuando se posiciona una caja también es necesario desplazarla respecto de su posición original o respecto de otro origen de coordenadas. </a:t>
            </a:r>
            <a:endParaRPr/>
          </a:p>
          <a:p>
            <a:pPr indent="-342900" lvl="0" marL="342900" rtl="0" algn="l">
              <a:spcBef>
                <a:spcPts val="1000"/>
              </a:spcBef>
              <a:spcAft>
                <a:spcPts val="0"/>
              </a:spcAft>
              <a:buSzPts val="1600"/>
              <a:buChar char="►"/>
            </a:pPr>
            <a:r>
              <a:rPr lang="es-AR"/>
              <a:t>CSS define cuatro propiedades llamadas top, right, bottom y left para controlar el desplazamiento de las cajas posicionadas: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6"/>
          <p:cNvSpPr txBox="1"/>
          <p:nvPr>
            <p:ph type="title"/>
          </p:nvPr>
        </p:nvSpPr>
        <p:spPr>
          <a:xfrm>
            <a:off x="646111" y="452718"/>
            <a:ext cx="9404723" cy="7664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normal</a:t>
            </a:r>
            <a:endParaRPr/>
          </a:p>
        </p:txBody>
      </p:sp>
      <p:sp>
        <p:nvSpPr>
          <p:cNvPr id="536" name="Google Shape;536;p76"/>
          <p:cNvSpPr txBox="1"/>
          <p:nvPr>
            <p:ph idx="1" type="body"/>
          </p:nvPr>
        </p:nvSpPr>
        <p:spPr>
          <a:xfrm>
            <a:off x="645130" y="1331259"/>
            <a:ext cx="10984895" cy="5174316"/>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El posicionamiento normal o estático es el modelo que utilizan por defecto los navegadores para mostrar los elementos de las páginas. En este modelo, sólo se tiene en cuenta si el elemento es de bloque o en línea, sus propiedades width y height y su contenido.</a:t>
            </a:r>
            <a:endParaRPr/>
          </a:p>
          <a:p>
            <a:pPr indent="-342900" lvl="0" marL="342900" rtl="0" algn="just">
              <a:lnSpc>
                <a:spcPct val="90000"/>
              </a:lnSpc>
              <a:spcBef>
                <a:spcPts val="1000"/>
              </a:spcBef>
              <a:spcAft>
                <a:spcPts val="0"/>
              </a:spcAft>
              <a:buSzPts val="1600"/>
              <a:buChar char="►"/>
            </a:pPr>
            <a:r>
              <a:rPr lang="es-AR"/>
              <a:t>Las cajas se muestran una debajo de otra comenzando desde el principio del elemento contenedor. La distancia entre las cajas se controla mediante los márgenes verticales.</a:t>
            </a:r>
            <a:endParaRPr/>
          </a:p>
          <a:p>
            <a:pPr indent="-241300" lvl="0" marL="342900" rtl="0" algn="just">
              <a:lnSpc>
                <a:spcPct val="90000"/>
              </a:lnSpc>
              <a:spcBef>
                <a:spcPts val="1000"/>
              </a:spcBef>
              <a:spcAft>
                <a:spcPts val="0"/>
              </a:spcAft>
              <a:buSzPts val="1600"/>
              <a:buNone/>
            </a:pPr>
            <a:r>
              <a:t/>
            </a:r>
            <a:endParaRPr/>
          </a:p>
          <a:p>
            <a:pPr indent="-241300" lvl="0" marL="342900" rtl="0" algn="just">
              <a:lnSpc>
                <a:spcPct val="90000"/>
              </a:lnSpc>
              <a:spcBef>
                <a:spcPts val="1000"/>
              </a:spcBef>
              <a:spcAft>
                <a:spcPts val="0"/>
              </a:spcAft>
              <a:buSzPts val="1600"/>
              <a:buNone/>
            </a:pPr>
            <a:r>
              <a:t/>
            </a:r>
            <a:endParaRPr/>
          </a:p>
          <a:p>
            <a:pPr indent="-241300" lvl="0" marL="342900" rtl="0" algn="just">
              <a:lnSpc>
                <a:spcPct val="90000"/>
              </a:lnSpc>
              <a:spcBef>
                <a:spcPts val="1000"/>
              </a:spcBef>
              <a:spcAft>
                <a:spcPts val="0"/>
              </a:spcAft>
              <a:buSzPts val="1600"/>
              <a:buNone/>
            </a:pPr>
            <a:r>
              <a:t/>
            </a:r>
            <a:endParaRPr/>
          </a:p>
          <a:p>
            <a:pPr indent="-241300" lvl="0" marL="342900" rtl="0" algn="just">
              <a:lnSpc>
                <a:spcPct val="90000"/>
              </a:lnSpc>
              <a:spcBef>
                <a:spcPts val="1000"/>
              </a:spcBef>
              <a:spcAft>
                <a:spcPts val="0"/>
              </a:spcAft>
              <a:buSzPts val="1600"/>
              <a:buNone/>
            </a:pPr>
            <a:r>
              <a:t/>
            </a:r>
            <a:endParaRPr/>
          </a:p>
          <a:p>
            <a:pPr indent="-241300" lvl="0" marL="342900" rtl="0" algn="just">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Si un elemento se encuentra dentro de otro, el elemento padre se llama </a:t>
            </a:r>
            <a:r>
              <a:rPr i="1" lang="es-AR"/>
              <a:t>"elemento contenedor"</a:t>
            </a:r>
            <a:r>
              <a:rPr lang="es-AR"/>
              <a:t> y determina tanto la posición como el tamaño de todas sus cajas interiores.</a:t>
            </a:r>
            <a:endParaRPr/>
          </a:p>
        </p:txBody>
      </p:sp>
      <p:pic>
        <p:nvPicPr>
          <p:cNvPr id="537" name="Google Shape;537;p76"/>
          <p:cNvPicPr preferRelativeResize="0"/>
          <p:nvPr/>
        </p:nvPicPr>
        <p:blipFill rotWithShape="1">
          <a:blip r:embed="rId3">
            <a:alphaModFix/>
          </a:blip>
          <a:srcRect b="0" l="0" r="0" t="0"/>
          <a:stretch/>
        </p:blipFill>
        <p:spPr>
          <a:xfrm>
            <a:off x="4533900" y="3286124"/>
            <a:ext cx="3820620" cy="21653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7"/>
          <p:cNvSpPr txBox="1"/>
          <p:nvPr>
            <p:ph type="title"/>
          </p:nvPr>
        </p:nvSpPr>
        <p:spPr>
          <a:xfrm>
            <a:off x="646111" y="452718"/>
            <a:ext cx="9404723" cy="8426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normal II</a:t>
            </a:r>
            <a:endParaRPr/>
          </a:p>
        </p:txBody>
      </p:sp>
      <p:sp>
        <p:nvSpPr>
          <p:cNvPr id="543" name="Google Shape;543;p77"/>
          <p:cNvSpPr txBox="1"/>
          <p:nvPr>
            <p:ph idx="1" type="body"/>
          </p:nvPr>
        </p:nvSpPr>
        <p:spPr>
          <a:xfrm>
            <a:off x="646111" y="1831873"/>
            <a:ext cx="11447206" cy="481964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es-AR"/>
              <a:t>En los  elementos en línea, sus cajasse muestran una detrás de otra de forma horizontal comenzando desde la posición más a la izquierda de su elemento contenedor. La distancia entre las cajas se controla mediante los márgenes laterales.</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l">
              <a:lnSpc>
                <a:spcPct val="90000"/>
              </a:lnSpc>
              <a:spcBef>
                <a:spcPts val="1000"/>
              </a:spcBef>
              <a:spcAft>
                <a:spcPts val="0"/>
              </a:spcAft>
              <a:buSzPts val="1600"/>
              <a:buChar char="►"/>
            </a:pPr>
            <a:r>
              <a:rPr lang="es-AR"/>
              <a:t>Si las cajas en línea ocupan más espacio del disponible en su propia línea, el resto de cajas se muestran en las líneas inferiores. Si las cajas en línea ocupan un espacio menor que su propia línea, se puede controlar la distribución de las cajas mediante la propiedad text-align para centrarlas, alinearlas a la derecha o justificarlas. </a:t>
            </a:r>
            <a:endParaRPr/>
          </a:p>
          <a:p>
            <a:pPr indent="-241300" lvl="0" marL="342900" rtl="0" algn="l">
              <a:lnSpc>
                <a:spcPct val="90000"/>
              </a:lnSpc>
              <a:spcBef>
                <a:spcPts val="1000"/>
              </a:spcBef>
              <a:spcAft>
                <a:spcPts val="0"/>
              </a:spcAft>
              <a:buSzPts val="1600"/>
              <a:buNone/>
            </a:pPr>
            <a:r>
              <a:t/>
            </a:r>
            <a:endParaRPr/>
          </a:p>
        </p:txBody>
      </p:sp>
      <p:pic>
        <p:nvPicPr>
          <p:cNvPr id="544" name="Google Shape;544;p77"/>
          <p:cNvPicPr preferRelativeResize="0"/>
          <p:nvPr/>
        </p:nvPicPr>
        <p:blipFill rotWithShape="1">
          <a:blip r:embed="rId3">
            <a:alphaModFix/>
          </a:blip>
          <a:srcRect b="0" l="0" r="0" t="0"/>
          <a:stretch/>
        </p:blipFill>
        <p:spPr>
          <a:xfrm>
            <a:off x="4616587" y="2821858"/>
            <a:ext cx="3886011" cy="2202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4"/>
          <p:cNvPicPr preferRelativeResize="0"/>
          <p:nvPr/>
        </p:nvPicPr>
        <p:blipFill rotWithShape="1">
          <a:blip r:embed="rId3">
            <a:alphaModFix/>
          </a:blip>
          <a:srcRect b="0" l="0" r="0" t="0"/>
          <a:stretch/>
        </p:blipFill>
        <p:spPr>
          <a:xfrm>
            <a:off x="350821" y="113056"/>
            <a:ext cx="5585944" cy="3063505"/>
          </a:xfrm>
          <a:prstGeom prst="rect">
            <a:avLst/>
          </a:prstGeom>
          <a:noFill/>
          <a:ln>
            <a:noFill/>
          </a:ln>
        </p:spPr>
      </p:pic>
      <p:pic>
        <p:nvPicPr>
          <p:cNvPr id="178" name="Google Shape;178;p24"/>
          <p:cNvPicPr preferRelativeResize="0"/>
          <p:nvPr/>
        </p:nvPicPr>
        <p:blipFill rotWithShape="1">
          <a:blip r:embed="rId4">
            <a:alphaModFix/>
          </a:blip>
          <a:srcRect b="0" l="0" r="0" t="0"/>
          <a:stretch/>
        </p:blipFill>
        <p:spPr>
          <a:xfrm>
            <a:off x="6433294" y="181658"/>
            <a:ext cx="3749365" cy="1280271"/>
          </a:xfrm>
          <a:prstGeom prst="rect">
            <a:avLst/>
          </a:prstGeom>
          <a:noFill/>
          <a:ln>
            <a:noFill/>
          </a:ln>
        </p:spPr>
      </p:pic>
      <p:pic>
        <p:nvPicPr>
          <p:cNvPr id="179" name="Google Shape;179;p24"/>
          <p:cNvPicPr preferRelativeResize="0"/>
          <p:nvPr/>
        </p:nvPicPr>
        <p:blipFill rotWithShape="1">
          <a:blip r:embed="rId5">
            <a:alphaModFix/>
          </a:blip>
          <a:srcRect b="0" l="0" r="0" t="0"/>
          <a:stretch/>
        </p:blipFill>
        <p:spPr>
          <a:xfrm>
            <a:off x="6463776" y="2275554"/>
            <a:ext cx="3688400" cy="2446232"/>
          </a:xfrm>
          <a:prstGeom prst="rect">
            <a:avLst/>
          </a:prstGeom>
          <a:noFill/>
          <a:ln>
            <a:noFill/>
          </a:ln>
        </p:spPr>
      </p:pic>
      <p:pic>
        <p:nvPicPr>
          <p:cNvPr id="180" name="Google Shape;180;p24"/>
          <p:cNvPicPr preferRelativeResize="0"/>
          <p:nvPr/>
        </p:nvPicPr>
        <p:blipFill rotWithShape="1">
          <a:blip r:embed="rId6">
            <a:alphaModFix/>
          </a:blip>
          <a:srcRect b="0" l="0" r="0" t="0"/>
          <a:stretch/>
        </p:blipFill>
        <p:spPr>
          <a:xfrm>
            <a:off x="350821" y="3284979"/>
            <a:ext cx="4435224" cy="3528366"/>
          </a:xfrm>
          <a:prstGeom prst="rect">
            <a:avLst/>
          </a:prstGeom>
          <a:noFill/>
          <a:ln>
            <a:noFill/>
          </a:ln>
        </p:spPr>
      </p:pic>
      <p:sp>
        <p:nvSpPr>
          <p:cNvPr id="181" name="Google Shape;181;p24"/>
          <p:cNvSpPr txBox="1"/>
          <p:nvPr/>
        </p:nvSpPr>
        <p:spPr>
          <a:xfrm>
            <a:off x="4854577" y="6269841"/>
            <a:ext cx="21643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800" u="none" cap="none" strike="noStrike">
                <a:solidFill>
                  <a:schemeClr val="lt1"/>
                </a:solidFill>
                <a:latin typeface="Century Gothic"/>
                <a:ea typeface="Century Gothic"/>
                <a:cs typeface="Century Gothic"/>
                <a:sym typeface="Century Gothic"/>
              </a:rPr>
              <a:t>Forma alternativa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78"/>
          <p:cNvSpPr txBox="1"/>
          <p:nvPr>
            <p:ph type="title"/>
          </p:nvPr>
        </p:nvSpPr>
        <p:spPr>
          <a:xfrm>
            <a:off x="646111" y="452718"/>
            <a:ext cx="9404723" cy="699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relativo</a:t>
            </a:r>
            <a:endParaRPr/>
          </a:p>
        </p:txBody>
      </p:sp>
      <p:sp>
        <p:nvSpPr>
          <p:cNvPr id="550" name="Google Shape;550;p78"/>
          <p:cNvSpPr txBox="1"/>
          <p:nvPr>
            <p:ph idx="1" type="body"/>
          </p:nvPr>
        </p:nvSpPr>
        <p:spPr>
          <a:xfrm>
            <a:off x="419100" y="1352550"/>
            <a:ext cx="11372849" cy="5052731"/>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480"/>
              <a:buChar char="►"/>
            </a:pPr>
            <a:r>
              <a:rPr lang="es-AR" sz="1850"/>
              <a:t>El posicionamiento relativo desplaza una caja respecto de su posición original establecida mediante el posicionamiento normal. El desplazamiento de la caja se controla con las propiedades top, right, bottom y left.</a:t>
            </a:r>
            <a:endParaRPr/>
          </a:p>
          <a:p>
            <a:pPr indent="-248920" lvl="0" marL="342900" rtl="0" algn="just">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El valor de la propiedad top se interpreta como el desplazamiento entre el borde superior de la caja en su posición final y el borde superior de la misma caja en su posición original.</a:t>
            </a:r>
            <a:endParaRPr/>
          </a:p>
          <a:p>
            <a:pPr indent="-248920" lvl="0" marL="342900" rtl="0" algn="just">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De la misma forma, el valor de las propiedades left, right y bottom indica respectivamente el desplazamiento entre el borde izquierdo/derecho/inferior de la caja en su posición final y el borde izquierdo/derecho/inferior de la caja original.</a:t>
            </a:r>
            <a:endParaRPr/>
          </a:p>
          <a:p>
            <a:pPr indent="-248920" lvl="0" marL="342900" rtl="0" algn="just">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Por tanto, la propiedad top se emplea para mover las cajas de forma descendente, la propiedad bottom mueve las cajas de forma ascendente, la propiedad left se utiliza para desplazar las cajas hacia la derecha y la propiedad right mueve las cajas hacia la izquierda. Este comportamiento parece poco intuitivo y es causa de errores cuando se empiezan a diseñar páginas con CSS. Si se utilizan valores negativos en las propiedades top, right, bottom y left, su efecto es justamente el inverso.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79"/>
          <p:cNvSpPr txBox="1"/>
          <p:nvPr>
            <p:ph type="title"/>
          </p:nvPr>
        </p:nvSpPr>
        <p:spPr>
          <a:xfrm>
            <a:off x="646111" y="452718"/>
            <a:ext cx="9404723" cy="699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relativo II</a:t>
            </a:r>
            <a:endParaRPr/>
          </a:p>
        </p:txBody>
      </p:sp>
      <p:sp>
        <p:nvSpPr>
          <p:cNvPr id="556" name="Google Shape;556;p79"/>
          <p:cNvSpPr txBox="1"/>
          <p:nvPr>
            <p:ph idx="1" type="body"/>
          </p:nvPr>
        </p:nvSpPr>
        <p:spPr>
          <a:xfrm>
            <a:off x="409576" y="1600200"/>
            <a:ext cx="11439524"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80"/>
              <a:buChar char="►"/>
            </a:pPr>
            <a:r>
              <a:rPr lang="es-AR" sz="1850"/>
              <a:t>El desplazamiento relativo de una caja no afecta al resto de cajas adyacentes, que se muestran en la misma posición que si la caja desplazada no se hubiera movido de su posición original.</a:t>
            </a:r>
            <a:endParaRPr/>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En la imagen anterior, la caja 2 se ha desplazado lateralmente hacia la derecha y verticalmente de forma descendente. Como el resto de cajas de la página no modifican su posición, se producen solapamientos entre los contenidos de las cajas.</a:t>
            </a:r>
            <a:endParaRPr/>
          </a:p>
          <a:p>
            <a:pPr indent="-342900" lvl="0" marL="342900" rtl="0" algn="just">
              <a:lnSpc>
                <a:spcPct val="90000"/>
              </a:lnSpc>
              <a:spcBef>
                <a:spcPts val="1000"/>
              </a:spcBef>
              <a:spcAft>
                <a:spcPts val="0"/>
              </a:spcAft>
              <a:buSzPts val="1480"/>
              <a:buChar char="►"/>
            </a:pPr>
            <a:r>
              <a:rPr lang="es-AR" sz="1850"/>
              <a:t>Las cajas desplazadas de forma relativa no modifican su tamaño</a:t>
            </a:r>
            <a:endParaRPr/>
          </a:p>
          <a:p>
            <a:pPr indent="-248920" lvl="0" marL="342900" rtl="0" algn="l">
              <a:lnSpc>
                <a:spcPct val="90000"/>
              </a:lnSpc>
              <a:spcBef>
                <a:spcPts val="1000"/>
              </a:spcBef>
              <a:spcAft>
                <a:spcPts val="0"/>
              </a:spcAft>
              <a:buSzPts val="1480"/>
              <a:buNone/>
            </a:pPr>
            <a:r>
              <a:t/>
            </a:r>
            <a:endParaRPr sz="1850"/>
          </a:p>
        </p:txBody>
      </p:sp>
      <p:pic>
        <p:nvPicPr>
          <p:cNvPr id="557" name="Google Shape;557;p79"/>
          <p:cNvPicPr preferRelativeResize="0"/>
          <p:nvPr/>
        </p:nvPicPr>
        <p:blipFill rotWithShape="1">
          <a:blip r:embed="rId3">
            <a:alphaModFix/>
          </a:blip>
          <a:srcRect b="0" l="0" r="0" t="0"/>
          <a:stretch/>
        </p:blipFill>
        <p:spPr>
          <a:xfrm>
            <a:off x="2664190" y="2581274"/>
            <a:ext cx="6863619" cy="2428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0"/>
          <p:cNvSpPr txBox="1"/>
          <p:nvPr>
            <p:ph type="title"/>
          </p:nvPr>
        </p:nvSpPr>
        <p:spPr>
          <a:xfrm>
            <a:off x="646111" y="452718"/>
            <a:ext cx="9404723" cy="8045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absoluto</a:t>
            </a:r>
            <a:endParaRPr/>
          </a:p>
        </p:txBody>
      </p:sp>
      <p:sp>
        <p:nvSpPr>
          <p:cNvPr id="563" name="Google Shape;563;p8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El posicionamiento absoluto se emplea para establecer de forma exacta la posición en la que se muestra la caja de un elemento. La nueva posición de la caja se indica mediante las propiedades top, right, bottom y left. La interpretación de los valores de estas propiedades es mucho más compleja que en el posicionamiento relativo, ya que en este caso dependen del posicionamiento del elemento contenedor.</a:t>
            </a:r>
            <a:endParaRPr/>
          </a:p>
          <a:p>
            <a:pPr indent="-241300" lvl="0" marL="342900" rtl="0" algn="l">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Cuando una caja se posiciona de forma absoluta, el resto de elementos de la página se ven afectados y modifican su posición. Al igual que en el posicionamiento relativo, cuando se posiciona de forma absoluta una caja es probable que se produzcan solapamientos con otras cajas.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81"/>
          <p:cNvSpPr txBox="1"/>
          <p:nvPr>
            <p:ph type="title"/>
          </p:nvPr>
        </p:nvSpPr>
        <p:spPr>
          <a:xfrm>
            <a:off x="646111" y="452718"/>
            <a:ext cx="9404723" cy="7283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absoluto II</a:t>
            </a:r>
            <a:endParaRPr/>
          </a:p>
        </p:txBody>
      </p:sp>
      <p:sp>
        <p:nvSpPr>
          <p:cNvPr id="569" name="Google Shape;569;p81"/>
          <p:cNvSpPr txBox="1"/>
          <p:nvPr>
            <p:ph idx="1" type="body"/>
          </p:nvPr>
        </p:nvSpPr>
        <p:spPr>
          <a:xfrm>
            <a:off x="645130" y="1400176"/>
            <a:ext cx="11070620" cy="5457824"/>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80"/>
              <a:buChar char="►"/>
            </a:pPr>
            <a:r>
              <a:rPr lang="es-AR" sz="1850"/>
              <a:t>En el siguiente ejemplo, se posiciona de forma absoluta la caja 2:</a:t>
            </a:r>
            <a:endParaRPr/>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a:p>
            <a:pPr indent="-248920" lvl="0" marL="342900" rtl="0" algn="l">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La caja 2 está posicionada de forma absoluta, lo que provoca que el resto de elementos de la página modifiquen su posición. En concreto, la caja 3 deja su lugar original y pasa a ocupar el hueco dejado por la caja 2.</a:t>
            </a:r>
            <a:endParaRPr/>
          </a:p>
          <a:p>
            <a:pPr indent="-342900" lvl="0" marL="342900" rtl="0" algn="just">
              <a:lnSpc>
                <a:spcPct val="90000"/>
              </a:lnSpc>
              <a:spcBef>
                <a:spcPts val="1000"/>
              </a:spcBef>
              <a:spcAft>
                <a:spcPts val="0"/>
              </a:spcAft>
              <a:buSzPts val="1480"/>
              <a:buChar char="►"/>
            </a:pPr>
            <a:r>
              <a:rPr lang="es-AR" sz="1850"/>
              <a:t>Las cajas posicionadas de forma absoluta "salen del flujo normal de la página", lo que provoca que el resto de elementos de la página se muevan y en ocasiones, ocupen la posición original en la que se encontraba la caja.</a:t>
            </a:r>
            <a:endParaRPr/>
          </a:p>
          <a:p>
            <a:pPr indent="-342900" lvl="0" marL="342900" rtl="0" algn="just">
              <a:lnSpc>
                <a:spcPct val="90000"/>
              </a:lnSpc>
              <a:spcBef>
                <a:spcPts val="1000"/>
              </a:spcBef>
              <a:spcAft>
                <a:spcPts val="0"/>
              </a:spcAft>
              <a:buSzPts val="1480"/>
              <a:buChar char="►"/>
            </a:pPr>
            <a:r>
              <a:rPr lang="es-AR" sz="1850"/>
              <a:t>El desplazamiento de una caja posicionada de forma absoluta se controla mediante las propiedades top, right, bottom y left. A diferencia del posicionamiento relativo, la interpretación de los valores de estas propiedades depende del elemento contenedor de la caja posicionada.</a:t>
            </a:r>
            <a:endParaRPr/>
          </a:p>
          <a:p>
            <a:pPr indent="-248920" lvl="0" marL="342900" rtl="0" algn="l">
              <a:lnSpc>
                <a:spcPct val="90000"/>
              </a:lnSpc>
              <a:spcBef>
                <a:spcPts val="1000"/>
              </a:spcBef>
              <a:spcAft>
                <a:spcPts val="0"/>
              </a:spcAft>
              <a:buSzPts val="1480"/>
              <a:buNone/>
            </a:pPr>
            <a:r>
              <a:t/>
            </a:r>
            <a:endParaRPr sz="1850"/>
          </a:p>
        </p:txBody>
      </p:sp>
      <p:pic>
        <p:nvPicPr>
          <p:cNvPr id="570" name="Google Shape;570;p81"/>
          <p:cNvPicPr preferRelativeResize="0"/>
          <p:nvPr/>
        </p:nvPicPr>
        <p:blipFill rotWithShape="1">
          <a:blip r:embed="rId3">
            <a:alphaModFix/>
          </a:blip>
          <a:srcRect b="0" l="0" r="0" t="0"/>
          <a:stretch/>
        </p:blipFill>
        <p:spPr>
          <a:xfrm>
            <a:off x="3776662" y="1885950"/>
            <a:ext cx="4791075" cy="1695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2"/>
          <p:cNvSpPr txBox="1"/>
          <p:nvPr>
            <p:ph type="title"/>
          </p:nvPr>
        </p:nvSpPr>
        <p:spPr>
          <a:xfrm>
            <a:off x="646111" y="452718"/>
            <a:ext cx="9404723" cy="6902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absoluto III</a:t>
            </a:r>
            <a:endParaRPr/>
          </a:p>
        </p:txBody>
      </p:sp>
      <p:sp>
        <p:nvSpPr>
          <p:cNvPr id="576" name="Google Shape;576;p82"/>
          <p:cNvSpPr txBox="1"/>
          <p:nvPr>
            <p:ph idx="1" type="body"/>
          </p:nvPr>
        </p:nvSpPr>
        <p:spPr>
          <a:xfrm>
            <a:off x="366713" y="1704975"/>
            <a:ext cx="11458574" cy="52387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Determinar la referencia utilizada para interpretar los valores de top, right, bottom y left de una caja posicionada de forma absoluta es un proceso complejo que se compone de los siguientes pasos:</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Se buscan todos los elementos contenedores de la caja hasta llegar al elemento &lt;body&gt; de la página.</a:t>
            </a:r>
            <a:endParaRPr/>
          </a:p>
          <a:p>
            <a:pPr indent="-342900" lvl="0" marL="342900" rtl="0" algn="just">
              <a:spcBef>
                <a:spcPts val="1000"/>
              </a:spcBef>
              <a:spcAft>
                <a:spcPts val="0"/>
              </a:spcAft>
              <a:buSzPts val="1600"/>
              <a:buChar char="►"/>
            </a:pPr>
            <a:r>
              <a:rPr lang="es-AR"/>
              <a:t>Se recorren todos los elementos contenedores empezando por el más cercano a la caja y llegando hasta el &lt;body&gt;</a:t>
            </a:r>
            <a:endParaRPr/>
          </a:p>
          <a:p>
            <a:pPr indent="-342900" lvl="0" marL="342900" rtl="0" algn="just">
              <a:spcBef>
                <a:spcPts val="1000"/>
              </a:spcBef>
              <a:spcAft>
                <a:spcPts val="0"/>
              </a:spcAft>
              <a:buSzPts val="1600"/>
              <a:buChar char="►"/>
            </a:pPr>
            <a:r>
              <a:rPr lang="es-AR"/>
              <a:t>El primer elemento contenedor que esté posicionado de cualquier forma diferente a position: static se convierte en la referencia que determina la posición de la caja posicionada de forma absoluta.</a:t>
            </a:r>
            <a:endParaRPr/>
          </a:p>
          <a:p>
            <a:pPr indent="-342900" lvl="0" marL="342900" rtl="0" algn="just">
              <a:spcBef>
                <a:spcPts val="1000"/>
              </a:spcBef>
              <a:spcAft>
                <a:spcPts val="0"/>
              </a:spcAft>
              <a:buSzPts val="1600"/>
              <a:buChar char="►"/>
            </a:pPr>
            <a:r>
              <a:rPr lang="es-AR"/>
              <a:t>Si ningún elemento contenedor está posicionado, la referencia es la ventana del navegador, que no debe confundirse con el elemento &lt;body&gt; de la página.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83"/>
          <p:cNvSpPr txBox="1"/>
          <p:nvPr>
            <p:ph type="title"/>
          </p:nvPr>
        </p:nvSpPr>
        <p:spPr>
          <a:xfrm>
            <a:off x="646111" y="452718"/>
            <a:ext cx="9404723" cy="7379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absoluto IV</a:t>
            </a:r>
            <a:endParaRPr/>
          </a:p>
        </p:txBody>
      </p:sp>
      <p:sp>
        <p:nvSpPr>
          <p:cNvPr id="582" name="Google Shape;582;p83"/>
          <p:cNvSpPr txBox="1"/>
          <p:nvPr>
            <p:ph idx="1" type="body"/>
          </p:nvPr>
        </p:nvSpPr>
        <p:spPr>
          <a:xfrm>
            <a:off x="352425" y="1295401"/>
            <a:ext cx="11487149" cy="5353049"/>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80"/>
              <a:buChar char="►"/>
            </a:pPr>
            <a:r>
              <a:rPr lang="es-AR" sz="1850"/>
              <a:t>Una vez determinada la referencia del posicionamiento absoluto, la interpretación de los valores de las propiedades top, right, bottom y left se realiza como sigue:</a:t>
            </a:r>
            <a:endParaRPr/>
          </a:p>
          <a:p>
            <a:pPr indent="-248920" lvl="0" marL="342900" rtl="0" algn="just">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top indica el desplazamiento desde el borde superior de la caja hasta el borde superior del elemento contenedor que se utiliza como referencia.</a:t>
            </a:r>
            <a:endParaRPr/>
          </a:p>
          <a:p>
            <a:pPr indent="-342900" lvl="0" marL="342900" rtl="0" algn="just">
              <a:lnSpc>
                <a:spcPct val="90000"/>
              </a:lnSpc>
              <a:spcBef>
                <a:spcPts val="1000"/>
              </a:spcBef>
              <a:spcAft>
                <a:spcPts val="0"/>
              </a:spcAft>
              <a:buSzPts val="1480"/>
              <a:buChar char="►"/>
            </a:pPr>
            <a:r>
              <a:rPr lang="es-AR" sz="1850"/>
              <a:t>right indica el desplazamiento desde el borde derecho de la caja hasta el borde derecho del elemento contenedor que se utiliza como referencia.</a:t>
            </a:r>
            <a:endParaRPr/>
          </a:p>
          <a:p>
            <a:pPr indent="-342900" lvl="0" marL="342900" rtl="0" algn="just">
              <a:lnSpc>
                <a:spcPct val="90000"/>
              </a:lnSpc>
              <a:spcBef>
                <a:spcPts val="1000"/>
              </a:spcBef>
              <a:spcAft>
                <a:spcPts val="0"/>
              </a:spcAft>
              <a:buSzPts val="1480"/>
              <a:buChar char="►"/>
            </a:pPr>
            <a:r>
              <a:rPr lang="es-AR" sz="1850"/>
              <a:t>bottom indica el desplazamiento desde el borde inferior de la caja hasta el borde inferior del elemento contenedor que se utiliza como referencia.</a:t>
            </a:r>
            <a:endParaRPr/>
          </a:p>
          <a:p>
            <a:pPr indent="-342900" lvl="0" marL="342900" rtl="0" algn="just">
              <a:lnSpc>
                <a:spcPct val="90000"/>
              </a:lnSpc>
              <a:spcBef>
                <a:spcPts val="1000"/>
              </a:spcBef>
              <a:spcAft>
                <a:spcPts val="0"/>
              </a:spcAft>
              <a:buSzPts val="1480"/>
              <a:buChar char="►"/>
            </a:pPr>
            <a:r>
              <a:rPr lang="es-AR" sz="1850"/>
              <a:t>left indica el desplazamiento desde el borde izquierdo de la caja hasta el borde izquierdo del elemento contenedor que se utiliza como referencia.</a:t>
            </a:r>
            <a:endParaRPr/>
          </a:p>
          <a:p>
            <a:pPr indent="-248920" lvl="0" marL="342900" rtl="0" algn="just">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Si se quiere posicionar un elemento de forma absoluta respecto de su elemento contenedor, es imprescindible posicionar este último. Para ello, sólo es necesario añadir la propiedad position: relative, por lo que no es obligatorio desplazar el elemento contenedor respecto de su posición original. </a:t>
            </a:r>
            <a:endParaRPr/>
          </a:p>
          <a:p>
            <a:pPr indent="-248920" lvl="0" marL="342900" rtl="0" algn="just">
              <a:lnSpc>
                <a:spcPct val="90000"/>
              </a:lnSpc>
              <a:spcBef>
                <a:spcPts val="1000"/>
              </a:spcBef>
              <a:spcAft>
                <a:spcPts val="0"/>
              </a:spcAft>
              <a:buSzPts val="1480"/>
              <a:buNone/>
            </a:pPr>
            <a:r>
              <a:t/>
            </a:r>
            <a:endParaRPr sz="185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84"/>
          <p:cNvSpPr txBox="1"/>
          <p:nvPr>
            <p:ph type="title"/>
          </p:nvPr>
        </p:nvSpPr>
        <p:spPr>
          <a:xfrm>
            <a:off x="646111" y="452718"/>
            <a:ext cx="9404723" cy="7474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fijo</a:t>
            </a:r>
            <a:endParaRPr/>
          </a:p>
        </p:txBody>
      </p:sp>
      <p:sp>
        <p:nvSpPr>
          <p:cNvPr id="588" name="Google Shape;588;p84"/>
          <p:cNvSpPr txBox="1"/>
          <p:nvPr>
            <p:ph idx="1" type="body"/>
          </p:nvPr>
        </p:nvSpPr>
        <p:spPr>
          <a:xfrm>
            <a:off x="314325" y="1457325"/>
            <a:ext cx="11487149" cy="5086349"/>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El estándar CSS considera que el posicionamiento fijo es un caso particular del posicionamiento absoluto, ya que sólo se diferencian en el comportamiento de las cajas posicionadas.</a:t>
            </a:r>
            <a:endParaRPr/>
          </a:p>
          <a:p>
            <a:pPr indent="-342900" lvl="0" marL="342900" rtl="0" algn="just">
              <a:spcBef>
                <a:spcPts val="1000"/>
              </a:spcBef>
              <a:spcAft>
                <a:spcPts val="0"/>
              </a:spcAft>
              <a:buSzPts val="1600"/>
              <a:buChar char="►"/>
            </a:pPr>
            <a:r>
              <a:rPr lang="es-AR"/>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endParaRPr/>
          </a:p>
          <a:p>
            <a:pPr indent="-342900" lvl="0" marL="342900" rtl="0" algn="just">
              <a:spcBef>
                <a:spcPts val="1000"/>
              </a:spcBef>
              <a:spcAft>
                <a:spcPts val="0"/>
              </a:spcAft>
              <a:buSzPts val="1600"/>
              <a:buChar char="►"/>
            </a:pPr>
            <a:r>
              <a:rPr lang="es-AR"/>
              <a:t>La principal característica de una caja posicionada de forma fija es que su posición es inamovible dentro de la ventana del navegador. El posicionamiento fijo hace que las cajas no modifiquen su posición ni aunque el usuario suba o baje la página en la ventana de su navegador.</a:t>
            </a:r>
            <a:endParaRPr/>
          </a:p>
          <a:p>
            <a:pPr indent="-342900" lvl="0" marL="342900" rtl="0" algn="just">
              <a:spcBef>
                <a:spcPts val="1000"/>
              </a:spcBef>
              <a:spcAft>
                <a:spcPts val="0"/>
              </a:spcAft>
              <a:buSzPts val="1600"/>
              <a:buChar char="►"/>
            </a:pPr>
            <a:r>
              <a:rPr lang="es-AR"/>
              <a:t>Si la página se visualiza en un medio paginado (por ejemplo en una impresora) las cajas posicionadas de forma fija se repiten en todas las páginas. Esta característica puede ser útil para crear encabezados o pies de página en páginas HTML preparadas para imprimir.</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646111" y="452718"/>
            <a:ext cx="9404723" cy="7283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flotante</a:t>
            </a:r>
            <a:endParaRPr/>
          </a:p>
        </p:txBody>
      </p:sp>
      <p:sp>
        <p:nvSpPr>
          <p:cNvPr id="594" name="Google Shape;594;p85"/>
          <p:cNvSpPr txBox="1"/>
          <p:nvPr>
            <p:ph idx="1" type="body"/>
          </p:nvPr>
        </p:nvSpPr>
        <p:spPr>
          <a:xfrm>
            <a:off x="645130" y="1438276"/>
            <a:ext cx="11089670" cy="507682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El posicionamiento flotante es el más difícil de comprender pero al mismo tiempo es el más utilizado. La mayoría de estructuras de las páginas web complejas están diseñadas con el posicionamiento flotante, como se verá más adelante.</a:t>
            </a:r>
            <a:endParaRPr/>
          </a:p>
          <a:p>
            <a:pPr indent="-342900" lvl="0" marL="342900" rtl="0" algn="just">
              <a:spcBef>
                <a:spcPts val="1000"/>
              </a:spcBef>
              <a:spcAft>
                <a:spcPts val="0"/>
              </a:spcAft>
              <a:buSzPts val="1600"/>
              <a:buChar char="►"/>
            </a:pPr>
            <a:r>
              <a:rPr lang="es-AR"/>
              <a:t>Cuando una caja se posiciona con el modelo de posicionamiento flotante, automáticamente se convierte en una </a:t>
            </a:r>
            <a:r>
              <a:rPr i="1" lang="es-AR"/>
              <a:t>caja flotante</a:t>
            </a:r>
            <a:r>
              <a:rPr lang="es-AR"/>
              <a:t>, lo que significa que se desplaza hasta la zona más a la izquierda o más a la derecha de la posición en la que originalmente se encontraba.</a:t>
            </a:r>
            <a:endParaRPr/>
          </a:p>
          <a:p>
            <a:pPr indent="-342900" lvl="0" marL="342900" rtl="0" algn="just">
              <a:spcBef>
                <a:spcPts val="1000"/>
              </a:spcBef>
              <a:spcAft>
                <a:spcPts val="0"/>
              </a:spcAft>
              <a:buSzPts val="1600"/>
              <a:buChar char="►"/>
            </a:pPr>
            <a:r>
              <a:rPr lang="es-AR"/>
              <a:t>La siguiente imagen muestra el resultado de posicionar de forma flotante hacia la derecha la caja 1:</a:t>
            </a:r>
            <a:endParaRPr/>
          </a:p>
          <a:p>
            <a:pPr indent="-241300" lvl="0" marL="342900" rtl="0" algn="l">
              <a:spcBef>
                <a:spcPts val="1000"/>
              </a:spcBef>
              <a:spcAft>
                <a:spcPts val="0"/>
              </a:spcAft>
              <a:buSzPts val="1600"/>
              <a:buNone/>
            </a:pPr>
            <a:r>
              <a:t/>
            </a:r>
            <a:endParaRPr/>
          </a:p>
        </p:txBody>
      </p:sp>
      <p:pic>
        <p:nvPicPr>
          <p:cNvPr id="595" name="Google Shape;595;p85"/>
          <p:cNvPicPr preferRelativeResize="0"/>
          <p:nvPr/>
        </p:nvPicPr>
        <p:blipFill rotWithShape="1">
          <a:blip r:embed="rId3">
            <a:alphaModFix/>
          </a:blip>
          <a:srcRect b="0" l="0" r="0" t="0"/>
          <a:stretch/>
        </p:blipFill>
        <p:spPr>
          <a:xfrm>
            <a:off x="3700462" y="4162426"/>
            <a:ext cx="4791075" cy="260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86"/>
          <p:cNvSpPr txBox="1"/>
          <p:nvPr>
            <p:ph type="title"/>
          </p:nvPr>
        </p:nvSpPr>
        <p:spPr>
          <a:xfrm>
            <a:off x="646111" y="452718"/>
            <a:ext cx="9404723" cy="7569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flotante II</a:t>
            </a:r>
            <a:endParaRPr/>
          </a:p>
        </p:txBody>
      </p:sp>
      <p:sp>
        <p:nvSpPr>
          <p:cNvPr id="601" name="Google Shape;601;p86"/>
          <p:cNvSpPr txBox="1"/>
          <p:nvPr>
            <p:ph idx="1" type="body"/>
          </p:nvPr>
        </p:nvSpPr>
        <p:spPr>
          <a:xfrm>
            <a:off x="342900" y="1209676"/>
            <a:ext cx="11477625" cy="53816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Cuando se posiciona una caja de forma flotante: * La caja deja de pertenecer al flujo normal de la página, lo que significa que el resto de cajas ocupan el lugar dejado por la caja flotante. * La caja flotante se posiciona lo más a la izquierda o lo más a la derecha posible de la posición en la que se encontraba originalmente.</a:t>
            </a:r>
            <a:endParaRPr/>
          </a:p>
          <a:p>
            <a:pPr indent="-342900" lvl="0" marL="342900" rtl="0" algn="l">
              <a:spcBef>
                <a:spcPts val="1000"/>
              </a:spcBef>
              <a:spcAft>
                <a:spcPts val="0"/>
              </a:spcAft>
              <a:buSzPts val="1600"/>
              <a:buChar char="►"/>
            </a:pPr>
            <a:r>
              <a:rPr lang="es-AR"/>
              <a:t>Si en el anterior ejemplo la caja 1 se posiciona de forma flotante hacia la izquierda, el resultado es el que muestra la siguiente imagen:</a:t>
            </a:r>
            <a:endParaRPr/>
          </a:p>
          <a:p>
            <a:pPr indent="0" lvl="0" marL="0" rtl="0" algn="l">
              <a:spcBef>
                <a:spcPts val="1000"/>
              </a:spcBef>
              <a:spcAft>
                <a:spcPts val="0"/>
              </a:spcAft>
              <a:buSzPts val="1600"/>
              <a:buNone/>
            </a:pPr>
            <a:r>
              <a:t/>
            </a:r>
            <a:endParaRPr/>
          </a:p>
        </p:txBody>
      </p:sp>
      <p:pic>
        <p:nvPicPr>
          <p:cNvPr id="602" name="Google Shape;602;p86"/>
          <p:cNvPicPr preferRelativeResize="0"/>
          <p:nvPr/>
        </p:nvPicPr>
        <p:blipFill rotWithShape="1">
          <a:blip r:embed="rId3">
            <a:alphaModFix/>
          </a:blip>
          <a:srcRect b="0" l="0" r="0" t="0"/>
          <a:stretch/>
        </p:blipFill>
        <p:spPr>
          <a:xfrm>
            <a:off x="3116622" y="3429000"/>
            <a:ext cx="5717816" cy="3114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87"/>
          <p:cNvSpPr txBox="1"/>
          <p:nvPr>
            <p:ph type="title"/>
          </p:nvPr>
        </p:nvSpPr>
        <p:spPr>
          <a:xfrm>
            <a:off x="646111" y="452718"/>
            <a:ext cx="9404723" cy="6998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flotante III</a:t>
            </a:r>
            <a:endParaRPr/>
          </a:p>
        </p:txBody>
      </p:sp>
      <p:sp>
        <p:nvSpPr>
          <p:cNvPr id="608" name="Google Shape;608;p87"/>
          <p:cNvSpPr txBox="1"/>
          <p:nvPr>
            <p:ph idx="1" type="body"/>
          </p:nvPr>
        </p:nvSpPr>
        <p:spPr>
          <a:xfrm>
            <a:off x="828675" y="2028825"/>
            <a:ext cx="10315575" cy="4000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La caja 1 es de tipo flotante, por lo que </a:t>
            </a:r>
            <a:r>
              <a:rPr i="1" lang="es-AR"/>
              <a:t>desaparece del flujo normal</a:t>
            </a:r>
            <a:r>
              <a:rPr lang="es-AR"/>
              <a:t> de la página y el resto de cajas ocupan su lugar. El resultado es que la caja 2 ahora se muestra donde estaba la caja 1 y la caja 3 se muestra donde estaba la caja 2.</a:t>
            </a:r>
            <a:endParaRPr/>
          </a:p>
          <a:p>
            <a:pPr indent="-342900" lvl="0" marL="342900" rtl="0" algn="l">
              <a:spcBef>
                <a:spcPts val="1000"/>
              </a:spcBef>
              <a:spcAft>
                <a:spcPts val="0"/>
              </a:spcAft>
              <a:buSzPts val="1600"/>
              <a:buChar char="►"/>
            </a:pPr>
            <a:r>
              <a:rPr lang="es-AR"/>
              <a:t>Al mismo tiempo, la caja 1 se desplaza todo lo posible hacia la izquierda de la posición en la que se encontraba. El resultado es que la caja 1 se muestra encima de la nueva posición de la caja 2 y tapa todos sus contenidos.</a:t>
            </a:r>
            <a:endParaRPr/>
          </a:p>
          <a:p>
            <a:pPr indent="-342900" lvl="0" marL="342900" rtl="0" algn="l">
              <a:spcBef>
                <a:spcPts val="1000"/>
              </a:spcBef>
              <a:spcAft>
                <a:spcPts val="0"/>
              </a:spcAft>
              <a:buSzPts val="1600"/>
              <a:buChar char="►"/>
            </a:pPr>
            <a:r>
              <a:rPr lang="es-AR"/>
              <a:t>Si existen otras cajas flotantes, al posicionar de forma flotante otra caja, se tiene en cuenta el sitio disponible.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Glosario básico</a:t>
            </a:r>
            <a:endParaRPr/>
          </a:p>
        </p:txBody>
      </p:sp>
      <p:sp>
        <p:nvSpPr>
          <p:cNvPr id="187" name="Google Shape;187;p25"/>
          <p:cNvSpPr txBox="1"/>
          <p:nvPr>
            <p:ph idx="1" type="body"/>
          </p:nvPr>
        </p:nvSpPr>
        <p:spPr>
          <a:xfrm>
            <a:off x="581977" y="1373649"/>
            <a:ext cx="11001602" cy="51403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60"/>
              <a:buNone/>
            </a:pPr>
            <a:r>
              <a:rPr lang="es-AR" sz="1700"/>
              <a:t>CSS define una serie de términos que permiten describir cada una de las partes que componen los estilos CSS. El siguiente esquema muestra las partes que forman un estilo CSS muy básico:</a:t>
            </a:r>
            <a:endParaRPr/>
          </a:p>
          <a:p>
            <a:pPr indent="0" lvl="0" marL="0" rtl="0" algn="l">
              <a:lnSpc>
                <a:spcPct val="90000"/>
              </a:lnSpc>
              <a:spcBef>
                <a:spcPts val="1000"/>
              </a:spcBef>
              <a:spcAft>
                <a:spcPts val="0"/>
              </a:spcAft>
              <a:buSzPts val="1360"/>
              <a:buNone/>
            </a:pPr>
            <a:r>
              <a:t/>
            </a:r>
            <a:endParaRPr sz="1700"/>
          </a:p>
          <a:p>
            <a:pPr indent="0" lvl="0" marL="0" rtl="0" algn="l">
              <a:lnSpc>
                <a:spcPct val="90000"/>
              </a:lnSpc>
              <a:spcBef>
                <a:spcPts val="1000"/>
              </a:spcBef>
              <a:spcAft>
                <a:spcPts val="0"/>
              </a:spcAft>
              <a:buSzPts val="1360"/>
              <a:buNone/>
            </a:pPr>
            <a:r>
              <a:t/>
            </a:r>
            <a:endParaRPr sz="1700"/>
          </a:p>
          <a:p>
            <a:pPr indent="0" lvl="0" marL="0" rtl="0" algn="l">
              <a:lnSpc>
                <a:spcPct val="90000"/>
              </a:lnSpc>
              <a:spcBef>
                <a:spcPts val="1000"/>
              </a:spcBef>
              <a:spcAft>
                <a:spcPts val="0"/>
              </a:spcAft>
              <a:buSzPts val="1360"/>
              <a:buNone/>
            </a:pPr>
            <a:r>
              <a:t/>
            </a:r>
            <a:endParaRPr sz="1700"/>
          </a:p>
          <a:p>
            <a:pPr indent="0" lvl="0" marL="0" rtl="0" algn="l">
              <a:lnSpc>
                <a:spcPct val="90000"/>
              </a:lnSpc>
              <a:spcBef>
                <a:spcPts val="1000"/>
              </a:spcBef>
              <a:spcAft>
                <a:spcPts val="0"/>
              </a:spcAft>
              <a:buSzPts val="1360"/>
              <a:buNone/>
            </a:pPr>
            <a:r>
              <a:t/>
            </a:r>
            <a:endParaRPr sz="1700"/>
          </a:p>
          <a:p>
            <a:pPr indent="0" lvl="0" marL="0" rtl="0" algn="l">
              <a:lnSpc>
                <a:spcPct val="90000"/>
              </a:lnSpc>
              <a:spcBef>
                <a:spcPts val="1000"/>
              </a:spcBef>
              <a:spcAft>
                <a:spcPts val="0"/>
              </a:spcAft>
              <a:buSzPts val="1360"/>
              <a:buNone/>
            </a:pPr>
            <a:r>
              <a:rPr lang="es-AR" sz="1700"/>
              <a:t>Los diferentes términos se definen a continuación:</a:t>
            </a:r>
            <a:endParaRPr/>
          </a:p>
          <a:p>
            <a:pPr indent="-342900" lvl="0" marL="342900" rtl="0" algn="l">
              <a:lnSpc>
                <a:spcPct val="90000"/>
              </a:lnSpc>
              <a:spcBef>
                <a:spcPts val="1000"/>
              </a:spcBef>
              <a:spcAft>
                <a:spcPts val="0"/>
              </a:spcAft>
              <a:buSzPts val="1360"/>
              <a:buFont typeface="Noto Sans Symbols"/>
              <a:buChar char="⮚"/>
            </a:pPr>
            <a:r>
              <a:rPr lang="es-AR" sz="1700"/>
              <a:t>Regla: cada uno de los estilos que componen una hoja de estilos CSS. Cada regla está compuesta de una parte de "selectores", un símbolo de "llave de apertura" ({), otra parte denominada "declaración" y por último, un símbolo de "llave de cierre" (}).</a:t>
            </a:r>
            <a:endParaRPr/>
          </a:p>
          <a:p>
            <a:pPr indent="-342900" lvl="0" marL="342900" rtl="0" algn="l">
              <a:lnSpc>
                <a:spcPct val="90000"/>
              </a:lnSpc>
              <a:spcBef>
                <a:spcPts val="1000"/>
              </a:spcBef>
              <a:spcAft>
                <a:spcPts val="0"/>
              </a:spcAft>
              <a:buSzPts val="1360"/>
              <a:buFont typeface="Noto Sans Symbols"/>
              <a:buChar char="⮚"/>
            </a:pPr>
            <a:r>
              <a:rPr lang="es-AR" sz="1700"/>
              <a:t>Selector: indica el elemento o elementos HTML a los que se aplica la regla CSS.</a:t>
            </a:r>
            <a:endParaRPr/>
          </a:p>
          <a:p>
            <a:pPr indent="-342900" lvl="0" marL="342900" rtl="0" algn="l">
              <a:lnSpc>
                <a:spcPct val="90000"/>
              </a:lnSpc>
              <a:spcBef>
                <a:spcPts val="1000"/>
              </a:spcBef>
              <a:spcAft>
                <a:spcPts val="0"/>
              </a:spcAft>
              <a:buSzPts val="1360"/>
              <a:buFont typeface="Noto Sans Symbols"/>
              <a:buChar char="⮚"/>
            </a:pPr>
            <a:r>
              <a:rPr lang="es-AR" sz="1700"/>
              <a:t>Declaración: especifica los estilos que se aplican a los elementos. Está compuesta por una o más propiedades CSS.</a:t>
            </a:r>
            <a:endParaRPr/>
          </a:p>
          <a:p>
            <a:pPr indent="-342900" lvl="0" marL="342900" rtl="0" algn="l">
              <a:lnSpc>
                <a:spcPct val="90000"/>
              </a:lnSpc>
              <a:spcBef>
                <a:spcPts val="1000"/>
              </a:spcBef>
              <a:spcAft>
                <a:spcPts val="0"/>
              </a:spcAft>
              <a:buSzPts val="1360"/>
              <a:buFont typeface="Noto Sans Symbols"/>
              <a:buChar char="⮚"/>
            </a:pPr>
            <a:r>
              <a:rPr lang="es-AR" sz="1700"/>
              <a:t>Propiedad: característica que se modifica en el elemento seleccionado, como por ejemplo su tamaño de letra, su color de fondo, etc.</a:t>
            </a:r>
            <a:endParaRPr/>
          </a:p>
          <a:p>
            <a:pPr indent="-342900" lvl="0" marL="342900" rtl="0" algn="l">
              <a:lnSpc>
                <a:spcPct val="90000"/>
              </a:lnSpc>
              <a:spcBef>
                <a:spcPts val="1000"/>
              </a:spcBef>
              <a:spcAft>
                <a:spcPts val="0"/>
              </a:spcAft>
              <a:buSzPts val="1360"/>
              <a:buFont typeface="Noto Sans Symbols"/>
              <a:buChar char="⮚"/>
            </a:pPr>
            <a:r>
              <a:rPr lang="es-AR" sz="1700"/>
              <a:t>Valor: establece el nuevo valor de la característica modificada en el elemento.</a:t>
            </a:r>
            <a:endParaRPr/>
          </a:p>
          <a:p>
            <a:pPr indent="0" lvl="0" marL="0" rtl="0" algn="l">
              <a:lnSpc>
                <a:spcPct val="90000"/>
              </a:lnSpc>
              <a:spcBef>
                <a:spcPts val="1000"/>
              </a:spcBef>
              <a:spcAft>
                <a:spcPts val="0"/>
              </a:spcAft>
              <a:buSzPts val="1360"/>
              <a:buNone/>
            </a:pPr>
            <a:r>
              <a:t/>
            </a:r>
            <a:endParaRPr sz="1700"/>
          </a:p>
          <a:p>
            <a:pPr indent="0" lvl="0" marL="0" rtl="0" algn="l">
              <a:lnSpc>
                <a:spcPct val="90000"/>
              </a:lnSpc>
              <a:spcBef>
                <a:spcPts val="1000"/>
              </a:spcBef>
              <a:spcAft>
                <a:spcPts val="0"/>
              </a:spcAft>
              <a:buSzPts val="1360"/>
              <a:buNone/>
            </a:pPr>
            <a:r>
              <a:t/>
            </a:r>
            <a:endParaRPr sz="1700"/>
          </a:p>
        </p:txBody>
      </p:sp>
      <p:pic>
        <p:nvPicPr>
          <p:cNvPr descr="Componentes de un estilo CSS bÃ¡sico" id="188" name="Google Shape;188;p25"/>
          <p:cNvPicPr preferRelativeResize="0"/>
          <p:nvPr/>
        </p:nvPicPr>
        <p:blipFill rotWithShape="1">
          <a:blip r:embed="rId3">
            <a:alphaModFix/>
          </a:blip>
          <a:srcRect b="0" l="0" r="0" t="0"/>
          <a:stretch/>
        </p:blipFill>
        <p:spPr>
          <a:xfrm>
            <a:off x="7372464" y="1893312"/>
            <a:ext cx="3173616" cy="176173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88"/>
          <p:cNvSpPr txBox="1"/>
          <p:nvPr>
            <p:ph type="title"/>
          </p:nvPr>
        </p:nvSpPr>
        <p:spPr>
          <a:xfrm>
            <a:off x="646111" y="452718"/>
            <a:ext cx="9404723" cy="7950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flotante IV</a:t>
            </a:r>
            <a:endParaRPr/>
          </a:p>
        </p:txBody>
      </p:sp>
      <p:sp>
        <p:nvSpPr>
          <p:cNvPr id="614" name="Google Shape;614;p88"/>
          <p:cNvSpPr txBox="1"/>
          <p:nvPr>
            <p:ph idx="1" type="body"/>
          </p:nvPr>
        </p:nvSpPr>
        <p:spPr>
          <a:xfrm>
            <a:off x="342900" y="1714501"/>
            <a:ext cx="11220449" cy="51434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En el siguiente ejemplo se posicionan de forma flotante hacia la izquierda las tres cajas: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just">
              <a:spcBef>
                <a:spcPts val="1000"/>
              </a:spcBef>
              <a:spcAft>
                <a:spcPts val="0"/>
              </a:spcAft>
              <a:buSzPts val="1600"/>
              <a:buChar char="►"/>
            </a:pPr>
            <a:r>
              <a:rPr lang="es-AR"/>
              <a:t>Las cajas no se superponen entre sí porque las cajas flotantes tienen en cuenta las otras cajas flotantes existentes. Como la caja 1 ya estaba posicionada lo más a la izquierda posible, la caja 2 sólo puede colocarse al lado del borde derecho de la caja 1, que es el sitio más a la izquierda posible respecto de la zona en la que se encontraba.</a:t>
            </a:r>
            <a:endParaRPr/>
          </a:p>
        </p:txBody>
      </p:sp>
      <p:pic>
        <p:nvPicPr>
          <p:cNvPr id="615" name="Google Shape;615;p88"/>
          <p:cNvPicPr preferRelativeResize="0"/>
          <p:nvPr/>
        </p:nvPicPr>
        <p:blipFill rotWithShape="1">
          <a:blip r:embed="rId3">
            <a:alphaModFix/>
          </a:blip>
          <a:srcRect b="0" l="0" r="0" t="0"/>
          <a:stretch/>
        </p:blipFill>
        <p:spPr>
          <a:xfrm>
            <a:off x="3115127" y="2247900"/>
            <a:ext cx="5961745" cy="26193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9"/>
          <p:cNvSpPr txBox="1"/>
          <p:nvPr>
            <p:ph type="title"/>
          </p:nvPr>
        </p:nvSpPr>
        <p:spPr>
          <a:xfrm>
            <a:off x="646111" y="452718"/>
            <a:ext cx="9404723" cy="6807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Posicionamiento flotante V</a:t>
            </a:r>
            <a:endParaRPr/>
          </a:p>
        </p:txBody>
      </p:sp>
      <p:sp>
        <p:nvSpPr>
          <p:cNvPr id="621" name="Google Shape;621;p89"/>
          <p:cNvSpPr txBox="1"/>
          <p:nvPr>
            <p:ph idx="1" type="body"/>
          </p:nvPr>
        </p:nvSpPr>
        <p:spPr>
          <a:xfrm>
            <a:off x="276225" y="1257300"/>
            <a:ext cx="11410949" cy="514798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Si no existe sitio en la línea actual, la caja flotante baja a la línea inferior hasta que encuentra el sitio necesario para mostrarse lo más a la izquierda o lo más a la derecha posible en esa nueva línea:</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Las cajas flotantes influyen en la disposición de todas las demás cajas. Los elementos en línea </a:t>
            </a:r>
            <a:r>
              <a:rPr i="1" lang="es-AR"/>
              <a:t>hacen sitio</a:t>
            </a:r>
            <a:r>
              <a:rPr lang="es-AR"/>
              <a:t> a las cajas flotantes adaptando su anchura al espacio libre dejado por la caja desplazada. Los elementos de bloque no les hacen sitio, pero sí que adaptan sus contenidos para que no se solapen con las cajas flotantes.</a:t>
            </a:r>
            <a:endParaRPr/>
          </a:p>
        </p:txBody>
      </p:sp>
      <p:pic>
        <p:nvPicPr>
          <p:cNvPr id="622" name="Google Shape;622;p89"/>
          <p:cNvPicPr preferRelativeResize="0"/>
          <p:nvPr/>
        </p:nvPicPr>
        <p:blipFill rotWithShape="1">
          <a:blip r:embed="rId3">
            <a:alphaModFix/>
          </a:blip>
          <a:srcRect b="0" l="0" r="0" t="0"/>
          <a:stretch/>
        </p:blipFill>
        <p:spPr>
          <a:xfrm>
            <a:off x="3700462" y="2233612"/>
            <a:ext cx="4791075" cy="23907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0"/>
          <p:cNvSpPr txBox="1"/>
          <p:nvPr>
            <p:ph type="title"/>
          </p:nvPr>
        </p:nvSpPr>
        <p:spPr>
          <a:xfrm>
            <a:off x="646111" y="452718"/>
            <a:ext cx="9404723" cy="6902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Clear</a:t>
            </a:r>
            <a:endParaRPr/>
          </a:p>
        </p:txBody>
      </p:sp>
      <p:sp>
        <p:nvSpPr>
          <p:cNvPr id="628" name="Google Shape;628;p90"/>
          <p:cNvSpPr txBox="1"/>
          <p:nvPr>
            <p:ph idx="1" type="body"/>
          </p:nvPr>
        </p:nvSpPr>
        <p:spPr>
          <a:xfrm>
            <a:off x="381000" y="1238250"/>
            <a:ext cx="11420475" cy="516703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360"/>
              <a:buChar char="►"/>
            </a:pPr>
            <a:r>
              <a:rPr lang="es-AR" sz="1700"/>
              <a:t>La propiedad clear indica el lado del elemento HTML que no debe ser adyacente a ninguna caja posicionada de forma flotante. Si se indica el valor left, el elemento se desplaza de forma descendente hasta que pueda colocarse en una línea en la que no haya ninguna caja flotante en el lado izquierdo.</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La especificación oficial de CSS explica este comportamiento como "un desplazamiento descendente hasta que el borde superior del elemento esté por debajo del borde inferior de cualquier elemento flotante hacia la izquierda".</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Si se indica el valor right, el comportamiento es análogo, salvo que en este caso se tienen en cuenta los elementos desplazados hacia la derecha.</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El valor both despeja los lados izquierdo y derecho del elemento, ya que desplaza el elemento de forma descendente hasta que el borde superior se encuentre por debajo del borde inferior de cualquier elemento flotante hacia la izquierda o hacia la derecha.</a:t>
            </a:r>
            <a:endParaRPr/>
          </a:p>
          <a:p>
            <a:pPr indent="-256540" lvl="0" marL="342900" rtl="0" algn="just">
              <a:lnSpc>
                <a:spcPct val="90000"/>
              </a:lnSpc>
              <a:spcBef>
                <a:spcPts val="1000"/>
              </a:spcBef>
              <a:spcAft>
                <a:spcPts val="0"/>
              </a:spcAft>
              <a:buSzPts val="1360"/>
              <a:buNone/>
            </a:pPr>
            <a:r>
              <a:t/>
            </a:r>
            <a:endParaRPr sz="1700"/>
          </a:p>
          <a:p>
            <a:pPr indent="-342900" lvl="0" marL="342900" rtl="0" algn="just">
              <a:lnSpc>
                <a:spcPct val="90000"/>
              </a:lnSpc>
              <a:spcBef>
                <a:spcPts val="1000"/>
              </a:spcBef>
              <a:spcAft>
                <a:spcPts val="0"/>
              </a:spcAft>
              <a:buSzPts val="1360"/>
              <a:buChar char="►"/>
            </a:pPr>
            <a:r>
              <a:rPr lang="es-AR" sz="1700"/>
              <a:t>Como se verá más adelante, la propiedad clear es imprescindible cuando se crean las estructuras de las páginas web complejas.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1"/>
          <p:cNvSpPr txBox="1"/>
          <p:nvPr>
            <p:ph type="title"/>
          </p:nvPr>
        </p:nvSpPr>
        <p:spPr>
          <a:xfrm>
            <a:off x="646111" y="452718"/>
            <a:ext cx="9404723" cy="7664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Display y Visibility</a:t>
            </a:r>
            <a:endParaRPr/>
          </a:p>
        </p:txBody>
      </p:sp>
      <p:sp>
        <p:nvSpPr>
          <p:cNvPr id="634" name="Google Shape;634;p91"/>
          <p:cNvSpPr txBox="1"/>
          <p:nvPr>
            <p:ph idx="1" type="body"/>
          </p:nvPr>
        </p:nvSpPr>
        <p:spPr>
          <a:xfrm>
            <a:off x="352425" y="1733550"/>
            <a:ext cx="11487149" cy="48101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Las propiedades display y visibility controlan la visualización de los elementos. Las dos propiedades permiten ocultar cualquier elemento de la página. Habitualmente se utilizan junto con JavaScript para crear efectos dinámicos como mostrar y ocultar determinados textos o imágenes cuando el usuario pincha sobre ellos.</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La propiedad display permite ocultar completamente un elemento haciendo que desaparezca de la página. Como el elemento oculto no se muestra, el resto de elementos de la página se mueven para ocupar su lugar.</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Por otra parte, la propiedad visibility permite hacer invisible un elemento, lo que significa que el navegador crea la caja del elemento pero no la muestra. En este caso, el resto de elementos de la página no modifican su posición, ya que aunque la caja no se ve, sigue ocupando sitio.</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2"/>
          <p:cNvSpPr txBox="1"/>
          <p:nvPr>
            <p:ph type="title"/>
          </p:nvPr>
        </p:nvSpPr>
        <p:spPr>
          <a:xfrm>
            <a:off x="646111" y="452718"/>
            <a:ext cx="9404723" cy="9188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Display y Visibility II</a:t>
            </a:r>
            <a:endParaRPr/>
          </a:p>
        </p:txBody>
      </p:sp>
      <p:sp>
        <p:nvSpPr>
          <p:cNvPr id="640" name="Google Shape;640;p92"/>
          <p:cNvSpPr txBox="1"/>
          <p:nvPr>
            <p:ph idx="1" type="body"/>
          </p:nvPr>
        </p:nvSpPr>
        <p:spPr>
          <a:xfrm>
            <a:off x="295275" y="1552576"/>
            <a:ext cx="11534775" cy="51149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La siguiente imagen muestra la diferencia entre ocultar la caja número 5 mediante la propiedad display o hacerla invisible mediante la propiedad visibility:</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pic>
        <p:nvPicPr>
          <p:cNvPr id="641" name="Google Shape;641;p92"/>
          <p:cNvPicPr preferRelativeResize="0"/>
          <p:nvPr/>
        </p:nvPicPr>
        <p:blipFill rotWithShape="1">
          <a:blip r:embed="rId3">
            <a:alphaModFix/>
          </a:blip>
          <a:srcRect b="0" l="0" r="0" t="0"/>
          <a:stretch/>
        </p:blipFill>
        <p:spPr>
          <a:xfrm>
            <a:off x="2295525" y="2398707"/>
            <a:ext cx="7029450" cy="426879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93"/>
          <p:cNvSpPr txBox="1"/>
          <p:nvPr>
            <p:ph type="title"/>
          </p:nvPr>
        </p:nvSpPr>
        <p:spPr>
          <a:xfrm>
            <a:off x="646111" y="452718"/>
            <a:ext cx="9404723" cy="6426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Texto</a:t>
            </a:r>
            <a:endParaRPr/>
          </a:p>
        </p:txBody>
      </p:sp>
      <p:sp>
        <p:nvSpPr>
          <p:cNvPr id="647" name="Google Shape;647;p93"/>
          <p:cNvSpPr txBox="1"/>
          <p:nvPr>
            <p:ph idx="1" type="body"/>
          </p:nvPr>
        </p:nvSpPr>
        <p:spPr>
          <a:xfrm>
            <a:off x="645131" y="1266825"/>
            <a:ext cx="10622943" cy="5429249"/>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CSS define numerosas propiedades que determinan la apariencia del texto en su conjunto. Estas propiedades adicionales permiten controlar al alineación del texto, el interlineado, la separación entre palabras, etc.</a:t>
            </a:r>
            <a:endParaRPr/>
          </a:p>
          <a:p>
            <a:pPr indent="-342900" lvl="0" marL="342900" rtl="0" algn="just">
              <a:lnSpc>
                <a:spcPct val="90000"/>
              </a:lnSpc>
              <a:spcBef>
                <a:spcPts val="1000"/>
              </a:spcBef>
              <a:spcAft>
                <a:spcPts val="0"/>
              </a:spcAft>
              <a:buSzPts val="1600"/>
              <a:buChar char="►"/>
            </a:pPr>
            <a:r>
              <a:rPr lang="es-AR"/>
              <a:t>La propiedad que define la alineación del texto se denomina text-align.</a:t>
            </a:r>
            <a:endParaRPr/>
          </a:p>
          <a:p>
            <a:pPr indent="-342900" lvl="0" marL="342900" rtl="0" algn="just">
              <a:lnSpc>
                <a:spcPct val="90000"/>
              </a:lnSpc>
              <a:spcBef>
                <a:spcPts val="1000"/>
              </a:spcBef>
              <a:spcAft>
                <a:spcPts val="0"/>
              </a:spcAft>
              <a:buSzPts val="1600"/>
              <a:buChar char="►"/>
            </a:pPr>
            <a:r>
              <a:rPr lang="es-AR"/>
              <a:t>La siguiente imagen muestra el efecto de establecer el valor left, right, center y justify respectivamente a cada uno de los párrafos de la página.</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342900" lvl="0" marL="342900" rtl="0" algn="just">
              <a:lnSpc>
                <a:spcPct val="90000"/>
              </a:lnSpc>
              <a:spcBef>
                <a:spcPts val="1000"/>
              </a:spcBef>
              <a:spcAft>
                <a:spcPts val="0"/>
              </a:spcAft>
              <a:buSzPts val="1600"/>
              <a:buChar char="►"/>
            </a:pPr>
            <a:r>
              <a:rPr lang="es-AR"/>
              <a:t>La propiedad text-align no sólo alinea el texto que contiene un elemento, sino que también alinea todos sus contenidos, como por ejemplo las imágenes</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a:p>
            <a:pPr indent="-241300" lvl="0" marL="342900" rtl="0" algn="l">
              <a:lnSpc>
                <a:spcPct val="90000"/>
              </a:lnSpc>
              <a:spcBef>
                <a:spcPts val="1000"/>
              </a:spcBef>
              <a:spcAft>
                <a:spcPts val="0"/>
              </a:spcAft>
              <a:buSzPts val="1600"/>
              <a:buNone/>
            </a:pPr>
            <a:r>
              <a:t/>
            </a:r>
            <a:endParaRPr/>
          </a:p>
        </p:txBody>
      </p:sp>
      <p:pic>
        <p:nvPicPr>
          <p:cNvPr id="648" name="Google Shape;648;p93"/>
          <p:cNvPicPr preferRelativeResize="0"/>
          <p:nvPr/>
        </p:nvPicPr>
        <p:blipFill rotWithShape="1">
          <a:blip r:embed="rId3">
            <a:alphaModFix/>
          </a:blip>
          <a:srcRect b="0" l="0" r="0" t="0"/>
          <a:stretch/>
        </p:blipFill>
        <p:spPr>
          <a:xfrm>
            <a:off x="3181351" y="3325560"/>
            <a:ext cx="6162674" cy="234181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4"/>
          <p:cNvSpPr txBox="1"/>
          <p:nvPr>
            <p:ph type="title"/>
          </p:nvPr>
        </p:nvSpPr>
        <p:spPr>
          <a:xfrm>
            <a:off x="646111" y="452718"/>
            <a:ext cx="9404723" cy="73698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Interlineado</a:t>
            </a:r>
            <a:endParaRPr/>
          </a:p>
        </p:txBody>
      </p:sp>
      <p:sp>
        <p:nvSpPr>
          <p:cNvPr id="654" name="Google Shape;654;p94"/>
          <p:cNvSpPr txBox="1"/>
          <p:nvPr>
            <p:ph idx="1" type="body"/>
          </p:nvPr>
        </p:nvSpPr>
        <p:spPr>
          <a:xfrm>
            <a:off x="645131" y="1376516"/>
            <a:ext cx="10888107" cy="529958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El interlineado de un texto se controla mediante la propiedad line-height, que permite controlar la altura ocupada por cada línea de texto.</a:t>
            </a:r>
            <a:endParaRPr/>
          </a:p>
          <a:p>
            <a:pPr indent="-342900" lvl="0" marL="342900" rtl="0" algn="just">
              <a:spcBef>
                <a:spcPts val="1000"/>
              </a:spcBef>
              <a:spcAft>
                <a:spcPts val="0"/>
              </a:spcAft>
              <a:buSzPts val="1600"/>
              <a:buChar char="►"/>
            </a:pPr>
            <a:r>
              <a:rPr lang="es-AR"/>
              <a:t>Además de todas las unidades de medida y el uso de porcentajes, la propiedad line-height permite indicar un número sin unidades que se interpreta como el múltiplo del tamaño de letra del elemento. Por tanto, estas tres reglas CSS son equivalentes:</a:t>
            </a:r>
            <a:endParaRPr/>
          </a:p>
          <a:p>
            <a:pPr indent="0" lvl="0" marL="0" rtl="0" algn="l">
              <a:spcBef>
                <a:spcPts val="1000"/>
              </a:spcBef>
              <a:spcAft>
                <a:spcPts val="0"/>
              </a:spcAft>
              <a:buSzPts val="1600"/>
              <a:buNone/>
            </a:pPr>
            <a:r>
              <a:rPr lang="es-AR"/>
              <a:t>     </a:t>
            </a:r>
            <a:endParaRPr/>
          </a:p>
          <a:p>
            <a:pPr indent="0" lvl="0" marL="0" rtl="0" algn="l">
              <a:spcBef>
                <a:spcPts val="1000"/>
              </a:spcBef>
              <a:spcAft>
                <a:spcPts val="0"/>
              </a:spcAft>
              <a:buSzPts val="1600"/>
              <a:buNone/>
            </a:pPr>
            <a:r>
              <a:rPr lang="es-AR"/>
              <a:t>      p { line-height: 1.2; font-size: 1em }</a:t>
            </a:r>
            <a:endParaRPr/>
          </a:p>
          <a:p>
            <a:pPr indent="0" lvl="0" marL="0" rtl="0" algn="l">
              <a:spcBef>
                <a:spcPts val="1000"/>
              </a:spcBef>
              <a:spcAft>
                <a:spcPts val="0"/>
              </a:spcAft>
              <a:buSzPts val="1600"/>
              <a:buNone/>
            </a:pPr>
            <a:r>
              <a:rPr lang="es-AR"/>
              <a:t>      p { line-height: 1.2em; font-size: 1em }</a:t>
            </a:r>
            <a:endParaRPr/>
          </a:p>
          <a:p>
            <a:pPr indent="0" lvl="0" marL="0" rtl="0" algn="l">
              <a:spcBef>
                <a:spcPts val="1000"/>
              </a:spcBef>
              <a:spcAft>
                <a:spcPts val="0"/>
              </a:spcAft>
              <a:buSzPts val="1600"/>
              <a:buNone/>
            </a:pPr>
            <a:r>
              <a:rPr lang="es-AR"/>
              <a:t>      p { line-height: 120%; font-size: 1em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Comentarios</a:t>
            </a:r>
            <a:endParaRPr/>
          </a:p>
        </p:txBody>
      </p:sp>
      <p:sp>
        <p:nvSpPr>
          <p:cNvPr id="194" name="Google Shape;194;p26"/>
          <p:cNvSpPr txBox="1"/>
          <p:nvPr>
            <p:ph idx="1" type="body"/>
          </p:nvPr>
        </p:nvSpPr>
        <p:spPr>
          <a:xfrm>
            <a:off x="627855" y="1532708"/>
            <a:ext cx="10936288" cy="5225143"/>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480"/>
              <a:buChar char="►"/>
            </a:pPr>
            <a:r>
              <a:rPr lang="es-AR" sz="1850"/>
              <a:t>CSS permite incluir comentarios entre sus reglas y estilos. Los comentarios son contenidos de texto que el diseñador incluye en el archivo CSS para su propia información y utilidad. Los navegadores ignoran por completo cualquier comentario de los archivos CSS, por lo que es común utilizarlos para estructurar de forma clara los archivos CSS complejos.</a:t>
            </a:r>
            <a:endParaRPr/>
          </a:p>
          <a:p>
            <a:pPr indent="-342900" lvl="0" marL="342900" rtl="0" algn="just">
              <a:lnSpc>
                <a:spcPct val="80000"/>
              </a:lnSpc>
              <a:spcBef>
                <a:spcPts val="1000"/>
              </a:spcBef>
              <a:spcAft>
                <a:spcPts val="0"/>
              </a:spcAft>
              <a:buSzPts val="1480"/>
              <a:buChar char="►"/>
            </a:pPr>
            <a:r>
              <a:rPr lang="es-AR" sz="1850"/>
              <a:t>El comienzo de un comentario se indica mediante los caracteres /* y el final del comentario se indica mediante */, tal y como se muestra en el siguiente ejemplo:</a:t>
            </a:r>
            <a:endParaRPr/>
          </a:p>
          <a:p>
            <a:pPr indent="-248920" lvl="0" marL="342900" rtl="0" algn="just">
              <a:lnSpc>
                <a:spcPct val="80000"/>
              </a:lnSpc>
              <a:spcBef>
                <a:spcPts val="1000"/>
              </a:spcBef>
              <a:spcAft>
                <a:spcPts val="0"/>
              </a:spcAft>
              <a:buSzPts val="1480"/>
              <a:buNone/>
            </a:pPr>
            <a:r>
              <a:t/>
            </a:r>
            <a:endParaRPr sz="1850"/>
          </a:p>
          <a:p>
            <a:pPr indent="-248920" lvl="0" marL="342900" rtl="0" algn="just">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Los comentarios pueden ocupar tantas líneas como sea necesario, pero no se puede incluir un comentario dentro de otro comentario:</a:t>
            </a:r>
            <a:endParaRPr/>
          </a:p>
          <a:p>
            <a:pPr indent="-248920" lvl="0" marL="342900" rtl="0" algn="just">
              <a:lnSpc>
                <a:spcPct val="80000"/>
              </a:lnSpc>
              <a:spcBef>
                <a:spcPts val="1000"/>
              </a:spcBef>
              <a:spcAft>
                <a:spcPts val="0"/>
              </a:spcAft>
              <a:buSzPts val="1480"/>
              <a:buNone/>
            </a:pPr>
            <a:r>
              <a:t/>
            </a:r>
            <a:endParaRPr sz="1850"/>
          </a:p>
          <a:p>
            <a:pPr indent="-248920" lvl="0" marL="342900" rtl="0" algn="just">
              <a:lnSpc>
                <a:spcPct val="80000"/>
              </a:lnSpc>
              <a:spcBef>
                <a:spcPts val="1000"/>
              </a:spcBef>
              <a:spcAft>
                <a:spcPts val="0"/>
              </a:spcAft>
              <a:buSzPts val="1480"/>
              <a:buNone/>
            </a:pPr>
            <a:r>
              <a:t/>
            </a:r>
            <a:endParaRPr sz="1850"/>
          </a:p>
          <a:p>
            <a:pPr indent="0" lvl="0" marL="0" rtl="0" algn="l">
              <a:lnSpc>
                <a:spcPct val="80000"/>
              </a:lnSpc>
              <a:spcBef>
                <a:spcPts val="1000"/>
              </a:spcBef>
              <a:spcAft>
                <a:spcPts val="0"/>
              </a:spcAft>
              <a:buSzPts val="1480"/>
              <a:buNone/>
            </a:pPr>
            <a:r>
              <a:t/>
            </a:r>
            <a:endParaRPr sz="1850"/>
          </a:p>
          <a:p>
            <a:pPr indent="-342900" lvl="0" marL="342900" rtl="0" algn="just">
              <a:lnSpc>
                <a:spcPct val="80000"/>
              </a:lnSpc>
              <a:spcBef>
                <a:spcPts val="1000"/>
              </a:spcBef>
              <a:spcAft>
                <a:spcPts val="0"/>
              </a:spcAft>
              <a:buSzPts val="1480"/>
              <a:buChar char="►"/>
            </a:pPr>
            <a:r>
              <a:rPr lang="es-AR" sz="1850"/>
              <a:t>Aunque los navegadores ignoran los comentarios, su contenido se envía junto con el resto de estilos, por lo que no se debe incluir en ellos ninguna información sensible o confidencial.</a:t>
            </a:r>
            <a:endParaRPr/>
          </a:p>
        </p:txBody>
      </p:sp>
      <p:pic>
        <p:nvPicPr>
          <p:cNvPr id="195" name="Google Shape;195;p26"/>
          <p:cNvPicPr preferRelativeResize="0"/>
          <p:nvPr/>
        </p:nvPicPr>
        <p:blipFill rotWithShape="1">
          <a:blip r:embed="rId3">
            <a:alphaModFix/>
          </a:blip>
          <a:srcRect b="0" l="0" r="0" t="0"/>
          <a:stretch/>
        </p:blipFill>
        <p:spPr>
          <a:xfrm>
            <a:off x="4187023" y="3493949"/>
            <a:ext cx="3817951" cy="541067"/>
          </a:xfrm>
          <a:prstGeom prst="rect">
            <a:avLst/>
          </a:prstGeom>
          <a:noFill/>
          <a:ln>
            <a:noFill/>
          </a:ln>
        </p:spPr>
      </p:pic>
      <p:pic>
        <p:nvPicPr>
          <p:cNvPr id="196" name="Google Shape;196;p26"/>
          <p:cNvPicPr preferRelativeResize="0"/>
          <p:nvPr/>
        </p:nvPicPr>
        <p:blipFill rotWithShape="1">
          <a:blip r:embed="rId4">
            <a:alphaModFix/>
          </a:blip>
          <a:srcRect b="0" l="0" r="0" t="0"/>
          <a:stretch/>
        </p:blipFill>
        <p:spPr>
          <a:xfrm>
            <a:off x="4735664" y="4705348"/>
            <a:ext cx="2865368" cy="1051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Selectores</a:t>
            </a:r>
            <a:endParaRPr/>
          </a:p>
        </p:txBody>
      </p:sp>
      <p:sp>
        <p:nvSpPr>
          <p:cNvPr id="202" name="Google Shape;202;p27"/>
          <p:cNvSpPr txBox="1"/>
          <p:nvPr>
            <p:ph idx="1" type="body"/>
          </p:nvPr>
        </p:nvSpPr>
        <p:spPr>
          <a:xfrm>
            <a:off x="583474" y="1402080"/>
            <a:ext cx="10981509" cy="512064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Una regla de CSS está formada por una parte llamada "selector" y otra parte llamada "declaración".</a:t>
            </a:r>
            <a:endParaRPr/>
          </a:p>
          <a:p>
            <a:pPr indent="-342900" lvl="0" marL="342900" rtl="0" algn="l">
              <a:spcBef>
                <a:spcPts val="1000"/>
              </a:spcBef>
              <a:spcAft>
                <a:spcPts val="0"/>
              </a:spcAft>
              <a:buSzPts val="1600"/>
              <a:buChar char="►"/>
            </a:pPr>
            <a:r>
              <a:rPr lang="es-AR"/>
              <a:t>La declaración indica </a:t>
            </a:r>
            <a:r>
              <a:rPr i="1" lang="es-AR"/>
              <a:t>"qué hay que hacer"</a:t>
            </a:r>
            <a:r>
              <a:rPr lang="es-AR"/>
              <a:t> y el selector indica </a:t>
            </a:r>
            <a:r>
              <a:rPr i="1" lang="es-AR"/>
              <a:t>"a quién hay que hacérselo"</a:t>
            </a:r>
            <a:r>
              <a:rPr lang="es-AR"/>
              <a:t>. Por lo tanto, los selectores son imprescindibles para aplicar de forma correcta los estilos CSS en una página.</a:t>
            </a:r>
            <a:endParaRPr/>
          </a:p>
          <a:p>
            <a:pPr indent="-342900" lvl="0" marL="342900" rtl="0" algn="l">
              <a:spcBef>
                <a:spcPts val="1000"/>
              </a:spcBef>
              <a:spcAft>
                <a:spcPts val="0"/>
              </a:spcAft>
              <a:buSzPts val="1600"/>
              <a:buChar char="►"/>
            </a:pPr>
            <a:r>
              <a:rPr lang="es-AR"/>
              <a:t>A un mismo elemento HTML se le pueden aplicar varias reglas CSS y cada regla CSS puede aplicarse a un número ilimitado de elementos. En otras palabras, una misma regla puede aplicarse sobre varios selectores y un mismo selector se puede utilizar en varias reglas.</a:t>
            </a:r>
            <a:endParaRPr/>
          </a:p>
          <a:p>
            <a:pPr indent="-342900" lvl="0" marL="342900" rtl="0" algn="l">
              <a:spcBef>
                <a:spcPts val="1000"/>
              </a:spcBef>
              <a:spcAft>
                <a:spcPts val="0"/>
              </a:spcAft>
              <a:buSzPts val="1600"/>
              <a:buChar char="►"/>
            </a:pPr>
            <a:r>
              <a:rPr lang="es-AR"/>
              <a:t>El estándar de CSS 2.1 incluye una docena de tipos diferentes de selectores, que permiten seleccionar de forma muy precisa elementos individuales o conjuntos de elementos dentro de una página web.</a:t>
            </a:r>
            <a:endParaRPr/>
          </a:p>
          <a:p>
            <a:pPr indent="-342900" lvl="0" marL="342900" rtl="0" algn="l">
              <a:spcBef>
                <a:spcPts val="1000"/>
              </a:spcBef>
              <a:spcAft>
                <a:spcPts val="0"/>
              </a:spcAft>
              <a:buSzPts val="1600"/>
              <a:buChar char="►"/>
            </a:pPr>
            <a:r>
              <a:rPr lang="es-AR"/>
              <a:t>No obstante, la mayoría de páginas de los sitios web se pueden diseñar utilizando solamente los cinco selectores básicos.</a:t>
            </a:r>
            <a:endParaRPr/>
          </a:p>
          <a:p>
            <a:pPr indent="-241300" lvl="0" marL="342900" rtl="0" algn="l">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